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12" r:id="rId3"/>
    <p:sldId id="300" r:id="rId4"/>
    <p:sldId id="313" r:id="rId5"/>
    <p:sldId id="307" r:id="rId6"/>
    <p:sldId id="309" r:id="rId7"/>
    <p:sldId id="310" r:id="rId8"/>
    <p:sldId id="314" r:id="rId9"/>
    <p:sldId id="311" r:id="rId10"/>
    <p:sldId id="259" r:id="rId11"/>
    <p:sldId id="277" r:id="rId12"/>
    <p:sldId id="274" r:id="rId13"/>
    <p:sldId id="297" r:id="rId14"/>
    <p:sldId id="271" r:id="rId15"/>
    <p:sldId id="270" r:id="rId16"/>
    <p:sldId id="258" r:id="rId17"/>
    <p:sldId id="295" r:id="rId18"/>
    <p:sldId id="296" r:id="rId19"/>
    <p:sldId id="261" r:id="rId20"/>
    <p:sldId id="320" r:id="rId21"/>
    <p:sldId id="262" r:id="rId22"/>
    <p:sldId id="263" r:id="rId23"/>
    <p:sldId id="264" r:id="rId24"/>
    <p:sldId id="266" r:id="rId25"/>
    <p:sldId id="301" r:id="rId26"/>
    <p:sldId id="267" r:id="rId27"/>
    <p:sldId id="302" r:id="rId28"/>
    <p:sldId id="265" r:id="rId29"/>
    <p:sldId id="268" r:id="rId30"/>
    <p:sldId id="317" r:id="rId31"/>
    <p:sldId id="318" r:id="rId32"/>
    <p:sldId id="273" r:id="rId33"/>
    <p:sldId id="303" r:id="rId34"/>
    <p:sldId id="275" r:id="rId35"/>
    <p:sldId id="276" r:id="rId36"/>
    <p:sldId id="304" r:id="rId37"/>
    <p:sldId id="279" r:id="rId38"/>
    <p:sldId id="305" r:id="rId39"/>
    <p:sldId id="280" r:id="rId40"/>
    <p:sldId id="285" r:id="rId41"/>
    <p:sldId id="286" r:id="rId42"/>
    <p:sldId id="287" r:id="rId43"/>
    <p:sldId id="269" r:id="rId44"/>
    <p:sldId id="281" r:id="rId45"/>
    <p:sldId id="272" r:id="rId46"/>
    <p:sldId id="288" r:id="rId47"/>
    <p:sldId id="289" r:id="rId48"/>
    <p:sldId id="290" r:id="rId49"/>
    <p:sldId id="291" r:id="rId50"/>
    <p:sldId id="292" r:id="rId51"/>
    <p:sldId id="293" r:id="rId52"/>
    <p:sldId id="294" r:id="rId53"/>
    <p:sldId id="308" r:id="rId54"/>
    <p:sldId id="315" r:id="rId55"/>
    <p:sldId id="319" r:id="rId56"/>
    <p:sldId id="278" r:id="rId57"/>
    <p:sldId id="321" r:id="rId58"/>
    <p:sldId id="322" r:id="rId59"/>
    <p:sldId id="323" r:id="rId60"/>
    <p:sldId id="324" r:id="rId61"/>
    <p:sldId id="325" r:id="rId62"/>
    <p:sldId id="260"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282" r:id="rId85"/>
    <p:sldId id="348" r:id="rId86"/>
    <p:sldId id="349" r:id="rId87"/>
    <p:sldId id="350" r:id="rId88"/>
    <p:sldId id="351" r:id="rId89"/>
    <p:sldId id="284" r:id="rId90"/>
    <p:sldId id="283"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298" r:id="rId110"/>
    <p:sldId id="370" r:id="rId111"/>
    <p:sldId id="371" r:id="rId112"/>
    <p:sldId id="372" r:id="rId113"/>
    <p:sldId id="373" r:id="rId114"/>
    <p:sldId id="374" r:id="rId115"/>
    <p:sldId id="375" r:id="rId116"/>
    <p:sldId id="376" r:id="rId117"/>
    <p:sldId id="377" r:id="rId118"/>
    <p:sldId id="378" r:id="rId119"/>
    <p:sldId id="383" r:id="rId120"/>
    <p:sldId id="379" r:id="rId121"/>
    <p:sldId id="380" r:id="rId122"/>
    <p:sldId id="381" r:id="rId123"/>
    <p:sldId id="382" r:id="rId124"/>
    <p:sldId id="384" r:id="rId125"/>
    <p:sldId id="385" r:id="rId126"/>
    <p:sldId id="386" r:id="rId127"/>
    <p:sldId id="387" r:id="rId128"/>
    <p:sldId id="388" r:id="rId129"/>
    <p:sldId id="389"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 Sawant" initials="SS" lastIdx="1" clrIdx="0">
    <p:extLst>
      <p:ext uri="{19B8F6BF-5375-455C-9EA6-DF929625EA0E}">
        <p15:presenceInfo xmlns:p15="http://schemas.microsoft.com/office/powerpoint/2012/main" userId="4c4e06c8b56986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napToGrid="0">
      <p:cViewPr varScale="1">
        <p:scale>
          <a:sx n="86" d="100"/>
          <a:sy n="86" d="100"/>
        </p:scale>
        <p:origin x="52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a:t>Share Capital</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4.1707420745202457E-2"/>
          <c:y val="0.11630178981631351"/>
          <c:w val="0.94225687047474771"/>
          <c:h val="0.76391688324346918"/>
        </c:manualLayout>
      </c:layout>
      <c:barChart>
        <c:barDir val="col"/>
        <c:grouping val="stacked"/>
        <c:varyColors val="0"/>
        <c:ser>
          <c:idx val="0"/>
          <c:order val="0"/>
          <c:tx>
            <c:strRef>
              <c:f>Sheet1!$B$1</c:f>
              <c:strCache>
                <c:ptCount val="1"/>
                <c:pt idx="0">
                  <c:v>Year</c:v>
                </c:pt>
              </c:strCache>
            </c:strRef>
          </c:tx>
          <c:spPr>
            <a:solidFill>
              <a:schemeClr val="accent1">
                <a:shade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32.799999999999997</c:v>
                </c:pt>
                <c:pt idx="1">
                  <c:v>34.61</c:v>
                </c:pt>
                <c:pt idx="2">
                  <c:v>37.68</c:v>
                </c:pt>
                <c:pt idx="3">
                  <c:v>40.72</c:v>
                </c:pt>
                <c:pt idx="4">
                  <c:v>43.39</c:v>
                </c:pt>
              </c:numCache>
            </c:numRef>
          </c:val>
          <c:extLst>
            <c:ext xmlns:c16="http://schemas.microsoft.com/office/drawing/2014/chart" uri="{C3380CC4-5D6E-409C-BE32-E72D297353CC}">
              <c16:uniqueId val="{00000000-0EF3-4E4A-9B0D-986E91DEC4CD}"/>
            </c:ext>
          </c:extLst>
        </c:ser>
        <c:ser>
          <c:idx val="1"/>
          <c:order val="1"/>
          <c:tx>
            <c:strRef>
              <c:f>Sheet1!$C$1</c:f>
              <c:strCache>
                <c:ptCount val="1"/>
                <c:pt idx="0">
                  <c:v>Column1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numCache>
            </c:numRef>
          </c:val>
          <c:extLst>
            <c:ext xmlns:c16="http://schemas.microsoft.com/office/drawing/2014/chart" uri="{C3380CC4-5D6E-409C-BE32-E72D297353CC}">
              <c16:uniqueId val="{00000001-0EF3-4E4A-9B0D-986E91DEC4CD}"/>
            </c:ext>
          </c:extLst>
        </c:ser>
        <c:ser>
          <c:idx val="2"/>
          <c:order val="2"/>
          <c:tx>
            <c:strRef>
              <c:f>Sheet1!$D$1</c:f>
              <c:strCache>
                <c:ptCount val="1"/>
                <c:pt idx="0">
                  <c:v>Column2</c:v>
                </c:pt>
              </c:strCache>
            </c:strRef>
          </c:tx>
          <c:spPr>
            <a:solidFill>
              <a:schemeClr val="accent1">
                <a:tint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numCache>
            </c:numRef>
          </c:val>
          <c:extLst>
            <c:ext xmlns:c16="http://schemas.microsoft.com/office/drawing/2014/chart" uri="{C3380CC4-5D6E-409C-BE32-E72D297353CC}">
              <c16:uniqueId val="{00000002-0EF3-4E4A-9B0D-986E91DEC4CD}"/>
            </c:ext>
          </c:extLst>
        </c:ser>
        <c:dLbls>
          <c:dLblPos val="ctr"/>
          <c:showLegendKey val="0"/>
          <c:showVal val="1"/>
          <c:showCatName val="0"/>
          <c:showSerName val="0"/>
          <c:showPercent val="0"/>
          <c:showBubbleSize val="0"/>
        </c:dLbls>
        <c:gapWidth val="150"/>
        <c:overlap val="100"/>
        <c:axId val="1114707855"/>
        <c:axId val="1114717423"/>
      </c:barChart>
      <c:catAx>
        <c:axId val="1114707855"/>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Years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14717423"/>
        <c:crosses val="autoZero"/>
        <c:auto val="1"/>
        <c:lblAlgn val="ctr"/>
        <c:lblOffset val="100"/>
        <c:noMultiLvlLbl val="0"/>
      </c:catAx>
      <c:valAx>
        <c:axId val="1114717423"/>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Amount in lakh</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114707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Funds</a:t>
            </a:r>
            <a:endParaRPr lang="en-IN"/>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Years</c:v>
                </c:pt>
              </c:strCache>
            </c:strRef>
          </c:tx>
          <c:spPr>
            <a:solidFill>
              <a:schemeClr val="accent1">
                <a:shade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11.18</c:v>
                </c:pt>
                <c:pt idx="1">
                  <c:v>12.51</c:v>
                </c:pt>
                <c:pt idx="2">
                  <c:v>14.12</c:v>
                </c:pt>
                <c:pt idx="3">
                  <c:v>14.41</c:v>
                </c:pt>
                <c:pt idx="4">
                  <c:v>17.09</c:v>
                </c:pt>
              </c:numCache>
            </c:numRef>
          </c:val>
          <c:extLst>
            <c:ext xmlns:c16="http://schemas.microsoft.com/office/drawing/2014/chart" uri="{C3380CC4-5D6E-409C-BE32-E72D297353CC}">
              <c16:uniqueId val="{00000000-77A6-4526-99E0-2D6497E28D6B}"/>
            </c:ext>
          </c:extLst>
        </c:ser>
        <c:ser>
          <c:idx val="1"/>
          <c:order val="1"/>
          <c:tx>
            <c:strRef>
              <c:f>Sheet1!$C$1</c:f>
              <c:strCache>
                <c:ptCount val="1"/>
                <c:pt idx="0">
                  <c:v>Series 2</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numCache>
            </c:numRef>
          </c:val>
          <c:extLst>
            <c:ext xmlns:c16="http://schemas.microsoft.com/office/drawing/2014/chart" uri="{C3380CC4-5D6E-409C-BE32-E72D297353CC}">
              <c16:uniqueId val="{00000001-77A6-4526-99E0-2D6497E28D6B}"/>
            </c:ext>
          </c:extLst>
        </c:ser>
        <c:ser>
          <c:idx val="2"/>
          <c:order val="2"/>
          <c:tx>
            <c:strRef>
              <c:f>Sheet1!$D$1</c:f>
              <c:strCache>
                <c:ptCount val="1"/>
                <c:pt idx="0">
                  <c:v>Series 3</c:v>
                </c:pt>
              </c:strCache>
            </c:strRef>
          </c:tx>
          <c:spPr>
            <a:solidFill>
              <a:schemeClr val="accent1">
                <a:tint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numCache>
            </c:numRef>
          </c:val>
          <c:extLst>
            <c:ext xmlns:c16="http://schemas.microsoft.com/office/drawing/2014/chart" uri="{C3380CC4-5D6E-409C-BE32-E72D297353CC}">
              <c16:uniqueId val="{00000002-77A6-4526-99E0-2D6497E28D6B}"/>
            </c:ext>
          </c:extLst>
        </c:ser>
        <c:dLbls>
          <c:dLblPos val="ctr"/>
          <c:showLegendKey val="0"/>
          <c:showVal val="1"/>
          <c:showCatName val="0"/>
          <c:showSerName val="0"/>
          <c:showPercent val="0"/>
          <c:showBubbleSize val="0"/>
        </c:dLbls>
        <c:gapWidth val="150"/>
        <c:overlap val="100"/>
        <c:axId val="1131965199"/>
        <c:axId val="1131971439"/>
      </c:barChart>
      <c:catAx>
        <c:axId val="1131965199"/>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Years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31971439"/>
        <c:crosses val="autoZero"/>
        <c:auto val="1"/>
        <c:lblAlgn val="ctr"/>
        <c:lblOffset val="100"/>
        <c:noMultiLvlLbl val="0"/>
      </c:catAx>
      <c:valAx>
        <c:axId val="1131971439"/>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Amount in lakh</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131965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Borrowings</a:t>
            </a:r>
            <a:endParaRPr lang="en-IN"/>
          </a:p>
        </c:rich>
      </c:tx>
      <c:layout>
        <c:manualLayout>
          <c:xMode val="edge"/>
          <c:yMode val="edge"/>
          <c:x val="0.43383193897637801"/>
          <c:y val="1.8749998846579796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Years</c:v>
                </c:pt>
              </c:strCache>
            </c:strRef>
          </c:tx>
          <c:spPr>
            <a:solidFill>
              <a:schemeClr val="accent1">
                <a:shade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226.58</c:v>
                </c:pt>
                <c:pt idx="1">
                  <c:v>264.52</c:v>
                </c:pt>
                <c:pt idx="2">
                  <c:v>243.74</c:v>
                </c:pt>
                <c:pt idx="3">
                  <c:v>316.77999999999997</c:v>
                </c:pt>
                <c:pt idx="4">
                  <c:v>214.23</c:v>
                </c:pt>
              </c:numCache>
            </c:numRef>
          </c:val>
          <c:extLst>
            <c:ext xmlns:c16="http://schemas.microsoft.com/office/drawing/2014/chart" uri="{C3380CC4-5D6E-409C-BE32-E72D297353CC}">
              <c16:uniqueId val="{00000000-DA8D-4D53-ABA3-F8F5F94B69E0}"/>
            </c:ext>
          </c:extLst>
        </c:ser>
        <c:ser>
          <c:idx val="1"/>
          <c:order val="1"/>
          <c:tx>
            <c:strRef>
              <c:f>Sheet1!$C$1</c:f>
              <c:strCache>
                <c:ptCount val="1"/>
                <c:pt idx="0">
                  <c:v>Column1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numCache>
            </c:numRef>
          </c:val>
          <c:extLst>
            <c:ext xmlns:c16="http://schemas.microsoft.com/office/drawing/2014/chart" uri="{C3380CC4-5D6E-409C-BE32-E72D297353CC}">
              <c16:uniqueId val="{00000001-DA8D-4D53-ABA3-F8F5F94B69E0}"/>
            </c:ext>
          </c:extLst>
        </c:ser>
        <c:ser>
          <c:idx val="2"/>
          <c:order val="2"/>
          <c:tx>
            <c:strRef>
              <c:f>Sheet1!$D$1</c:f>
              <c:strCache>
                <c:ptCount val="1"/>
                <c:pt idx="0">
                  <c:v>Column2</c:v>
                </c:pt>
              </c:strCache>
            </c:strRef>
          </c:tx>
          <c:spPr>
            <a:solidFill>
              <a:schemeClr val="accent1">
                <a:tint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numCache>
            </c:numRef>
          </c:val>
          <c:extLst>
            <c:ext xmlns:c16="http://schemas.microsoft.com/office/drawing/2014/chart" uri="{C3380CC4-5D6E-409C-BE32-E72D297353CC}">
              <c16:uniqueId val="{00000002-DA8D-4D53-ABA3-F8F5F94B69E0}"/>
            </c:ext>
          </c:extLst>
        </c:ser>
        <c:dLbls>
          <c:dLblPos val="ctr"/>
          <c:showLegendKey val="0"/>
          <c:showVal val="1"/>
          <c:showCatName val="0"/>
          <c:showSerName val="0"/>
          <c:showPercent val="0"/>
          <c:showBubbleSize val="0"/>
        </c:dLbls>
        <c:gapWidth val="150"/>
        <c:overlap val="100"/>
        <c:axId val="1243632975"/>
        <c:axId val="1243642543"/>
      </c:barChart>
      <c:catAx>
        <c:axId val="1243632975"/>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Years</a:t>
                </a:r>
                <a:r>
                  <a:rPr lang="en-US" baseline="0" dirty="0"/>
                  <a:t> </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243642543"/>
        <c:crosses val="autoZero"/>
        <c:auto val="1"/>
        <c:lblAlgn val="ctr"/>
        <c:lblOffset val="100"/>
        <c:noMultiLvlLbl val="0"/>
      </c:catAx>
      <c:valAx>
        <c:axId val="1243642543"/>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Amount in lakh</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243632975"/>
        <c:crosses val="autoZero"/>
        <c:crossBetween val="between"/>
      </c:valAx>
      <c:spPr>
        <a:noFill/>
        <a:ln>
          <a:noFill/>
        </a:ln>
        <a:effectLst/>
      </c:spPr>
    </c:plotArea>
    <c:legend>
      <c:legendPos val="b"/>
      <c:layout>
        <c:manualLayout>
          <c:xMode val="edge"/>
          <c:yMode val="edge"/>
          <c:x val="0.3564617372047244"/>
          <c:y val="0.93797515145330024"/>
          <c:w val="0.1011390255905512"/>
          <c:h val="4.7962349411764922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a:t>Loan</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170.94</c:v>
                </c:pt>
                <c:pt idx="1">
                  <c:v>213.42</c:v>
                </c:pt>
                <c:pt idx="2">
                  <c:v>190.29</c:v>
                </c:pt>
                <c:pt idx="3">
                  <c:v>252.52</c:v>
                </c:pt>
                <c:pt idx="4">
                  <c:v>121.58</c:v>
                </c:pt>
              </c:numCache>
            </c:numRef>
          </c:val>
          <c:extLst>
            <c:ext xmlns:c16="http://schemas.microsoft.com/office/drawing/2014/chart" uri="{C3380CC4-5D6E-409C-BE32-E72D297353CC}">
              <c16:uniqueId val="{00000000-22AD-43E4-9DCD-2510506A2E32}"/>
            </c:ext>
          </c:extLst>
        </c:ser>
        <c:ser>
          <c:idx val="1"/>
          <c:order val="1"/>
          <c:tx>
            <c:strRef>
              <c:f>Sheet1!$C$1</c:f>
              <c:strCache>
                <c:ptCount val="1"/>
                <c:pt idx="0">
                  <c:v>M.T.&amp; L.T.</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55.63</c:v>
                </c:pt>
                <c:pt idx="1">
                  <c:v>51.1</c:v>
                </c:pt>
                <c:pt idx="2">
                  <c:v>53.45</c:v>
                </c:pt>
                <c:pt idx="3">
                  <c:v>64.25</c:v>
                </c:pt>
                <c:pt idx="4">
                  <c:v>92.64</c:v>
                </c:pt>
              </c:numCache>
            </c:numRef>
          </c:val>
          <c:extLst>
            <c:ext xmlns:c16="http://schemas.microsoft.com/office/drawing/2014/chart" uri="{C3380CC4-5D6E-409C-BE32-E72D297353CC}">
              <c16:uniqueId val="{00000001-22AD-43E4-9DCD-2510506A2E32}"/>
            </c:ext>
          </c:extLst>
        </c:ser>
        <c:ser>
          <c:idx val="2"/>
          <c:order val="2"/>
          <c:tx>
            <c:strRef>
              <c:f>Sheet1!$D$1</c:f>
              <c:strCache>
                <c:ptCount val="1"/>
                <c:pt idx="0">
                  <c:v>Series 3</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numCache>
            </c:numRef>
          </c:val>
          <c:extLst>
            <c:ext xmlns:c16="http://schemas.microsoft.com/office/drawing/2014/chart" uri="{C3380CC4-5D6E-409C-BE32-E72D297353CC}">
              <c16:uniqueId val="{00000002-22AD-43E4-9DCD-2510506A2E32}"/>
            </c:ext>
          </c:extLst>
        </c:ser>
        <c:dLbls>
          <c:dLblPos val="inEnd"/>
          <c:showLegendKey val="0"/>
          <c:showVal val="1"/>
          <c:showCatName val="0"/>
          <c:showSerName val="0"/>
          <c:showPercent val="0"/>
          <c:showBubbleSize val="0"/>
        </c:dLbls>
        <c:gapWidth val="65"/>
        <c:axId val="1114686223"/>
        <c:axId val="1114689551"/>
      </c:barChart>
      <c:catAx>
        <c:axId val="111468622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Years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14689551"/>
        <c:crosses val="autoZero"/>
        <c:auto val="1"/>
        <c:lblAlgn val="ctr"/>
        <c:lblOffset val="100"/>
        <c:noMultiLvlLbl val="0"/>
      </c:catAx>
      <c:valAx>
        <c:axId val="111468955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Amount in lakh</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114686223"/>
        <c:crosses val="autoZero"/>
        <c:crossBetween val="between"/>
      </c:valAx>
      <c:spPr>
        <a:noFill/>
        <a:ln>
          <a:noFill/>
        </a:ln>
        <a:effectLst/>
      </c:spPr>
    </c:plotArea>
    <c:legend>
      <c:legendPos val="b"/>
      <c:layout>
        <c:manualLayout>
          <c:xMode val="edge"/>
          <c:yMode val="edge"/>
          <c:x val="0.3645428149606299"/>
          <c:y val="0.93797515145330024"/>
          <c:w val="0.21622674704724409"/>
          <c:h val="4.7962349411764922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a:t>Overdues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7.0515508588652728E-2"/>
          <c:y val="2.6496138020056251E-2"/>
          <c:w val="0.83394391359373776"/>
          <c:h val="0.85431098012931572"/>
        </c:manualLayout>
      </c:layout>
      <c:barChart>
        <c:barDir val="col"/>
        <c:grouping val="clustered"/>
        <c:varyColors val="0"/>
        <c:ser>
          <c:idx val="0"/>
          <c:order val="0"/>
          <c:tx>
            <c:strRef>
              <c:f>Sheet1!$B$1</c:f>
              <c:strCache>
                <c:ptCount val="1"/>
                <c:pt idx="0">
                  <c:v>S.T</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5.01</c:v>
                </c:pt>
                <c:pt idx="1">
                  <c:v>14.08</c:v>
                </c:pt>
                <c:pt idx="2">
                  <c:v>18.600000000000001</c:v>
                </c:pt>
                <c:pt idx="3">
                  <c:v>18.87</c:v>
                </c:pt>
                <c:pt idx="4">
                  <c:v>6.88</c:v>
                </c:pt>
              </c:numCache>
            </c:numRef>
          </c:val>
          <c:extLst>
            <c:ext xmlns:c16="http://schemas.microsoft.com/office/drawing/2014/chart" uri="{C3380CC4-5D6E-409C-BE32-E72D297353CC}">
              <c16:uniqueId val="{00000000-F2D7-4526-A38A-687906FD5DC1}"/>
            </c:ext>
          </c:extLst>
        </c:ser>
        <c:ser>
          <c:idx val="1"/>
          <c:order val="1"/>
          <c:tx>
            <c:strRef>
              <c:f>Sheet1!$C$1</c:f>
              <c:strCache>
                <c:ptCount val="1"/>
                <c:pt idx="0">
                  <c:v>M.T.</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0">
                  <c:v>2.1</c:v>
                </c:pt>
                <c:pt idx="1">
                  <c:v>3.98</c:v>
                </c:pt>
                <c:pt idx="2">
                  <c:v>6.95</c:v>
                </c:pt>
                <c:pt idx="3">
                  <c:v>9.58</c:v>
                </c:pt>
                <c:pt idx="4">
                  <c:v>5.51</c:v>
                </c:pt>
              </c:numCache>
            </c:numRef>
          </c:val>
          <c:extLst>
            <c:ext xmlns:c16="http://schemas.microsoft.com/office/drawing/2014/chart" uri="{C3380CC4-5D6E-409C-BE32-E72D297353CC}">
              <c16:uniqueId val="{00000001-F2D7-4526-A38A-687906FD5DC1}"/>
            </c:ext>
          </c:extLst>
        </c:ser>
        <c:ser>
          <c:idx val="2"/>
          <c:order val="2"/>
          <c:tx>
            <c:strRef>
              <c:f>Sheet1!$D$1</c:f>
              <c:strCache>
                <c:ptCount val="1"/>
                <c:pt idx="0">
                  <c:v>L.T.</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17</c:v>
                </c:pt>
                <c:pt idx="1">
                  <c:v>0.312</c:v>
                </c:pt>
                <c:pt idx="2">
                  <c:v>0.3</c:v>
                </c:pt>
                <c:pt idx="3">
                  <c:v>0.35</c:v>
                </c:pt>
                <c:pt idx="4">
                  <c:v>0.56999999999999995</c:v>
                </c:pt>
              </c:numCache>
            </c:numRef>
          </c:val>
          <c:extLst>
            <c:ext xmlns:c16="http://schemas.microsoft.com/office/drawing/2014/chart" uri="{C3380CC4-5D6E-409C-BE32-E72D297353CC}">
              <c16:uniqueId val="{00000002-F2D7-4526-A38A-687906FD5DC1}"/>
            </c:ext>
          </c:extLst>
        </c:ser>
        <c:dLbls>
          <c:dLblPos val="inEnd"/>
          <c:showLegendKey val="0"/>
          <c:showVal val="1"/>
          <c:showCatName val="0"/>
          <c:showSerName val="0"/>
          <c:showPercent val="0"/>
          <c:showBubbleSize val="0"/>
        </c:dLbls>
        <c:gapWidth val="65"/>
        <c:axId val="1167200047"/>
        <c:axId val="1167209199"/>
      </c:barChart>
      <c:catAx>
        <c:axId val="1167200047"/>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Years</a:t>
                </a:r>
                <a:endParaRPr lang="en-IN"/>
              </a:p>
            </c:rich>
          </c:tx>
          <c:layout>
            <c:manualLayout>
              <c:xMode val="edge"/>
              <c:yMode val="edge"/>
              <c:x val="0.46634353900558928"/>
              <c:y val="0.94764976105008114"/>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67209199"/>
        <c:crosses val="autoZero"/>
        <c:auto val="1"/>
        <c:lblAlgn val="ctr"/>
        <c:lblOffset val="100"/>
        <c:noMultiLvlLbl val="0"/>
      </c:catAx>
      <c:valAx>
        <c:axId val="1167209199"/>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Amount in lakh</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167200047"/>
        <c:crosses val="autoZero"/>
        <c:crossBetween val="between"/>
      </c:valAx>
      <c:spPr>
        <a:noFill/>
        <a:ln>
          <a:noFill/>
        </a:ln>
        <a:effectLst/>
      </c:spPr>
    </c:plotArea>
    <c:legend>
      <c:legendPos val="b"/>
      <c:layout>
        <c:manualLayout>
          <c:xMode val="edge"/>
          <c:yMode val="edge"/>
          <c:x val="0.32454878347644794"/>
          <c:y val="0.94037481908888565"/>
          <c:w val="0.39300216299793644"/>
          <c:h val="4.6106743145779498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a:t>Total Turnover</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Column1</c:v>
                </c:pt>
              </c:strCache>
            </c:strRef>
          </c:tx>
          <c:spPr>
            <a:solidFill>
              <a:schemeClr val="accent1">
                <a:shade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279.45999999999998</c:v>
                </c:pt>
                <c:pt idx="1">
                  <c:v>320.93</c:v>
                </c:pt>
                <c:pt idx="2">
                  <c:v>301.7</c:v>
                </c:pt>
                <c:pt idx="3">
                  <c:v>387.8</c:v>
                </c:pt>
                <c:pt idx="4">
                  <c:v>293.7</c:v>
                </c:pt>
              </c:numCache>
            </c:numRef>
          </c:val>
          <c:extLst>
            <c:ext xmlns:c16="http://schemas.microsoft.com/office/drawing/2014/chart" uri="{C3380CC4-5D6E-409C-BE32-E72D297353CC}">
              <c16:uniqueId val="{00000000-577C-40BE-8977-C1A0EF1450D2}"/>
            </c:ext>
          </c:extLst>
        </c:ser>
        <c:ser>
          <c:idx val="1"/>
          <c:order val="1"/>
          <c:tx>
            <c:strRef>
              <c:f>Sheet1!$C$1</c:f>
              <c:strCache>
                <c:ptCount val="1"/>
                <c:pt idx="0">
                  <c:v>Column2</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numCache>
            </c:numRef>
          </c:val>
          <c:extLst>
            <c:ext xmlns:c16="http://schemas.microsoft.com/office/drawing/2014/chart" uri="{C3380CC4-5D6E-409C-BE32-E72D297353CC}">
              <c16:uniqueId val="{00000001-577C-40BE-8977-C1A0EF1450D2}"/>
            </c:ext>
          </c:extLst>
        </c:ser>
        <c:ser>
          <c:idx val="2"/>
          <c:order val="2"/>
          <c:tx>
            <c:strRef>
              <c:f>Sheet1!$D$1</c:f>
              <c:strCache>
                <c:ptCount val="1"/>
                <c:pt idx="0">
                  <c:v>Column3</c:v>
                </c:pt>
              </c:strCache>
            </c:strRef>
          </c:tx>
          <c:spPr>
            <a:solidFill>
              <a:schemeClr val="accent1">
                <a:tint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numCache>
            </c:numRef>
          </c:val>
          <c:extLst>
            <c:ext xmlns:c16="http://schemas.microsoft.com/office/drawing/2014/chart" uri="{C3380CC4-5D6E-409C-BE32-E72D297353CC}">
              <c16:uniqueId val="{00000002-577C-40BE-8977-C1A0EF1450D2}"/>
            </c:ext>
          </c:extLst>
        </c:ser>
        <c:dLbls>
          <c:dLblPos val="ctr"/>
          <c:showLegendKey val="0"/>
          <c:showVal val="1"/>
          <c:showCatName val="0"/>
          <c:showSerName val="0"/>
          <c:showPercent val="0"/>
          <c:showBubbleSize val="0"/>
        </c:dLbls>
        <c:gapWidth val="150"/>
        <c:overlap val="100"/>
        <c:axId val="1167225423"/>
        <c:axId val="1167223759"/>
      </c:barChart>
      <c:catAx>
        <c:axId val="116722542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Years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67223759"/>
        <c:crosses val="autoZero"/>
        <c:auto val="1"/>
        <c:lblAlgn val="ctr"/>
        <c:lblOffset val="100"/>
        <c:noMultiLvlLbl val="0"/>
      </c:catAx>
      <c:valAx>
        <c:axId val="1167223759"/>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Amount in lakh</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167225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a:t>Net Profit</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Column1</c:v>
                </c:pt>
              </c:strCache>
            </c:strRef>
          </c:tx>
          <c:spPr>
            <a:solidFill>
              <a:schemeClr val="accent1">
                <a:shade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3.87</c:v>
                </c:pt>
                <c:pt idx="1">
                  <c:v>2.68</c:v>
                </c:pt>
                <c:pt idx="2">
                  <c:v>0.81</c:v>
                </c:pt>
                <c:pt idx="3">
                  <c:v>7.55</c:v>
                </c:pt>
                <c:pt idx="4">
                  <c:v>12.68</c:v>
                </c:pt>
              </c:numCache>
            </c:numRef>
          </c:val>
          <c:extLst>
            <c:ext xmlns:c16="http://schemas.microsoft.com/office/drawing/2014/chart" uri="{C3380CC4-5D6E-409C-BE32-E72D297353CC}">
              <c16:uniqueId val="{00000000-E27C-4394-8404-B4261564A3B8}"/>
            </c:ext>
          </c:extLst>
        </c:ser>
        <c:ser>
          <c:idx val="1"/>
          <c:order val="1"/>
          <c:tx>
            <c:strRef>
              <c:f>Sheet1!$C$1</c:f>
              <c:strCache>
                <c:ptCount val="1"/>
                <c:pt idx="0">
                  <c:v>Column2</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numCache>
            </c:numRef>
          </c:val>
          <c:extLst>
            <c:ext xmlns:c16="http://schemas.microsoft.com/office/drawing/2014/chart" uri="{C3380CC4-5D6E-409C-BE32-E72D297353CC}">
              <c16:uniqueId val="{00000001-E27C-4394-8404-B4261564A3B8}"/>
            </c:ext>
          </c:extLst>
        </c:ser>
        <c:ser>
          <c:idx val="2"/>
          <c:order val="2"/>
          <c:tx>
            <c:strRef>
              <c:f>Sheet1!$D$1</c:f>
              <c:strCache>
                <c:ptCount val="1"/>
                <c:pt idx="0">
                  <c:v>Column3</c:v>
                </c:pt>
              </c:strCache>
            </c:strRef>
          </c:tx>
          <c:spPr>
            <a:solidFill>
              <a:schemeClr val="accent1">
                <a:tint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numCache>
            </c:numRef>
          </c:val>
          <c:extLst>
            <c:ext xmlns:c16="http://schemas.microsoft.com/office/drawing/2014/chart" uri="{C3380CC4-5D6E-409C-BE32-E72D297353CC}">
              <c16:uniqueId val="{00000002-E27C-4394-8404-B4261564A3B8}"/>
            </c:ext>
          </c:extLst>
        </c:ser>
        <c:dLbls>
          <c:dLblPos val="ctr"/>
          <c:showLegendKey val="0"/>
          <c:showVal val="1"/>
          <c:showCatName val="0"/>
          <c:showSerName val="0"/>
          <c:showPercent val="0"/>
          <c:showBubbleSize val="0"/>
        </c:dLbls>
        <c:gapWidth val="150"/>
        <c:overlap val="100"/>
        <c:axId val="1243628815"/>
        <c:axId val="1243614671"/>
      </c:barChart>
      <c:catAx>
        <c:axId val="1243628815"/>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Years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243614671"/>
        <c:crosses val="autoZero"/>
        <c:auto val="1"/>
        <c:lblAlgn val="ctr"/>
        <c:lblOffset val="100"/>
        <c:noMultiLvlLbl val="0"/>
      </c:catAx>
      <c:valAx>
        <c:axId val="124361467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Amount in lakh</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243628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746205-74FC-4509-AF5E-A335CC68385D}"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n-IN"/>
        </a:p>
      </dgm:t>
    </dgm:pt>
    <dgm:pt modelId="{72AC2189-6586-4F9C-B314-53E84F2654C9}">
      <dgm:prSet phldrT="[Text]"/>
      <dgm:spPr/>
      <dgm:t>
        <a:bodyPr/>
        <a:lstStyle/>
        <a:p>
          <a:r>
            <a:rPr lang="en-US" dirty="0"/>
            <a:t>General body</a:t>
          </a:r>
          <a:endParaRPr lang="en-IN" dirty="0"/>
        </a:p>
      </dgm:t>
    </dgm:pt>
    <dgm:pt modelId="{FDA8535E-BFBC-41EB-930B-380EE2A5C68B}" type="parTrans" cxnId="{AAF952CD-ED37-4804-9389-C87DB55D2135}">
      <dgm:prSet/>
      <dgm:spPr/>
      <dgm:t>
        <a:bodyPr/>
        <a:lstStyle/>
        <a:p>
          <a:endParaRPr lang="en-IN"/>
        </a:p>
      </dgm:t>
    </dgm:pt>
    <dgm:pt modelId="{143BFE97-D167-451C-B183-04C69532899F}" type="sibTrans" cxnId="{AAF952CD-ED37-4804-9389-C87DB55D2135}">
      <dgm:prSet/>
      <dgm:spPr/>
      <dgm:t>
        <a:bodyPr/>
        <a:lstStyle/>
        <a:p>
          <a:endParaRPr lang="en-IN"/>
        </a:p>
      </dgm:t>
    </dgm:pt>
    <dgm:pt modelId="{E8C6EFFF-1DCE-4595-B6DA-196F825EC39D}">
      <dgm:prSet phldrT="[Text]"/>
      <dgm:spPr/>
      <dgm:t>
        <a:bodyPr/>
        <a:lstStyle/>
        <a:p>
          <a:r>
            <a:rPr lang="en-US" dirty="0"/>
            <a:t>Management committee</a:t>
          </a:r>
          <a:endParaRPr lang="en-IN" dirty="0"/>
        </a:p>
      </dgm:t>
    </dgm:pt>
    <dgm:pt modelId="{2E77E031-20E7-46B5-AEE2-CE2F98FB58ED}" type="parTrans" cxnId="{EFDED01F-0183-45A2-9BE3-E4FF85A49D3E}">
      <dgm:prSet/>
      <dgm:spPr/>
      <dgm:t>
        <a:bodyPr/>
        <a:lstStyle/>
        <a:p>
          <a:endParaRPr lang="en-IN"/>
        </a:p>
      </dgm:t>
    </dgm:pt>
    <dgm:pt modelId="{A31B59BC-D095-4749-BC93-83BC458585E3}" type="sibTrans" cxnId="{EFDED01F-0183-45A2-9BE3-E4FF85A49D3E}">
      <dgm:prSet/>
      <dgm:spPr/>
      <dgm:t>
        <a:bodyPr/>
        <a:lstStyle/>
        <a:p>
          <a:endParaRPr lang="en-IN"/>
        </a:p>
      </dgm:t>
    </dgm:pt>
    <dgm:pt modelId="{FB9C8C15-57F5-4DA1-956B-0DC4B56D7B55}">
      <dgm:prSet phldrT="[Text]"/>
      <dgm:spPr/>
      <dgm:t>
        <a:bodyPr/>
        <a:lstStyle/>
        <a:p>
          <a:r>
            <a:rPr lang="en-US" dirty="0"/>
            <a:t>Chairman-Vice chairman </a:t>
          </a:r>
          <a:endParaRPr lang="en-IN" dirty="0"/>
        </a:p>
      </dgm:t>
    </dgm:pt>
    <dgm:pt modelId="{6D8D34BE-F32E-4433-B317-76290665DCFB}" type="parTrans" cxnId="{C06DA629-DB58-4792-B06A-F927A75ADFA5}">
      <dgm:prSet/>
      <dgm:spPr/>
      <dgm:t>
        <a:bodyPr/>
        <a:lstStyle/>
        <a:p>
          <a:endParaRPr lang="en-IN"/>
        </a:p>
      </dgm:t>
    </dgm:pt>
    <dgm:pt modelId="{B89090F6-6D3B-4C08-A32D-D051CA0D0749}" type="sibTrans" cxnId="{C06DA629-DB58-4792-B06A-F927A75ADFA5}">
      <dgm:prSet/>
      <dgm:spPr/>
      <dgm:t>
        <a:bodyPr/>
        <a:lstStyle/>
        <a:p>
          <a:endParaRPr lang="en-IN"/>
        </a:p>
      </dgm:t>
    </dgm:pt>
    <dgm:pt modelId="{760A2216-B313-451E-8DF0-AB4B30C4DA95}">
      <dgm:prSet/>
      <dgm:spPr/>
      <dgm:t>
        <a:bodyPr/>
        <a:lstStyle/>
        <a:p>
          <a:r>
            <a:rPr lang="en-US" dirty="0"/>
            <a:t>Secretary</a:t>
          </a:r>
          <a:endParaRPr lang="en-IN" dirty="0"/>
        </a:p>
      </dgm:t>
    </dgm:pt>
    <dgm:pt modelId="{BCF4D602-9B2B-43F9-86EA-1C2CE603E508}" type="parTrans" cxnId="{808EAE11-F2C1-447B-BB8B-5A8EEF78273F}">
      <dgm:prSet/>
      <dgm:spPr/>
      <dgm:t>
        <a:bodyPr/>
        <a:lstStyle/>
        <a:p>
          <a:endParaRPr lang="en-IN"/>
        </a:p>
      </dgm:t>
    </dgm:pt>
    <dgm:pt modelId="{B1CD0CB5-FA4E-400B-B2B0-13212F64AC23}" type="sibTrans" cxnId="{808EAE11-F2C1-447B-BB8B-5A8EEF78273F}">
      <dgm:prSet/>
      <dgm:spPr/>
      <dgm:t>
        <a:bodyPr/>
        <a:lstStyle/>
        <a:p>
          <a:endParaRPr lang="en-IN"/>
        </a:p>
      </dgm:t>
    </dgm:pt>
    <dgm:pt modelId="{1AD763E7-D37C-4061-9D64-1BE537644AB5}" type="pres">
      <dgm:prSet presAssocID="{EE746205-74FC-4509-AF5E-A335CC68385D}" presName="Name0" presStyleCnt="0">
        <dgm:presLayoutVars>
          <dgm:dir/>
          <dgm:animLvl val="lvl"/>
          <dgm:resizeHandles val="exact"/>
        </dgm:presLayoutVars>
      </dgm:prSet>
      <dgm:spPr/>
    </dgm:pt>
    <dgm:pt modelId="{3475A6E1-A61E-4B16-B082-14EDF8017484}" type="pres">
      <dgm:prSet presAssocID="{72AC2189-6586-4F9C-B314-53E84F2654C9}" presName="parTxOnly" presStyleLbl="node1" presStyleIdx="0" presStyleCnt="4">
        <dgm:presLayoutVars>
          <dgm:chMax val="0"/>
          <dgm:chPref val="0"/>
          <dgm:bulletEnabled val="1"/>
        </dgm:presLayoutVars>
      </dgm:prSet>
      <dgm:spPr/>
    </dgm:pt>
    <dgm:pt modelId="{0214C7C6-0E4C-482F-9C90-6AB8676F9BCF}" type="pres">
      <dgm:prSet presAssocID="{143BFE97-D167-451C-B183-04C69532899F}" presName="parTxOnlySpace" presStyleCnt="0"/>
      <dgm:spPr/>
    </dgm:pt>
    <dgm:pt modelId="{D01C5E37-68A5-472B-A72F-AEF269863186}" type="pres">
      <dgm:prSet presAssocID="{E8C6EFFF-1DCE-4595-B6DA-196F825EC39D}" presName="parTxOnly" presStyleLbl="node1" presStyleIdx="1" presStyleCnt="4">
        <dgm:presLayoutVars>
          <dgm:chMax val="0"/>
          <dgm:chPref val="0"/>
          <dgm:bulletEnabled val="1"/>
        </dgm:presLayoutVars>
      </dgm:prSet>
      <dgm:spPr/>
    </dgm:pt>
    <dgm:pt modelId="{C6D73AC0-0203-4C22-BB5E-15FD662AB645}" type="pres">
      <dgm:prSet presAssocID="{A31B59BC-D095-4749-BC93-83BC458585E3}" presName="parTxOnlySpace" presStyleCnt="0"/>
      <dgm:spPr/>
    </dgm:pt>
    <dgm:pt modelId="{48744C4A-979D-4C1E-9D11-0C4B98CEB43E}" type="pres">
      <dgm:prSet presAssocID="{FB9C8C15-57F5-4DA1-956B-0DC4B56D7B55}" presName="parTxOnly" presStyleLbl="node1" presStyleIdx="2" presStyleCnt="4">
        <dgm:presLayoutVars>
          <dgm:chMax val="0"/>
          <dgm:chPref val="0"/>
          <dgm:bulletEnabled val="1"/>
        </dgm:presLayoutVars>
      </dgm:prSet>
      <dgm:spPr/>
    </dgm:pt>
    <dgm:pt modelId="{D8C82139-3D85-457E-9A69-6908A41F2B6D}" type="pres">
      <dgm:prSet presAssocID="{B89090F6-6D3B-4C08-A32D-D051CA0D0749}" presName="parTxOnlySpace" presStyleCnt="0"/>
      <dgm:spPr/>
    </dgm:pt>
    <dgm:pt modelId="{C615550B-43BE-40DF-9475-D7D2B75F3CFE}" type="pres">
      <dgm:prSet presAssocID="{760A2216-B313-451E-8DF0-AB4B30C4DA95}" presName="parTxOnly" presStyleLbl="node1" presStyleIdx="3" presStyleCnt="4">
        <dgm:presLayoutVars>
          <dgm:chMax val="0"/>
          <dgm:chPref val="0"/>
          <dgm:bulletEnabled val="1"/>
        </dgm:presLayoutVars>
      </dgm:prSet>
      <dgm:spPr/>
    </dgm:pt>
  </dgm:ptLst>
  <dgm:cxnLst>
    <dgm:cxn modelId="{808EAE11-F2C1-447B-BB8B-5A8EEF78273F}" srcId="{EE746205-74FC-4509-AF5E-A335CC68385D}" destId="{760A2216-B313-451E-8DF0-AB4B30C4DA95}" srcOrd="3" destOrd="0" parTransId="{BCF4D602-9B2B-43F9-86EA-1C2CE603E508}" sibTransId="{B1CD0CB5-FA4E-400B-B2B0-13212F64AC23}"/>
    <dgm:cxn modelId="{EFDED01F-0183-45A2-9BE3-E4FF85A49D3E}" srcId="{EE746205-74FC-4509-AF5E-A335CC68385D}" destId="{E8C6EFFF-1DCE-4595-B6DA-196F825EC39D}" srcOrd="1" destOrd="0" parTransId="{2E77E031-20E7-46B5-AEE2-CE2F98FB58ED}" sibTransId="{A31B59BC-D095-4749-BC93-83BC458585E3}"/>
    <dgm:cxn modelId="{4547E121-D70A-42A7-803E-9F68C63A1259}" type="presOf" srcId="{FB9C8C15-57F5-4DA1-956B-0DC4B56D7B55}" destId="{48744C4A-979D-4C1E-9D11-0C4B98CEB43E}" srcOrd="0" destOrd="0" presId="urn:microsoft.com/office/officeart/2005/8/layout/chevron1"/>
    <dgm:cxn modelId="{8769ED28-746E-4145-BC85-96B20552AEA2}" type="presOf" srcId="{72AC2189-6586-4F9C-B314-53E84F2654C9}" destId="{3475A6E1-A61E-4B16-B082-14EDF8017484}" srcOrd="0" destOrd="0" presId="urn:microsoft.com/office/officeart/2005/8/layout/chevron1"/>
    <dgm:cxn modelId="{C06DA629-DB58-4792-B06A-F927A75ADFA5}" srcId="{EE746205-74FC-4509-AF5E-A335CC68385D}" destId="{FB9C8C15-57F5-4DA1-956B-0DC4B56D7B55}" srcOrd="2" destOrd="0" parTransId="{6D8D34BE-F32E-4433-B317-76290665DCFB}" sibTransId="{B89090F6-6D3B-4C08-A32D-D051CA0D0749}"/>
    <dgm:cxn modelId="{815A863A-826B-4A43-9604-0B7EFE2BDA03}" type="presOf" srcId="{EE746205-74FC-4509-AF5E-A335CC68385D}" destId="{1AD763E7-D37C-4061-9D64-1BE537644AB5}" srcOrd="0" destOrd="0" presId="urn:microsoft.com/office/officeart/2005/8/layout/chevron1"/>
    <dgm:cxn modelId="{009AE9B0-6215-4C38-BAE3-4A8466DD9F43}" type="presOf" srcId="{760A2216-B313-451E-8DF0-AB4B30C4DA95}" destId="{C615550B-43BE-40DF-9475-D7D2B75F3CFE}" srcOrd="0" destOrd="0" presId="urn:microsoft.com/office/officeart/2005/8/layout/chevron1"/>
    <dgm:cxn modelId="{AAF952CD-ED37-4804-9389-C87DB55D2135}" srcId="{EE746205-74FC-4509-AF5E-A335CC68385D}" destId="{72AC2189-6586-4F9C-B314-53E84F2654C9}" srcOrd="0" destOrd="0" parTransId="{FDA8535E-BFBC-41EB-930B-380EE2A5C68B}" sibTransId="{143BFE97-D167-451C-B183-04C69532899F}"/>
    <dgm:cxn modelId="{FCE528F4-2A27-40A2-8E6E-2E33B999FEFA}" type="presOf" srcId="{E8C6EFFF-1DCE-4595-B6DA-196F825EC39D}" destId="{D01C5E37-68A5-472B-A72F-AEF269863186}" srcOrd="0" destOrd="0" presId="urn:microsoft.com/office/officeart/2005/8/layout/chevron1"/>
    <dgm:cxn modelId="{70C789C8-057D-4FFB-909D-EB7C9EA9F8BD}" type="presParOf" srcId="{1AD763E7-D37C-4061-9D64-1BE537644AB5}" destId="{3475A6E1-A61E-4B16-B082-14EDF8017484}" srcOrd="0" destOrd="0" presId="urn:microsoft.com/office/officeart/2005/8/layout/chevron1"/>
    <dgm:cxn modelId="{B4D76B73-F8D9-4FA6-BD72-0FECA9E38AB6}" type="presParOf" srcId="{1AD763E7-D37C-4061-9D64-1BE537644AB5}" destId="{0214C7C6-0E4C-482F-9C90-6AB8676F9BCF}" srcOrd="1" destOrd="0" presId="urn:microsoft.com/office/officeart/2005/8/layout/chevron1"/>
    <dgm:cxn modelId="{0FAA0443-066A-4055-A2E2-1D7889558B7F}" type="presParOf" srcId="{1AD763E7-D37C-4061-9D64-1BE537644AB5}" destId="{D01C5E37-68A5-472B-A72F-AEF269863186}" srcOrd="2" destOrd="0" presId="urn:microsoft.com/office/officeart/2005/8/layout/chevron1"/>
    <dgm:cxn modelId="{8D1884E3-7C5F-48B4-8075-F96A6789E292}" type="presParOf" srcId="{1AD763E7-D37C-4061-9D64-1BE537644AB5}" destId="{C6D73AC0-0203-4C22-BB5E-15FD662AB645}" srcOrd="3" destOrd="0" presId="urn:microsoft.com/office/officeart/2005/8/layout/chevron1"/>
    <dgm:cxn modelId="{439724DB-9B32-486F-9950-91065FD309B7}" type="presParOf" srcId="{1AD763E7-D37C-4061-9D64-1BE537644AB5}" destId="{48744C4A-979D-4C1E-9D11-0C4B98CEB43E}" srcOrd="4" destOrd="0" presId="urn:microsoft.com/office/officeart/2005/8/layout/chevron1"/>
    <dgm:cxn modelId="{6B60B579-560E-4343-8A02-85AF1F513FAE}" type="presParOf" srcId="{1AD763E7-D37C-4061-9D64-1BE537644AB5}" destId="{D8C82139-3D85-457E-9A69-6908A41F2B6D}" srcOrd="5" destOrd="0" presId="urn:microsoft.com/office/officeart/2005/8/layout/chevron1"/>
    <dgm:cxn modelId="{38F1A5D2-59E5-4FF5-80BA-36E99B42578D}" type="presParOf" srcId="{1AD763E7-D37C-4061-9D64-1BE537644AB5}" destId="{C615550B-43BE-40DF-9475-D7D2B75F3CF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B488F1-5905-49E9-B326-A206DA8267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E8227EF9-5ED2-44A8-A92A-5876A1E5F4F1}">
      <dgm:prSet phldrT="[Text]"/>
      <dgm:spPr/>
      <dgm:t>
        <a:bodyPr/>
        <a:lstStyle/>
        <a:p>
          <a:r>
            <a:rPr lang="en-US" dirty="0"/>
            <a:t>Farmer </a:t>
          </a:r>
          <a:endParaRPr lang="en-IN" dirty="0"/>
        </a:p>
      </dgm:t>
    </dgm:pt>
    <dgm:pt modelId="{1DC0E979-16DF-4F29-8F1B-498DE9E6B235}" type="parTrans" cxnId="{BCF3D595-5D7B-44C6-AE4A-7389D0F28C31}">
      <dgm:prSet/>
      <dgm:spPr/>
      <dgm:t>
        <a:bodyPr/>
        <a:lstStyle/>
        <a:p>
          <a:endParaRPr lang="en-IN"/>
        </a:p>
      </dgm:t>
    </dgm:pt>
    <dgm:pt modelId="{FDB11FDB-3147-4D1A-ACE6-6737824753B5}" type="sibTrans" cxnId="{BCF3D595-5D7B-44C6-AE4A-7389D0F28C31}">
      <dgm:prSet/>
      <dgm:spPr/>
      <dgm:t>
        <a:bodyPr/>
        <a:lstStyle/>
        <a:p>
          <a:endParaRPr lang="en-IN"/>
        </a:p>
      </dgm:t>
    </dgm:pt>
    <dgm:pt modelId="{D8AFB57A-6337-49D1-9F1A-1F35E6E9C125}">
      <dgm:prSet phldrT="[Text]"/>
      <dgm:spPr/>
      <dgm:t>
        <a:bodyPr/>
        <a:lstStyle/>
        <a:p>
          <a:r>
            <a:rPr lang="en-US" dirty="0"/>
            <a:t>Retailer  </a:t>
          </a:r>
          <a:endParaRPr lang="en-IN" dirty="0"/>
        </a:p>
      </dgm:t>
    </dgm:pt>
    <dgm:pt modelId="{6A33AA0E-51FB-45C5-BD36-4B199442C15F}" type="parTrans" cxnId="{4D3DA141-ED49-4F98-95D9-058E95337957}">
      <dgm:prSet/>
      <dgm:spPr/>
      <dgm:t>
        <a:bodyPr/>
        <a:lstStyle/>
        <a:p>
          <a:endParaRPr lang="en-IN"/>
        </a:p>
      </dgm:t>
    </dgm:pt>
    <dgm:pt modelId="{492776D4-B3C7-4CA8-A837-19CD363DFC52}" type="sibTrans" cxnId="{4D3DA141-ED49-4F98-95D9-058E95337957}">
      <dgm:prSet/>
      <dgm:spPr/>
      <dgm:t>
        <a:bodyPr/>
        <a:lstStyle/>
        <a:p>
          <a:endParaRPr lang="en-IN"/>
        </a:p>
      </dgm:t>
    </dgm:pt>
    <dgm:pt modelId="{67C8572D-376D-42A1-8EEC-1FB4F9B2850A}">
      <dgm:prSet phldrT="[Text]"/>
      <dgm:spPr/>
      <dgm:t>
        <a:bodyPr/>
        <a:lstStyle/>
        <a:p>
          <a:r>
            <a:rPr lang="en-US" dirty="0"/>
            <a:t>Consumer </a:t>
          </a:r>
          <a:endParaRPr lang="en-IN" dirty="0"/>
        </a:p>
      </dgm:t>
    </dgm:pt>
    <dgm:pt modelId="{E871E879-1115-4C0F-A7DF-4DD895EEDDE5}" type="parTrans" cxnId="{69E30354-2633-4FB6-ACEE-A4951CC5E1E4}">
      <dgm:prSet/>
      <dgm:spPr/>
      <dgm:t>
        <a:bodyPr/>
        <a:lstStyle/>
        <a:p>
          <a:endParaRPr lang="en-IN"/>
        </a:p>
      </dgm:t>
    </dgm:pt>
    <dgm:pt modelId="{2C17E596-1685-488B-B026-7D358E5446FD}" type="sibTrans" cxnId="{69E30354-2633-4FB6-ACEE-A4951CC5E1E4}">
      <dgm:prSet/>
      <dgm:spPr/>
      <dgm:t>
        <a:bodyPr/>
        <a:lstStyle/>
        <a:p>
          <a:endParaRPr lang="en-IN"/>
        </a:p>
      </dgm:t>
    </dgm:pt>
    <dgm:pt modelId="{589C034D-DE6C-4EF2-834E-D96515DB9349}" type="pres">
      <dgm:prSet presAssocID="{FFB488F1-5905-49E9-B326-A206DA8267AE}" presName="Name0" presStyleCnt="0">
        <dgm:presLayoutVars>
          <dgm:dir/>
          <dgm:resizeHandles val="exact"/>
        </dgm:presLayoutVars>
      </dgm:prSet>
      <dgm:spPr/>
    </dgm:pt>
    <dgm:pt modelId="{32D5775E-88C2-4A0A-96E6-BA8EDFDBD70E}" type="pres">
      <dgm:prSet presAssocID="{E8227EF9-5ED2-44A8-A92A-5876A1E5F4F1}" presName="composite" presStyleCnt="0"/>
      <dgm:spPr/>
    </dgm:pt>
    <dgm:pt modelId="{5A516179-2C2B-4E0C-8703-633E8739F5F9}" type="pres">
      <dgm:prSet presAssocID="{E8227EF9-5ED2-44A8-A92A-5876A1E5F4F1}" presName="bgChev" presStyleLbl="node1" presStyleIdx="0" presStyleCnt="3"/>
      <dgm:spPr/>
    </dgm:pt>
    <dgm:pt modelId="{AE2F2B3C-4C8D-4B8D-921B-B31DEA0E8FED}" type="pres">
      <dgm:prSet presAssocID="{E8227EF9-5ED2-44A8-A92A-5876A1E5F4F1}" presName="txNode" presStyleLbl="fgAcc1" presStyleIdx="0" presStyleCnt="3">
        <dgm:presLayoutVars>
          <dgm:bulletEnabled val="1"/>
        </dgm:presLayoutVars>
      </dgm:prSet>
      <dgm:spPr/>
    </dgm:pt>
    <dgm:pt modelId="{8195173D-82DB-474C-9257-BD6645742F66}" type="pres">
      <dgm:prSet presAssocID="{FDB11FDB-3147-4D1A-ACE6-6737824753B5}" presName="compositeSpace" presStyleCnt="0"/>
      <dgm:spPr/>
    </dgm:pt>
    <dgm:pt modelId="{63714085-07D7-4696-AC7D-D3B8F062FDD8}" type="pres">
      <dgm:prSet presAssocID="{D8AFB57A-6337-49D1-9F1A-1F35E6E9C125}" presName="composite" presStyleCnt="0"/>
      <dgm:spPr/>
    </dgm:pt>
    <dgm:pt modelId="{91DEA02B-F64F-417B-943B-16BDC6D1954D}" type="pres">
      <dgm:prSet presAssocID="{D8AFB57A-6337-49D1-9F1A-1F35E6E9C125}" presName="bgChev" presStyleLbl="node1" presStyleIdx="1" presStyleCnt="3"/>
      <dgm:spPr/>
    </dgm:pt>
    <dgm:pt modelId="{9B784D38-6A92-4C51-9C2D-727C2A01ABD1}" type="pres">
      <dgm:prSet presAssocID="{D8AFB57A-6337-49D1-9F1A-1F35E6E9C125}" presName="txNode" presStyleLbl="fgAcc1" presStyleIdx="1" presStyleCnt="3">
        <dgm:presLayoutVars>
          <dgm:bulletEnabled val="1"/>
        </dgm:presLayoutVars>
      </dgm:prSet>
      <dgm:spPr/>
    </dgm:pt>
    <dgm:pt modelId="{BB1BD4CB-F3F7-4CF1-8376-E3B1F02245ED}" type="pres">
      <dgm:prSet presAssocID="{492776D4-B3C7-4CA8-A837-19CD363DFC52}" presName="compositeSpace" presStyleCnt="0"/>
      <dgm:spPr/>
    </dgm:pt>
    <dgm:pt modelId="{3DE8048E-F080-435F-9B26-E275EE0ED4D7}" type="pres">
      <dgm:prSet presAssocID="{67C8572D-376D-42A1-8EEC-1FB4F9B2850A}" presName="composite" presStyleCnt="0"/>
      <dgm:spPr/>
    </dgm:pt>
    <dgm:pt modelId="{B5FDA3B4-587E-4981-8CF4-2E3D3CED2240}" type="pres">
      <dgm:prSet presAssocID="{67C8572D-376D-42A1-8EEC-1FB4F9B2850A}" presName="bgChev" presStyleLbl="node1" presStyleIdx="2" presStyleCnt="3"/>
      <dgm:spPr/>
    </dgm:pt>
    <dgm:pt modelId="{496CB183-2231-4C68-BA54-282CCFA3A39B}" type="pres">
      <dgm:prSet presAssocID="{67C8572D-376D-42A1-8EEC-1FB4F9B2850A}" presName="txNode" presStyleLbl="fgAcc1" presStyleIdx="2" presStyleCnt="3">
        <dgm:presLayoutVars>
          <dgm:bulletEnabled val="1"/>
        </dgm:presLayoutVars>
      </dgm:prSet>
      <dgm:spPr/>
    </dgm:pt>
  </dgm:ptLst>
  <dgm:cxnLst>
    <dgm:cxn modelId="{D093C90D-0B63-45CC-A01B-48702689212D}" type="presOf" srcId="{67C8572D-376D-42A1-8EEC-1FB4F9B2850A}" destId="{496CB183-2231-4C68-BA54-282CCFA3A39B}" srcOrd="0" destOrd="0" presId="urn:microsoft.com/office/officeart/2005/8/layout/chevronAccent+Icon"/>
    <dgm:cxn modelId="{76255C20-0665-41E6-806C-3AF8E33EE225}" type="presOf" srcId="{FFB488F1-5905-49E9-B326-A206DA8267AE}" destId="{589C034D-DE6C-4EF2-834E-D96515DB9349}" srcOrd="0" destOrd="0" presId="urn:microsoft.com/office/officeart/2005/8/layout/chevronAccent+Icon"/>
    <dgm:cxn modelId="{EF7A1826-66BB-4926-BF2D-929FCC9E47A9}" type="presOf" srcId="{E8227EF9-5ED2-44A8-A92A-5876A1E5F4F1}" destId="{AE2F2B3C-4C8D-4B8D-921B-B31DEA0E8FED}" srcOrd="0" destOrd="0" presId="urn:microsoft.com/office/officeart/2005/8/layout/chevronAccent+Icon"/>
    <dgm:cxn modelId="{4D3DA141-ED49-4F98-95D9-058E95337957}" srcId="{FFB488F1-5905-49E9-B326-A206DA8267AE}" destId="{D8AFB57A-6337-49D1-9F1A-1F35E6E9C125}" srcOrd="1" destOrd="0" parTransId="{6A33AA0E-51FB-45C5-BD36-4B199442C15F}" sibTransId="{492776D4-B3C7-4CA8-A837-19CD363DFC52}"/>
    <dgm:cxn modelId="{77549F63-2676-4707-8B84-78F7BC131CD0}" type="presOf" srcId="{D8AFB57A-6337-49D1-9F1A-1F35E6E9C125}" destId="{9B784D38-6A92-4C51-9C2D-727C2A01ABD1}" srcOrd="0" destOrd="0" presId="urn:microsoft.com/office/officeart/2005/8/layout/chevronAccent+Icon"/>
    <dgm:cxn modelId="{69E30354-2633-4FB6-ACEE-A4951CC5E1E4}" srcId="{FFB488F1-5905-49E9-B326-A206DA8267AE}" destId="{67C8572D-376D-42A1-8EEC-1FB4F9B2850A}" srcOrd="2" destOrd="0" parTransId="{E871E879-1115-4C0F-A7DF-4DD895EEDDE5}" sibTransId="{2C17E596-1685-488B-B026-7D358E5446FD}"/>
    <dgm:cxn modelId="{BCF3D595-5D7B-44C6-AE4A-7389D0F28C31}" srcId="{FFB488F1-5905-49E9-B326-A206DA8267AE}" destId="{E8227EF9-5ED2-44A8-A92A-5876A1E5F4F1}" srcOrd="0" destOrd="0" parTransId="{1DC0E979-16DF-4F29-8F1B-498DE9E6B235}" sibTransId="{FDB11FDB-3147-4D1A-ACE6-6737824753B5}"/>
    <dgm:cxn modelId="{12EB4057-8944-492E-B2B3-B812E310E60D}" type="presParOf" srcId="{589C034D-DE6C-4EF2-834E-D96515DB9349}" destId="{32D5775E-88C2-4A0A-96E6-BA8EDFDBD70E}" srcOrd="0" destOrd="0" presId="urn:microsoft.com/office/officeart/2005/8/layout/chevronAccent+Icon"/>
    <dgm:cxn modelId="{5050A1F8-9587-443E-8849-8444DF089611}" type="presParOf" srcId="{32D5775E-88C2-4A0A-96E6-BA8EDFDBD70E}" destId="{5A516179-2C2B-4E0C-8703-633E8739F5F9}" srcOrd="0" destOrd="0" presId="urn:microsoft.com/office/officeart/2005/8/layout/chevronAccent+Icon"/>
    <dgm:cxn modelId="{6EB0C708-1612-4D6B-82E5-E6515480F2B2}" type="presParOf" srcId="{32D5775E-88C2-4A0A-96E6-BA8EDFDBD70E}" destId="{AE2F2B3C-4C8D-4B8D-921B-B31DEA0E8FED}" srcOrd="1" destOrd="0" presId="urn:microsoft.com/office/officeart/2005/8/layout/chevronAccent+Icon"/>
    <dgm:cxn modelId="{3D407CF3-8475-4DCD-B323-65C0B4BFCD51}" type="presParOf" srcId="{589C034D-DE6C-4EF2-834E-D96515DB9349}" destId="{8195173D-82DB-474C-9257-BD6645742F66}" srcOrd="1" destOrd="0" presId="urn:microsoft.com/office/officeart/2005/8/layout/chevronAccent+Icon"/>
    <dgm:cxn modelId="{306DD0A9-C6D9-4FBC-B854-EA36F59D4252}" type="presParOf" srcId="{589C034D-DE6C-4EF2-834E-D96515DB9349}" destId="{63714085-07D7-4696-AC7D-D3B8F062FDD8}" srcOrd="2" destOrd="0" presId="urn:microsoft.com/office/officeart/2005/8/layout/chevronAccent+Icon"/>
    <dgm:cxn modelId="{C884C66C-2A65-4CE1-8CFA-E46F360626E1}" type="presParOf" srcId="{63714085-07D7-4696-AC7D-D3B8F062FDD8}" destId="{91DEA02B-F64F-417B-943B-16BDC6D1954D}" srcOrd="0" destOrd="0" presId="urn:microsoft.com/office/officeart/2005/8/layout/chevronAccent+Icon"/>
    <dgm:cxn modelId="{56CC5E2B-2DEF-4461-B940-B09AD761EFC8}" type="presParOf" srcId="{63714085-07D7-4696-AC7D-D3B8F062FDD8}" destId="{9B784D38-6A92-4C51-9C2D-727C2A01ABD1}" srcOrd="1" destOrd="0" presId="urn:microsoft.com/office/officeart/2005/8/layout/chevronAccent+Icon"/>
    <dgm:cxn modelId="{714A652C-8FA9-4BB1-B7C0-90282D702ED0}" type="presParOf" srcId="{589C034D-DE6C-4EF2-834E-D96515DB9349}" destId="{BB1BD4CB-F3F7-4CF1-8376-E3B1F02245ED}" srcOrd="3" destOrd="0" presId="urn:microsoft.com/office/officeart/2005/8/layout/chevronAccent+Icon"/>
    <dgm:cxn modelId="{ACB03EBA-D46F-4B9A-8DDF-227D59C183F5}" type="presParOf" srcId="{589C034D-DE6C-4EF2-834E-D96515DB9349}" destId="{3DE8048E-F080-435F-9B26-E275EE0ED4D7}" srcOrd="4" destOrd="0" presId="urn:microsoft.com/office/officeart/2005/8/layout/chevronAccent+Icon"/>
    <dgm:cxn modelId="{1FC93DF8-5E75-46D7-B796-3314919725D2}" type="presParOf" srcId="{3DE8048E-F080-435F-9B26-E275EE0ED4D7}" destId="{B5FDA3B4-587E-4981-8CF4-2E3D3CED2240}" srcOrd="0" destOrd="0" presId="urn:microsoft.com/office/officeart/2005/8/layout/chevronAccent+Icon"/>
    <dgm:cxn modelId="{669675CB-8AE1-457D-A6A0-BCDD0F7F8D9C}" type="presParOf" srcId="{3DE8048E-F080-435F-9B26-E275EE0ED4D7}" destId="{496CB183-2231-4C68-BA54-282CCFA3A39B}"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B488F1-5905-49E9-B326-A206DA8267AE}"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E8227EF9-5ED2-44A8-A92A-5876A1E5F4F1}">
      <dgm:prSet phldrT="[Text]"/>
      <dgm:spPr/>
      <dgm:t>
        <a:bodyPr/>
        <a:lstStyle/>
        <a:p>
          <a:r>
            <a:rPr lang="en-US" dirty="0"/>
            <a:t>Farmer </a:t>
          </a:r>
          <a:endParaRPr lang="en-IN" dirty="0"/>
        </a:p>
      </dgm:t>
    </dgm:pt>
    <dgm:pt modelId="{1DC0E979-16DF-4F29-8F1B-498DE9E6B235}" type="parTrans" cxnId="{BCF3D595-5D7B-44C6-AE4A-7389D0F28C31}">
      <dgm:prSet/>
      <dgm:spPr/>
      <dgm:t>
        <a:bodyPr/>
        <a:lstStyle/>
        <a:p>
          <a:endParaRPr lang="en-IN"/>
        </a:p>
      </dgm:t>
    </dgm:pt>
    <dgm:pt modelId="{FDB11FDB-3147-4D1A-ACE6-6737824753B5}" type="sibTrans" cxnId="{BCF3D595-5D7B-44C6-AE4A-7389D0F28C31}">
      <dgm:prSet/>
      <dgm:spPr/>
      <dgm:t>
        <a:bodyPr/>
        <a:lstStyle/>
        <a:p>
          <a:endParaRPr lang="en-IN"/>
        </a:p>
      </dgm:t>
    </dgm:pt>
    <dgm:pt modelId="{D8AFB57A-6337-49D1-9F1A-1F35E6E9C125}">
      <dgm:prSet phldrT="[Text]"/>
      <dgm:spPr/>
      <dgm:t>
        <a:bodyPr/>
        <a:lstStyle/>
        <a:p>
          <a:r>
            <a:rPr lang="en-US" dirty="0"/>
            <a:t>Retailer </a:t>
          </a:r>
          <a:endParaRPr lang="en-IN" dirty="0"/>
        </a:p>
      </dgm:t>
    </dgm:pt>
    <dgm:pt modelId="{6A33AA0E-51FB-45C5-BD36-4B199442C15F}" type="parTrans" cxnId="{4D3DA141-ED49-4F98-95D9-058E95337957}">
      <dgm:prSet/>
      <dgm:spPr/>
      <dgm:t>
        <a:bodyPr/>
        <a:lstStyle/>
        <a:p>
          <a:endParaRPr lang="en-IN"/>
        </a:p>
      </dgm:t>
    </dgm:pt>
    <dgm:pt modelId="{492776D4-B3C7-4CA8-A837-19CD363DFC52}" type="sibTrans" cxnId="{4D3DA141-ED49-4F98-95D9-058E95337957}">
      <dgm:prSet/>
      <dgm:spPr/>
      <dgm:t>
        <a:bodyPr/>
        <a:lstStyle/>
        <a:p>
          <a:endParaRPr lang="en-IN"/>
        </a:p>
      </dgm:t>
    </dgm:pt>
    <dgm:pt modelId="{67C8572D-376D-42A1-8EEC-1FB4F9B2850A}">
      <dgm:prSet phldrT="[Text]"/>
      <dgm:spPr/>
      <dgm:t>
        <a:bodyPr/>
        <a:lstStyle/>
        <a:p>
          <a:r>
            <a:rPr lang="en-US" dirty="0"/>
            <a:t>Consumer </a:t>
          </a:r>
          <a:endParaRPr lang="en-IN" dirty="0"/>
        </a:p>
      </dgm:t>
    </dgm:pt>
    <dgm:pt modelId="{E871E879-1115-4C0F-A7DF-4DD895EEDDE5}" type="parTrans" cxnId="{69E30354-2633-4FB6-ACEE-A4951CC5E1E4}">
      <dgm:prSet/>
      <dgm:spPr/>
      <dgm:t>
        <a:bodyPr/>
        <a:lstStyle/>
        <a:p>
          <a:endParaRPr lang="en-IN"/>
        </a:p>
      </dgm:t>
    </dgm:pt>
    <dgm:pt modelId="{2C17E596-1685-488B-B026-7D358E5446FD}" type="sibTrans" cxnId="{69E30354-2633-4FB6-ACEE-A4951CC5E1E4}">
      <dgm:prSet/>
      <dgm:spPr/>
      <dgm:t>
        <a:bodyPr/>
        <a:lstStyle/>
        <a:p>
          <a:endParaRPr lang="en-IN"/>
        </a:p>
      </dgm:t>
    </dgm:pt>
    <dgm:pt modelId="{B66BE714-C33A-42BA-91D2-D4525DB9DD47}" type="pres">
      <dgm:prSet presAssocID="{FFB488F1-5905-49E9-B326-A206DA8267AE}" presName="Name0" presStyleCnt="0">
        <dgm:presLayoutVars>
          <dgm:dir/>
          <dgm:resizeHandles val="exact"/>
        </dgm:presLayoutVars>
      </dgm:prSet>
      <dgm:spPr/>
    </dgm:pt>
    <dgm:pt modelId="{B8CFBF8B-2BB9-4B7C-A063-0D766E550657}" type="pres">
      <dgm:prSet presAssocID="{E8227EF9-5ED2-44A8-A92A-5876A1E5F4F1}" presName="composite" presStyleCnt="0"/>
      <dgm:spPr/>
    </dgm:pt>
    <dgm:pt modelId="{699C9E59-C775-4F96-8E38-1218F939986C}" type="pres">
      <dgm:prSet presAssocID="{E8227EF9-5ED2-44A8-A92A-5876A1E5F4F1}" presName="bgChev" presStyleLbl="node1" presStyleIdx="0" presStyleCnt="3"/>
      <dgm:spPr/>
    </dgm:pt>
    <dgm:pt modelId="{B475AC6B-4422-4B6C-8425-371D28C6AF82}" type="pres">
      <dgm:prSet presAssocID="{E8227EF9-5ED2-44A8-A92A-5876A1E5F4F1}" presName="txNode" presStyleLbl="fgAcc1" presStyleIdx="0" presStyleCnt="3" custLinFactNeighborY="2300">
        <dgm:presLayoutVars>
          <dgm:bulletEnabled val="1"/>
        </dgm:presLayoutVars>
      </dgm:prSet>
      <dgm:spPr/>
    </dgm:pt>
    <dgm:pt modelId="{D623D369-6B7A-4566-99C1-77BC49E560D2}" type="pres">
      <dgm:prSet presAssocID="{FDB11FDB-3147-4D1A-ACE6-6737824753B5}" presName="compositeSpace" presStyleCnt="0"/>
      <dgm:spPr/>
    </dgm:pt>
    <dgm:pt modelId="{70E55E60-1726-4A44-9D33-1F8234982872}" type="pres">
      <dgm:prSet presAssocID="{D8AFB57A-6337-49D1-9F1A-1F35E6E9C125}" presName="composite" presStyleCnt="0"/>
      <dgm:spPr/>
    </dgm:pt>
    <dgm:pt modelId="{7FF09898-B569-41F4-8172-2CA52279F8A4}" type="pres">
      <dgm:prSet presAssocID="{D8AFB57A-6337-49D1-9F1A-1F35E6E9C125}" presName="bgChev" presStyleLbl="node1" presStyleIdx="1" presStyleCnt="3"/>
      <dgm:spPr/>
    </dgm:pt>
    <dgm:pt modelId="{3EA4E4A8-DDFE-4D7F-A4B3-4FE0EDA32448}" type="pres">
      <dgm:prSet presAssocID="{D8AFB57A-6337-49D1-9F1A-1F35E6E9C125}" presName="txNode" presStyleLbl="fgAcc1" presStyleIdx="1" presStyleCnt="3">
        <dgm:presLayoutVars>
          <dgm:bulletEnabled val="1"/>
        </dgm:presLayoutVars>
      </dgm:prSet>
      <dgm:spPr/>
    </dgm:pt>
    <dgm:pt modelId="{7E0129B3-85D8-4011-BF66-23ACABF542F2}" type="pres">
      <dgm:prSet presAssocID="{492776D4-B3C7-4CA8-A837-19CD363DFC52}" presName="compositeSpace" presStyleCnt="0"/>
      <dgm:spPr/>
    </dgm:pt>
    <dgm:pt modelId="{A856E338-3379-4F75-90F8-99C95836C43D}" type="pres">
      <dgm:prSet presAssocID="{67C8572D-376D-42A1-8EEC-1FB4F9B2850A}" presName="composite" presStyleCnt="0"/>
      <dgm:spPr/>
    </dgm:pt>
    <dgm:pt modelId="{D18CCE13-2B85-4BED-9279-37DE6E2F0A19}" type="pres">
      <dgm:prSet presAssocID="{67C8572D-376D-42A1-8EEC-1FB4F9B2850A}" presName="bgChev" presStyleLbl="node1" presStyleIdx="2" presStyleCnt="3"/>
      <dgm:spPr/>
    </dgm:pt>
    <dgm:pt modelId="{933A1889-5E5F-4CD4-BA3E-7830347EFC72}" type="pres">
      <dgm:prSet presAssocID="{67C8572D-376D-42A1-8EEC-1FB4F9B2850A}" presName="txNode" presStyleLbl="fgAcc1" presStyleIdx="2" presStyleCnt="3">
        <dgm:presLayoutVars>
          <dgm:bulletEnabled val="1"/>
        </dgm:presLayoutVars>
      </dgm:prSet>
      <dgm:spPr/>
    </dgm:pt>
  </dgm:ptLst>
  <dgm:cxnLst>
    <dgm:cxn modelId="{C9A20520-9EFE-4198-B23A-9B1898A4CFC2}" type="presOf" srcId="{FFB488F1-5905-49E9-B326-A206DA8267AE}" destId="{B66BE714-C33A-42BA-91D2-D4525DB9DD47}" srcOrd="0" destOrd="0" presId="urn:microsoft.com/office/officeart/2005/8/layout/chevronAccent+Icon"/>
    <dgm:cxn modelId="{4D3DA141-ED49-4F98-95D9-058E95337957}" srcId="{FFB488F1-5905-49E9-B326-A206DA8267AE}" destId="{D8AFB57A-6337-49D1-9F1A-1F35E6E9C125}" srcOrd="1" destOrd="0" parTransId="{6A33AA0E-51FB-45C5-BD36-4B199442C15F}" sibTransId="{492776D4-B3C7-4CA8-A837-19CD363DFC52}"/>
    <dgm:cxn modelId="{D7701E71-3B5E-4D0C-B54A-E00E07B425A2}" type="presOf" srcId="{67C8572D-376D-42A1-8EEC-1FB4F9B2850A}" destId="{933A1889-5E5F-4CD4-BA3E-7830347EFC72}" srcOrd="0" destOrd="0" presId="urn:microsoft.com/office/officeart/2005/8/layout/chevronAccent+Icon"/>
    <dgm:cxn modelId="{69E30354-2633-4FB6-ACEE-A4951CC5E1E4}" srcId="{FFB488F1-5905-49E9-B326-A206DA8267AE}" destId="{67C8572D-376D-42A1-8EEC-1FB4F9B2850A}" srcOrd="2" destOrd="0" parTransId="{E871E879-1115-4C0F-A7DF-4DD895EEDDE5}" sibTransId="{2C17E596-1685-488B-B026-7D358E5446FD}"/>
    <dgm:cxn modelId="{1CCB417C-5721-400D-8661-217BDFE83BD5}" type="presOf" srcId="{D8AFB57A-6337-49D1-9F1A-1F35E6E9C125}" destId="{3EA4E4A8-DDFE-4D7F-A4B3-4FE0EDA32448}" srcOrd="0" destOrd="0" presId="urn:microsoft.com/office/officeart/2005/8/layout/chevronAccent+Icon"/>
    <dgm:cxn modelId="{BCF3D595-5D7B-44C6-AE4A-7389D0F28C31}" srcId="{FFB488F1-5905-49E9-B326-A206DA8267AE}" destId="{E8227EF9-5ED2-44A8-A92A-5876A1E5F4F1}" srcOrd="0" destOrd="0" parTransId="{1DC0E979-16DF-4F29-8F1B-498DE9E6B235}" sibTransId="{FDB11FDB-3147-4D1A-ACE6-6737824753B5}"/>
    <dgm:cxn modelId="{A866BBDA-7081-4AB3-A952-89386F9CF2E6}" type="presOf" srcId="{E8227EF9-5ED2-44A8-A92A-5876A1E5F4F1}" destId="{B475AC6B-4422-4B6C-8425-371D28C6AF82}" srcOrd="0" destOrd="0" presId="urn:microsoft.com/office/officeart/2005/8/layout/chevronAccent+Icon"/>
    <dgm:cxn modelId="{CF7373FB-FE6E-4D09-9212-74555677EA45}" type="presParOf" srcId="{B66BE714-C33A-42BA-91D2-D4525DB9DD47}" destId="{B8CFBF8B-2BB9-4B7C-A063-0D766E550657}" srcOrd="0" destOrd="0" presId="urn:microsoft.com/office/officeart/2005/8/layout/chevronAccent+Icon"/>
    <dgm:cxn modelId="{4AFD566E-1908-454B-8C21-1CF5679D3507}" type="presParOf" srcId="{B8CFBF8B-2BB9-4B7C-A063-0D766E550657}" destId="{699C9E59-C775-4F96-8E38-1218F939986C}" srcOrd="0" destOrd="0" presId="urn:microsoft.com/office/officeart/2005/8/layout/chevronAccent+Icon"/>
    <dgm:cxn modelId="{CB8BC4B7-FAC1-4743-A291-B40D71085A07}" type="presParOf" srcId="{B8CFBF8B-2BB9-4B7C-A063-0D766E550657}" destId="{B475AC6B-4422-4B6C-8425-371D28C6AF82}" srcOrd="1" destOrd="0" presId="urn:microsoft.com/office/officeart/2005/8/layout/chevronAccent+Icon"/>
    <dgm:cxn modelId="{4095CD4F-005D-4633-803A-5EE441E73091}" type="presParOf" srcId="{B66BE714-C33A-42BA-91D2-D4525DB9DD47}" destId="{D623D369-6B7A-4566-99C1-77BC49E560D2}" srcOrd="1" destOrd="0" presId="urn:microsoft.com/office/officeart/2005/8/layout/chevronAccent+Icon"/>
    <dgm:cxn modelId="{E5D12382-E3A1-4EE0-9F75-323A5AAEFFDA}" type="presParOf" srcId="{B66BE714-C33A-42BA-91D2-D4525DB9DD47}" destId="{70E55E60-1726-4A44-9D33-1F8234982872}" srcOrd="2" destOrd="0" presId="urn:microsoft.com/office/officeart/2005/8/layout/chevronAccent+Icon"/>
    <dgm:cxn modelId="{EA58DE67-8F71-4BFE-A441-5DAFE2B68B73}" type="presParOf" srcId="{70E55E60-1726-4A44-9D33-1F8234982872}" destId="{7FF09898-B569-41F4-8172-2CA52279F8A4}" srcOrd="0" destOrd="0" presId="urn:microsoft.com/office/officeart/2005/8/layout/chevronAccent+Icon"/>
    <dgm:cxn modelId="{F12E54E3-EBDB-4E43-8546-00D5FB3347E1}" type="presParOf" srcId="{70E55E60-1726-4A44-9D33-1F8234982872}" destId="{3EA4E4A8-DDFE-4D7F-A4B3-4FE0EDA32448}" srcOrd="1" destOrd="0" presId="urn:microsoft.com/office/officeart/2005/8/layout/chevronAccent+Icon"/>
    <dgm:cxn modelId="{55C607B9-AED6-4B56-ACAB-71D64617116B}" type="presParOf" srcId="{B66BE714-C33A-42BA-91D2-D4525DB9DD47}" destId="{7E0129B3-85D8-4011-BF66-23ACABF542F2}" srcOrd="3" destOrd="0" presId="urn:microsoft.com/office/officeart/2005/8/layout/chevronAccent+Icon"/>
    <dgm:cxn modelId="{9A29798E-5C2B-4D38-A0A5-CBA6578B6607}" type="presParOf" srcId="{B66BE714-C33A-42BA-91D2-D4525DB9DD47}" destId="{A856E338-3379-4F75-90F8-99C95836C43D}" srcOrd="4" destOrd="0" presId="urn:microsoft.com/office/officeart/2005/8/layout/chevronAccent+Icon"/>
    <dgm:cxn modelId="{F935454F-13F2-41CE-BC46-2F90ED6484B4}" type="presParOf" srcId="{A856E338-3379-4F75-90F8-99C95836C43D}" destId="{D18CCE13-2B85-4BED-9279-37DE6E2F0A19}" srcOrd="0" destOrd="0" presId="urn:microsoft.com/office/officeart/2005/8/layout/chevronAccent+Icon"/>
    <dgm:cxn modelId="{AA375FAB-8960-4BE4-BA23-A1B7417025A7}" type="presParOf" srcId="{A856E338-3379-4F75-90F8-99C95836C43D}" destId="{933A1889-5E5F-4CD4-BA3E-7830347EFC72}" srcOrd="1" destOrd="0" presId="urn:microsoft.com/office/officeart/2005/8/layout/chevronAccent+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5A6E1-A61E-4B16-B082-14EDF8017484}">
      <dsp:nvSpPr>
        <dsp:cNvPr id="0" name=""/>
        <dsp:cNvSpPr/>
      </dsp:nvSpPr>
      <dsp:spPr>
        <a:xfrm>
          <a:off x="4628" y="1362592"/>
          <a:ext cx="2694390" cy="107775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General body</a:t>
          </a:r>
          <a:endParaRPr lang="en-IN" sz="2100" kern="1200" dirty="0"/>
        </a:p>
      </dsp:txBody>
      <dsp:txXfrm>
        <a:off x="543506" y="1362592"/>
        <a:ext cx="1616634" cy="1077756"/>
      </dsp:txXfrm>
    </dsp:sp>
    <dsp:sp modelId="{D01C5E37-68A5-472B-A72F-AEF269863186}">
      <dsp:nvSpPr>
        <dsp:cNvPr id="0" name=""/>
        <dsp:cNvSpPr/>
      </dsp:nvSpPr>
      <dsp:spPr>
        <a:xfrm>
          <a:off x="2429579" y="1362592"/>
          <a:ext cx="2694390" cy="107775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Management committee</a:t>
          </a:r>
          <a:endParaRPr lang="en-IN" sz="2100" kern="1200" dirty="0"/>
        </a:p>
      </dsp:txBody>
      <dsp:txXfrm>
        <a:off x="2968457" y="1362592"/>
        <a:ext cx="1616634" cy="1077756"/>
      </dsp:txXfrm>
    </dsp:sp>
    <dsp:sp modelId="{48744C4A-979D-4C1E-9D11-0C4B98CEB43E}">
      <dsp:nvSpPr>
        <dsp:cNvPr id="0" name=""/>
        <dsp:cNvSpPr/>
      </dsp:nvSpPr>
      <dsp:spPr>
        <a:xfrm>
          <a:off x="4854530" y="1362592"/>
          <a:ext cx="2694390" cy="107775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Chairman-Vice chairman </a:t>
          </a:r>
          <a:endParaRPr lang="en-IN" sz="2100" kern="1200" dirty="0"/>
        </a:p>
      </dsp:txBody>
      <dsp:txXfrm>
        <a:off x="5393408" y="1362592"/>
        <a:ext cx="1616634" cy="1077756"/>
      </dsp:txXfrm>
    </dsp:sp>
    <dsp:sp modelId="{C615550B-43BE-40DF-9475-D7D2B75F3CFE}">
      <dsp:nvSpPr>
        <dsp:cNvPr id="0" name=""/>
        <dsp:cNvSpPr/>
      </dsp:nvSpPr>
      <dsp:spPr>
        <a:xfrm>
          <a:off x="7279482" y="1362592"/>
          <a:ext cx="2694390" cy="107775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Secretary</a:t>
          </a:r>
          <a:endParaRPr lang="en-IN" sz="2100" kern="1200" dirty="0"/>
        </a:p>
      </dsp:txBody>
      <dsp:txXfrm>
        <a:off x="7818360" y="1362592"/>
        <a:ext cx="1616634" cy="1077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16179-2C2B-4E0C-8703-633E8739F5F9}">
      <dsp:nvSpPr>
        <dsp:cNvPr id="0" name=""/>
        <dsp:cNvSpPr/>
      </dsp:nvSpPr>
      <dsp:spPr>
        <a:xfrm>
          <a:off x="1045" y="153192"/>
          <a:ext cx="2626953" cy="1014004"/>
        </a:xfrm>
        <a:prstGeom prst="chevron">
          <a:avLst>
            <a:gd name="adj" fmla="val 4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F2B3C-4C8D-4B8D-921B-B31DEA0E8FED}">
      <dsp:nvSpPr>
        <dsp:cNvPr id="0" name=""/>
        <dsp:cNvSpPr/>
      </dsp:nvSpPr>
      <dsp:spPr>
        <a:xfrm>
          <a:off x="701566" y="406693"/>
          <a:ext cx="2218316" cy="101400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Farmer </a:t>
          </a:r>
          <a:endParaRPr lang="en-IN" sz="3200" kern="1200" dirty="0"/>
        </a:p>
      </dsp:txBody>
      <dsp:txXfrm>
        <a:off x="731265" y="436392"/>
        <a:ext cx="2158918" cy="954606"/>
      </dsp:txXfrm>
    </dsp:sp>
    <dsp:sp modelId="{91DEA02B-F64F-417B-943B-16BDC6D1954D}">
      <dsp:nvSpPr>
        <dsp:cNvPr id="0" name=""/>
        <dsp:cNvSpPr/>
      </dsp:nvSpPr>
      <dsp:spPr>
        <a:xfrm>
          <a:off x="3001610" y="153192"/>
          <a:ext cx="2626953" cy="1014004"/>
        </a:xfrm>
        <a:prstGeom prst="chevron">
          <a:avLst>
            <a:gd name="adj" fmla="val 4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784D38-6A92-4C51-9C2D-727C2A01ABD1}">
      <dsp:nvSpPr>
        <dsp:cNvPr id="0" name=""/>
        <dsp:cNvSpPr/>
      </dsp:nvSpPr>
      <dsp:spPr>
        <a:xfrm>
          <a:off x="3702131" y="406693"/>
          <a:ext cx="2218316" cy="101400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Retailer  </a:t>
          </a:r>
          <a:endParaRPr lang="en-IN" sz="3200" kern="1200" dirty="0"/>
        </a:p>
      </dsp:txBody>
      <dsp:txXfrm>
        <a:off x="3731830" y="436392"/>
        <a:ext cx="2158918" cy="954606"/>
      </dsp:txXfrm>
    </dsp:sp>
    <dsp:sp modelId="{B5FDA3B4-587E-4981-8CF4-2E3D3CED2240}">
      <dsp:nvSpPr>
        <dsp:cNvPr id="0" name=""/>
        <dsp:cNvSpPr/>
      </dsp:nvSpPr>
      <dsp:spPr>
        <a:xfrm>
          <a:off x="6002175" y="153192"/>
          <a:ext cx="2626953" cy="1014004"/>
        </a:xfrm>
        <a:prstGeom prst="chevron">
          <a:avLst>
            <a:gd name="adj" fmla="val 4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6CB183-2231-4C68-BA54-282CCFA3A39B}">
      <dsp:nvSpPr>
        <dsp:cNvPr id="0" name=""/>
        <dsp:cNvSpPr/>
      </dsp:nvSpPr>
      <dsp:spPr>
        <a:xfrm>
          <a:off x="6702696" y="406693"/>
          <a:ext cx="2218316" cy="101400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Consumer </a:t>
          </a:r>
          <a:endParaRPr lang="en-IN" sz="3200" kern="1200" dirty="0"/>
        </a:p>
      </dsp:txBody>
      <dsp:txXfrm>
        <a:off x="6732395" y="436392"/>
        <a:ext cx="2158918" cy="954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C9E59-C775-4F96-8E38-1218F939986C}">
      <dsp:nvSpPr>
        <dsp:cNvPr id="0" name=""/>
        <dsp:cNvSpPr/>
      </dsp:nvSpPr>
      <dsp:spPr>
        <a:xfrm>
          <a:off x="1003" y="178416"/>
          <a:ext cx="2522398" cy="973645"/>
        </a:xfrm>
        <a:prstGeom prst="chevron">
          <a:avLst>
            <a:gd name="adj" fmla="val 4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75AC6B-4422-4B6C-8425-371D28C6AF82}">
      <dsp:nvSpPr>
        <dsp:cNvPr id="0" name=""/>
        <dsp:cNvSpPr/>
      </dsp:nvSpPr>
      <dsp:spPr>
        <a:xfrm>
          <a:off x="673643" y="444221"/>
          <a:ext cx="2130025" cy="97364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Farmer </a:t>
          </a:r>
          <a:endParaRPr lang="en-IN" sz="3000" kern="1200" dirty="0"/>
        </a:p>
      </dsp:txBody>
      <dsp:txXfrm>
        <a:off x="702160" y="472738"/>
        <a:ext cx="2072991" cy="916611"/>
      </dsp:txXfrm>
    </dsp:sp>
    <dsp:sp modelId="{7FF09898-B569-41F4-8172-2CA52279F8A4}">
      <dsp:nvSpPr>
        <dsp:cNvPr id="0" name=""/>
        <dsp:cNvSpPr/>
      </dsp:nvSpPr>
      <dsp:spPr>
        <a:xfrm>
          <a:off x="2882143" y="178416"/>
          <a:ext cx="2522398" cy="973645"/>
        </a:xfrm>
        <a:prstGeom prst="chevron">
          <a:avLst>
            <a:gd name="adj" fmla="val 4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A4E4A8-DDFE-4D7F-A4B3-4FE0EDA32448}">
      <dsp:nvSpPr>
        <dsp:cNvPr id="0" name=""/>
        <dsp:cNvSpPr/>
      </dsp:nvSpPr>
      <dsp:spPr>
        <a:xfrm>
          <a:off x="3554782" y="421827"/>
          <a:ext cx="2130025" cy="97364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Retailer </a:t>
          </a:r>
          <a:endParaRPr lang="en-IN" sz="3000" kern="1200" dirty="0"/>
        </a:p>
      </dsp:txBody>
      <dsp:txXfrm>
        <a:off x="3583299" y="450344"/>
        <a:ext cx="2072991" cy="916611"/>
      </dsp:txXfrm>
    </dsp:sp>
    <dsp:sp modelId="{D18CCE13-2B85-4BED-9279-37DE6E2F0A19}">
      <dsp:nvSpPr>
        <dsp:cNvPr id="0" name=""/>
        <dsp:cNvSpPr/>
      </dsp:nvSpPr>
      <dsp:spPr>
        <a:xfrm>
          <a:off x="5763282" y="178416"/>
          <a:ext cx="2522398" cy="973645"/>
        </a:xfrm>
        <a:prstGeom prst="chevron">
          <a:avLst>
            <a:gd name="adj" fmla="val 4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A1889-5E5F-4CD4-BA3E-7830347EFC72}">
      <dsp:nvSpPr>
        <dsp:cNvPr id="0" name=""/>
        <dsp:cNvSpPr/>
      </dsp:nvSpPr>
      <dsp:spPr>
        <a:xfrm>
          <a:off x="6435921" y="421827"/>
          <a:ext cx="2130025" cy="97364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Consumer </a:t>
          </a:r>
          <a:endParaRPr lang="en-IN" sz="3000" kern="1200" dirty="0"/>
        </a:p>
      </dsp:txBody>
      <dsp:txXfrm>
        <a:off x="6464438" y="450344"/>
        <a:ext cx="2072991" cy="9166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DF273-C976-4EDA-BEA4-0458C3E64C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539F16-56E9-474D-90CA-8B4D98A5EE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ABBF31-3073-4A26-8F9A-03CCB2CCA819}"/>
              </a:ext>
            </a:extLst>
          </p:cNvPr>
          <p:cNvSpPr>
            <a:spLocks noGrp="1"/>
          </p:cNvSpPr>
          <p:nvPr>
            <p:ph type="dt" sz="half" idx="10"/>
          </p:nvPr>
        </p:nvSpPr>
        <p:spPr/>
        <p:txBody>
          <a:bodyPr/>
          <a:lstStyle/>
          <a:p>
            <a:fld id="{33756D34-6856-41F2-AE9A-860531EE6C25}" type="datetimeFigureOut">
              <a:rPr lang="en-IN" smtClean="0"/>
              <a:t>05-06-2021</a:t>
            </a:fld>
            <a:endParaRPr lang="en-IN"/>
          </a:p>
        </p:txBody>
      </p:sp>
      <p:sp>
        <p:nvSpPr>
          <p:cNvPr id="5" name="Footer Placeholder 4">
            <a:extLst>
              <a:ext uri="{FF2B5EF4-FFF2-40B4-BE49-F238E27FC236}">
                <a16:creationId xmlns:a16="http://schemas.microsoft.com/office/drawing/2014/main" id="{85681C4C-40D4-4240-A5E0-3D91284EC4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66968F-2CA0-43D3-98DE-E7117B769F32}"/>
              </a:ext>
            </a:extLst>
          </p:cNvPr>
          <p:cNvSpPr>
            <a:spLocks noGrp="1"/>
          </p:cNvSpPr>
          <p:nvPr>
            <p:ph type="sldNum" sz="quarter" idx="12"/>
          </p:nvPr>
        </p:nvSpPr>
        <p:spPr/>
        <p:txBody>
          <a:bodyPr/>
          <a:lstStyle/>
          <a:p>
            <a:fld id="{8766B70A-6918-408D-A9B6-80DFDB00F5D4}" type="slidenum">
              <a:rPr lang="en-IN" smtClean="0"/>
              <a:t>‹#›</a:t>
            </a:fld>
            <a:endParaRPr lang="en-IN"/>
          </a:p>
        </p:txBody>
      </p:sp>
    </p:spTree>
    <p:extLst>
      <p:ext uri="{BB962C8B-B14F-4D97-AF65-F5344CB8AC3E}">
        <p14:creationId xmlns:p14="http://schemas.microsoft.com/office/powerpoint/2010/main" val="686326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494B2-828A-4B4D-8293-A795CB7B90B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E49DC0-3E90-45F8-90C4-B72A76715D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C59F35-B0D8-4CB1-BFFB-58B4015DAA06}"/>
              </a:ext>
            </a:extLst>
          </p:cNvPr>
          <p:cNvSpPr>
            <a:spLocks noGrp="1"/>
          </p:cNvSpPr>
          <p:nvPr>
            <p:ph type="dt" sz="half" idx="10"/>
          </p:nvPr>
        </p:nvSpPr>
        <p:spPr/>
        <p:txBody>
          <a:bodyPr/>
          <a:lstStyle/>
          <a:p>
            <a:fld id="{33756D34-6856-41F2-AE9A-860531EE6C25}" type="datetimeFigureOut">
              <a:rPr lang="en-IN" smtClean="0"/>
              <a:t>05-06-2021</a:t>
            </a:fld>
            <a:endParaRPr lang="en-IN"/>
          </a:p>
        </p:txBody>
      </p:sp>
      <p:sp>
        <p:nvSpPr>
          <p:cNvPr id="5" name="Footer Placeholder 4">
            <a:extLst>
              <a:ext uri="{FF2B5EF4-FFF2-40B4-BE49-F238E27FC236}">
                <a16:creationId xmlns:a16="http://schemas.microsoft.com/office/drawing/2014/main" id="{816537A9-3333-44FB-A65F-E8DDC55F74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1EABF7-B75F-4729-8290-079BBB8E2A21}"/>
              </a:ext>
            </a:extLst>
          </p:cNvPr>
          <p:cNvSpPr>
            <a:spLocks noGrp="1"/>
          </p:cNvSpPr>
          <p:nvPr>
            <p:ph type="sldNum" sz="quarter" idx="12"/>
          </p:nvPr>
        </p:nvSpPr>
        <p:spPr/>
        <p:txBody>
          <a:bodyPr/>
          <a:lstStyle/>
          <a:p>
            <a:fld id="{8766B70A-6918-408D-A9B6-80DFDB00F5D4}" type="slidenum">
              <a:rPr lang="en-IN" smtClean="0"/>
              <a:t>‹#›</a:t>
            </a:fld>
            <a:endParaRPr lang="en-IN"/>
          </a:p>
        </p:txBody>
      </p:sp>
    </p:spTree>
    <p:extLst>
      <p:ext uri="{BB962C8B-B14F-4D97-AF65-F5344CB8AC3E}">
        <p14:creationId xmlns:p14="http://schemas.microsoft.com/office/powerpoint/2010/main" val="399174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59322B-9C91-4650-8017-87036F4CD5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376787-D34F-4844-B3C3-783749D8EC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FB460F-D656-444F-B22B-33A3D066B4AD}"/>
              </a:ext>
            </a:extLst>
          </p:cNvPr>
          <p:cNvSpPr>
            <a:spLocks noGrp="1"/>
          </p:cNvSpPr>
          <p:nvPr>
            <p:ph type="dt" sz="half" idx="10"/>
          </p:nvPr>
        </p:nvSpPr>
        <p:spPr/>
        <p:txBody>
          <a:bodyPr/>
          <a:lstStyle/>
          <a:p>
            <a:fld id="{33756D34-6856-41F2-AE9A-860531EE6C25}" type="datetimeFigureOut">
              <a:rPr lang="en-IN" smtClean="0"/>
              <a:t>05-06-2021</a:t>
            </a:fld>
            <a:endParaRPr lang="en-IN"/>
          </a:p>
        </p:txBody>
      </p:sp>
      <p:sp>
        <p:nvSpPr>
          <p:cNvPr id="5" name="Footer Placeholder 4">
            <a:extLst>
              <a:ext uri="{FF2B5EF4-FFF2-40B4-BE49-F238E27FC236}">
                <a16:creationId xmlns:a16="http://schemas.microsoft.com/office/drawing/2014/main" id="{802FB66F-D729-4F7F-AE35-AFA27C8FAD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4E1D24-8565-43B5-B4FE-47BC1AC19EFF}"/>
              </a:ext>
            </a:extLst>
          </p:cNvPr>
          <p:cNvSpPr>
            <a:spLocks noGrp="1"/>
          </p:cNvSpPr>
          <p:nvPr>
            <p:ph type="sldNum" sz="quarter" idx="12"/>
          </p:nvPr>
        </p:nvSpPr>
        <p:spPr/>
        <p:txBody>
          <a:bodyPr/>
          <a:lstStyle/>
          <a:p>
            <a:fld id="{8766B70A-6918-408D-A9B6-80DFDB00F5D4}" type="slidenum">
              <a:rPr lang="en-IN" smtClean="0"/>
              <a:t>‹#›</a:t>
            </a:fld>
            <a:endParaRPr lang="en-IN"/>
          </a:p>
        </p:txBody>
      </p:sp>
    </p:spTree>
    <p:extLst>
      <p:ext uri="{BB962C8B-B14F-4D97-AF65-F5344CB8AC3E}">
        <p14:creationId xmlns:p14="http://schemas.microsoft.com/office/powerpoint/2010/main" val="318282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FDCF-630A-480C-93CE-8CFD3B9C40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5BA956-2515-4C70-BBA8-B18EEE2102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EA9101-F4C9-4D59-B69F-C49221374778}"/>
              </a:ext>
            </a:extLst>
          </p:cNvPr>
          <p:cNvSpPr>
            <a:spLocks noGrp="1"/>
          </p:cNvSpPr>
          <p:nvPr>
            <p:ph type="dt" sz="half" idx="10"/>
          </p:nvPr>
        </p:nvSpPr>
        <p:spPr/>
        <p:txBody>
          <a:bodyPr/>
          <a:lstStyle/>
          <a:p>
            <a:fld id="{33756D34-6856-41F2-AE9A-860531EE6C25}" type="datetimeFigureOut">
              <a:rPr lang="en-IN" smtClean="0"/>
              <a:t>05-06-2021</a:t>
            </a:fld>
            <a:endParaRPr lang="en-IN"/>
          </a:p>
        </p:txBody>
      </p:sp>
      <p:sp>
        <p:nvSpPr>
          <p:cNvPr id="5" name="Footer Placeholder 4">
            <a:extLst>
              <a:ext uri="{FF2B5EF4-FFF2-40B4-BE49-F238E27FC236}">
                <a16:creationId xmlns:a16="http://schemas.microsoft.com/office/drawing/2014/main" id="{FA72F954-2D90-46BC-BECF-54C78DA077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FFCA86-E0B7-4F91-AC39-A7CF1C185C09}"/>
              </a:ext>
            </a:extLst>
          </p:cNvPr>
          <p:cNvSpPr>
            <a:spLocks noGrp="1"/>
          </p:cNvSpPr>
          <p:nvPr>
            <p:ph type="sldNum" sz="quarter" idx="12"/>
          </p:nvPr>
        </p:nvSpPr>
        <p:spPr/>
        <p:txBody>
          <a:bodyPr/>
          <a:lstStyle/>
          <a:p>
            <a:fld id="{8766B70A-6918-408D-A9B6-80DFDB00F5D4}" type="slidenum">
              <a:rPr lang="en-IN" smtClean="0"/>
              <a:t>‹#›</a:t>
            </a:fld>
            <a:endParaRPr lang="en-IN"/>
          </a:p>
        </p:txBody>
      </p:sp>
    </p:spTree>
    <p:extLst>
      <p:ext uri="{BB962C8B-B14F-4D97-AF65-F5344CB8AC3E}">
        <p14:creationId xmlns:p14="http://schemas.microsoft.com/office/powerpoint/2010/main" val="2276384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699D-7865-4DB5-AAD9-4C4F2A6F3F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02A0D90-391A-4521-9FC2-6E4FBD3F8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C066D5-1213-496B-A26F-1F1DC9B3C466}"/>
              </a:ext>
            </a:extLst>
          </p:cNvPr>
          <p:cNvSpPr>
            <a:spLocks noGrp="1"/>
          </p:cNvSpPr>
          <p:nvPr>
            <p:ph type="dt" sz="half" idx="10"/>
          </p:nvPr>
        </p:nvSpPr>
        <p:spPr/>
        <p:txBody>
          <a:bodyPr/>
          <a:lstStyle/>
          <a:p>
            <a:fld id="{33756D34-6856-41F2-AE9A-860531EE6C25}" type="datetimeFigureOut">
              <a:rPr lang="en-IN" smtClean="0"/>
              <a:t>05-06-2021</a:t>
            </a:fld>
            <a:endParaRPr lang="en-IN"/>
          </a:p>
        </p:txBody>
      </p:sp>
      <p:sp>
        <p:nvSpPr>
          <p:cNvPr id="5" name="Footer Placeholder 4">
            <a:extLst>
              <a:ext uri="{FF2B5EF4-FFF2-40B4-BE49-F238E27FC236}">
                <a16:creationId xmlns:a16="http://schemas.microsoft.com/office/drawing/2014/main" id="{220258AA-B78A-415A-B00B-05F663F616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C12302-57E9-4C23-A5BB-5A2F966F11A6}"/>
              </a:ext>
            </a:extLst>
          </p:cNvPr>
          <p:cNvSpPr>
            <a:spLocks noGrp="1"/>
          </p:cNvSpPr>
          <p:nvPr>
            <p:ph type="sldNum" sz="quarter" idx="12"/>
          </p:nvPr>
        </p:nvSpPr>
        <p:spPr/>
        <p:txBody>
          <a:bodyPr/>
          <a:lstStyle/>
          <a:p>
            <a:fld id="{8766B70A-6918-408D-A9B6-80DFDB00F5D4}" type="slidenum">
              <a:rPr lang="en-IN" smtClean="0"/>
              <a:t>‹#›</a:t>
            </a:fld>
            <a:endParaRPr lang="en-IN"/>
          </a:p>
        </p:txBody>
      </p:sp>
    </p:spTree>
    <p:extLst>
      <p:ext uri="{BB962C8B-B14F-4D97-AF65-F5344CB8AC3E}">
        <p14:creationId xmlns:p14="http://schemas.microsoft.com/office/powerpoint/2010/main" val="7235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8AEBC-04B0-4302-9326-F67B7F8C0A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AD6388-FE6F-4127-B2D9-19B8B1B4C9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E44358-ED70-466D-92DB-DBCDD60FD1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835C583-9154-4F3B-B3ED-DC3B4A1F7FE5}"/>
              </a:ext>
            </a:extLst>
          </p:cNvPr>
          <p:cNvSpPr>
            <a:spLocks noGrp="1"/>
          </p:cNvSpPr>
          <p:nvPr>
            <p:ph type="dt" sz="half" idx="10"/>
          </p:nvPr>
        </p:nvSpPr>
        <p:spPr/>
        <p:txBody>
          <a:bodyPr/>
          <a:lstStyle/>
          <a:p>
            <a:fld id="{33756D34-6856-41F2-AE9A-860531EE6C25}" type="datetimeFigureOut">
              <a:rPr lang="en-IN" smtClean="0"/>
              <a:t>05-06-2021</a:t>
            </a:fld>
            <a:endParaRPr lang="en-IN"/>
          </a:p>
        </p:txBody>
      </p:sp>
      <p:sp>
        <p:nvSpPr>
          <p:cNvPr id="6" name="Footer Placeholder 5">
            <a:extLst>
              <a:ext uri="{FF2B5EF4-FFF2-40B4-BE49-F238E27FC236}">
                <a16:creationId xmlns:a16="http://schemas.microsoft.com/office/drawing/2014/main" id="{08833118-448B-4198-8703-9077662530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DBDFC1-3728-4E96-9F6D-209DBF7F3A3B}"/>
              </a:ext>
            </a:extLst>
          </p:cNvPr>
          <p:cNvSpPr>
            <a:spLocks noGrp="1"/>
          </p:cNvSpPr>
          <p:nvPr>
            <p:ph type="sldNum" sz="quarter" idx="12"/>
          </p:nvPr>
        </p:nvSpPr>
        <p:spPr/>
        <p:txBody>
          <a:bodyPr/>
          <a:lstStyle/>
          <a:p>
            <a:fld id="{8766B70A-6918-408D-A9B6-80DFDB00F5D4}" type="slidenum">
              <a:rPr lang="en-IN" smtClean="0"/>
              <a:t>‹#›</a:t>
            </a:fld>
            <a:endParaRPr lang="en-IN"/>
          </a:p>
        </p:txBody>
      </p:sp>
    </p:spTree>
    <p:extLst>
      <p:ext uri="{BB962C8B-B14F-4D97-AF65-F5344CB8AC3E}">
        <p14:creationId xmlns:p14="http://schemas.microsoft.com/office/powerpoint/2010/main" val="2102459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129C-1D78-41F4-B9E4-7F0C4B1065E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3C693E0-0025-4440-9ADA-2F7318DC15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7D4AB5-2755-4A5A-B47E-185579EFAD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DAA363-751A-49E8-86DB-509BE88501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B7A8D6-3052-4F3D-965A-1673B46D04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A82D29-741C-4A16-943F-87CD9B24C118}"/>
              </a:ext>
            </a:extLst>
          </p:cNvPr>
          <p:cNvSpPr>
            <a:spLocks noGrp="1"/>
          </p:cNvSpPr>
          <p:nvPr>
            <p:ph type="dt" sz="half" idx="10"/>
          </p:nvPr>
        </p:nvSpPr>
        <p:spPr/>
        <p:txBody>
          <a:bodyPr/>
          <a:lstStyle/>
          <a:p>
            <a:fld id="{33756D34-6856-41F2-AE9A-860531EE6C25}" type="datetimeFigureOut">
              <a:rPr lang="en-IN" smtClean="0"/>
              <a:t>05-06-2021</a:t>
            </a:fld>
            <a:endParaRPr lang="en-IN"/>
          </a:p>
        </p:txBody>
      </p:sp>
      <p:sp>
        <p:nvSpPr>
          <p:cNvPr id="8" name="Footer Placeholder 7">
            <a:extLst>
              <a:ext uri="{FF2B5EF4-FFF2-40B4-BE49-F238E27FC236}">
                <a16:creationId xmlns:a16="http://schemas.microsoft.com/office/drawing/2014/main" id="{29DAC911-0B45-46AC-A1CA-C03E9521206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9536B1-0E4B-4989-8233-C9E6A3250273}"/>
              </a:ext>
            </a:extLst>
          </p:cNvPr>
          <p:cNvSpPr>
            <a:spLocks noGrp="1"/>
          </p:cNvSpPr>
          <p:nvPr>
            <p:ph type="sldNum" sz="quarter" idx="12"/>
          </p:nvPr>
        </p:nvSpPr>
        <p:spPr/>
        <p:txBody>
          <a:bodyPr/>
          <a:lstStyle/>
          <a:p>
            <a:fld id="{8766B70A-6918-408D-A9B6-80DFDB00F5D4}" type="slidenum">
              <a:rPr lang="en-IN" smtClean="0"/>
              <a:t>‹#›</a:t>
            </a:fld>
            <a:endParaRPr lang="en-IN"/>
          </a:p>
        </p:txBody>
      </p:sp>
    </p:spTree>
    <p:extLst>
      <p:ext uri="{BB962C8B-B14F-4D97-AF65-F5344CB8AC3E}">
        <p14:creationId xmlns:p14="http://schemas.microsoft.com/office/powerpoint/2010/main" val="2728627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DB81-AAF6-4374-8FD9-8A845DAE8E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527F9E7-BA91-4AD6-A1CF-4DEB50218863}"/>
              </a:ext>
            </a:extLst>
          </p:cNvPr>
          <p:cNvSpPr>
            <a:spLocks noGrp="1"/>
          </p:cNvSpPr>
          <p:nvPr>
            <p:ph type="dt" sz="half" idx="10"/>
          </p:nvPr>
        </p:nvSpPr>
        <p:spPr/>
        <p:txBody>
          <a:bodyPr/>
          <a:lstStyle/>
          <a:p>
            <a:fld id="{33756D34-6856-41F2-AE9A-860531EE6C25}" type="datetimeFigureOut">
              <a:rPr lang="en-IN" smtClean="0"/>
              <a:t>05-06-2021</a:t>
            </a:fld>
            <a:endParaRPr lang="en-IN"/>
          </a:p>
        </p:txBody>
      </p:sp>
      <p:sp>
        <p:nvSpPr>
          <p:cNvPr id="4" name="Footer Placeholder 3">
            <a:extLst>
              <a:ext uri="{FF2B5EF4-FFF2-40B4-BE49-F238E27FC236}">
                <a16:creationId xmlns:a16="http://schemas.microsoft.com/office/drawing/2014/main" id="{8E9865B9-21DE-44DF-94EF-E77CBBE8EB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795FC0-E418-4A2A-9C9A-4D4CBBEC28DF}"/>
              </a:ext>
            </a:extLst>
          </p:cNvPr>
          <p:cNvSpPr>
            <a:spLocks noGrp="1"/>
          </p:cNvSpPr>
          <p:nvPr>
            <p:ph type="sldNum" sz="quarter" idx="12"/>
          </p:nvPr>
        </p:nvSpPr>
        <p:spPr/>
        <p:txBody>
          <a:bodyPr/>
          <a:lstStyle/>
          <a:p>
            <a:fld id="{8766B70A-6918-408D-A9B6-80DFDB00F5D4}" type="slidenum">
              <a:rPr lang="en-IN" smtClean="0"/>
              <a:t>‹#›</a:t>
            </a:fld>
            <a:endParaRPr lang="en-IN"/>
          </a:p>
        </p:txBody>
      </p:sp>
    </p:spTree>
    <p:extLst>
      <p:ext uri="{BB962C8B-B14F-4D97-AF65-F5344CB8AC3E}">
        <p14:creationId xmlns:p14="http://schemas.microsoft.com/office/powerpoint/2010/main" val="3003286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DF6F4-689C-43F3-A6B7-FF84C4C47EAC}"/>
              </a:ext>
            </a:extLst>
          </p:cNvPr>
          <p:cNvSpPr>
            <a:spLocks noGrp="1"/>
          </p:cNvSpPr>
          <p:nvPr>
            <p:ph type="dt" sz="half" idx="10"/>
          </p:nvPr>
        </p:nvSpPr>
        <p:spPr/>
        <p:txBody>
          <a:bodyPr/>
          <a:lstStyle/>
          <a:p>
            <a:fld id="{33756D34-6856-41F2-AE9A-860531EE6C25}" type="datetimeFigureOut">
              <a:rPr lang="en-IN" smtClean="0"/>
              <a:t>05-06-2021</a:t>
            </a:fld>
            <a:endParaRPr lang="en-IN"/>
          </a:p>
        </p:txBody>
      </p:sp>
      <p:sp>
        <p:nvSpPr>
          <p:cNvPr id="3" name="Footer Placeholder 2">
            <a:extLst>
              <a:ext uri="{FF2B5EF4-FFF2-40B4-BE49-F238E27FC236}">
                <a16:creationId xmlns:a16="http://schemas.microsoft.com/office/drawing/2014/main" id="{D81A732B-D568-411E-8A7E-2CB09391C85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1C3129D-2082-4937-8FE9-05F2F4F167A1}"/>
              </a:ext>
            </a:extLst>
          </p:cNvPr>
          <p:cNvSpPr>
            <a:spLocks noGrp="1"/>
          </p:cNvSpPr>
          <p:nvPr>
            <p:ph type="sldNum" sz="quarter" idx="12"/>
          </p:nvPr>
        </p:nvSpPr>
        <p:spPr/>
        <p:txBody>
          <a:bodyPr/>
          <a:lstStyle/>
          <a:p>
            <a:fld id="{8766B70A-6918-408D-A9B6-80DFDB00F5D4}" type="slidenum">
              <a:rPr lang="en-IN" smtClean="0"/>
              <a:t>‹#›</a:t>
            </a:fld>
            <a:endParaRPr lang="en-IN"/>
          </a:p>
        </p:txBody>
      </p:sp>
    </p:spTree>
    <p:extLst>
      <p:ext uri="{BB962C8B-B14F-4D97-AF65-F5344CB8AC3E}">
        <p14:creationId xmlns:p14="http://schemas.microsoft.com/office/powerpoint/2010/main" val="2436694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DA7F-1A76-4E58-A346-CCBAE8A767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951C8D-DFFA-4059-9903-8B59BADE0A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36C1AB-2E1E-47FE-81A9-794788040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216C28-295F-4DFF-A79B-50F47A4BD84E}"/>
              </a:ext>
            </a:extLst>
          </p:cNvPr>
          <p:cNvSpPr>
            <a:spLocks noGrp="1"/>
          </p:cNvSpPr>
          <p:nvPr>
            <p:ph type="dt" sz="half" idx="10"/>
          </p:nvPr>
        </p:nvSpPr>
        <p:spPr/>
        <p:txBody>
          <a:bodyPr/>
          <a:lstStyle/>
          <a:p>
            <a:fld id="{33756D34-6856-41F2-AE9A-860531EE6C25}" type="datetimeFigureOut">
              <a:rPr lang="en-IN" smtClean="0"/>
              <a:t>05-06-2021</a:t>
            </a:fld>
            <a:endParaRPr lang="en-IN"/>
          </a:p>
        </p:txBody>
      </p:sp>
      <p:sp>
        <p:nvSpPr>
          <p:cNvPr id="6" name="Footer Placeholder 5">
            <a:extLst>
              <a:ext uri="{FF2B5EF4-FFF2-40B4-BE49-F238E27FC236}">
                <a16:creationId xmlns:a16="http://schemas.microsoft.com/office/drawing/2014/main" id="{2E5615A8-A2D1-4D4C-ADA6-02CA382F94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D6E5C2-DDE4-4794-87CE-42757C307077}"/>
              </a:ext>
            </a:extLst>
          </p:cNvPr>
          <p:cNvSpPr>
            <a:spLocks noGrp="1"/>
          </p:cNvSpPr>
          <p:nvPr>
            <p:ph type="sldNum" sz="quarter" idx="12"/>
          </p:nvPr>
        </p:nvSpPr>
        <p:spPr/>
        <p:txBody>
          <a:bodyPr/>
          <a:lstStyle/>
          <a:p>
            <a:fld id="{8766B70A-6918-408D-A9B6-80DFDB00F5D4}" type="slidenum">
              <a:rPr lang="en-IN" smtClean="0"/>
              <a:t>‹#›</a:t>
            </a:fld>
            <a:endParaRPr lang="en-IN"/>
          </a:p>
        </p:txBody>
      </p:sp>
    </p:spTree>
    <p:extLst>
      <p:ext uri="{BB962C8B-B14F-4D97-AF65-F5344CB8AC3E}">
        <p14:creationId xmlns:p14="http://schemas.microsoft.com/office/powerpoint/2010/main" val="3852727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009A8-80D8-4AF1-8C71-9507F2C38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224F95-AECA-40BE-B102-801CB48299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F18CCDD-160F-4B30-BE95-B1CC6D203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136DF7-0320-4BD2-AF5B-5938E0FA33DB}"/>
              </a:ext>
            </a:extLst>
          </p:cNvPr>
          <p:cNvSpPr>
            <a:spLocks noGrp="1"/>
          </p:cNvSpPr>
          <p:nvPr>
            <p:ph type="dt" sz="half" idx="10"/>
          </p:nvPr>
        </p:nvSpPr>
        <p:spPr/>
        <p:txBody>
          <a:bodyPr/>
          <a:lstStyle/>
          <a:p>
            <a:fld id="{33756D34-6856-41F2-AE9A-860531EE6C25}" type="datetimeFigureOut">
              <a:rPr lang="en-IN" smtClean="0"/>
              <a:t>05-06-2021</a:t>
            </a:fld>
            <a:endParaRPr lang="en-IN"/>
          </a:p>
        </p:txBody>
      </p:sp>
      <p:sp>
        <p:nvSpPr>
          <p:cNvPr id="6" name="Footer Placeholder 5">
            <a:extLst>
              <a:ext uri="{FF2B5EF4-FFF2-40B4-BE49-F238E27FC236}">
                <a16:creationId xmlns:a16="http://schemas.microsoft.com/office/drawing/2014/main" id="{32F3F5F6-7B24-46D5-84CA-10C001B2B7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710502-6221-4871-9E08-87BAEAF3A6E3}"/>
              </a:ext>
            </a:extLst>
          </p:cNvPr>
          <p:cNvSpPr>
            <a:spLocks noGrp="1"/>
          </p:cNvSpPr>
          <p:nvPr>
            <p:ph type="sldNum" sz="quarter" idx="12"/>
          </p:nvPr>
        </p:nvSpPr>
        <p:spPr/>
        <p:txBody>
          <a:bodyPr/>
          <a:lstStyle/>
          <a:p>
            <a:fld id="{8766B70A-6918-408D-A9B6-80DFDB00F5D4}" type="slidenum">
              <a:rPr lang="en-IN" smtClean="0"/>
              <a:t>‹#›</a:t>
            </a:fld>
            <a:endParaRPr lang="en-IN"/>
          </a:p>
        </p:txBody>
      </p:sp>
    </p:spTree>
    <p:extLst>
      <p:ext uri="{BB962C8B-B14F-4D97-AF65-F5344CB8AC3E}">
        <p14:creationId xmlns:p14="http://schemas.microsoft.com/office/powerpoint/2010/main" val="10202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32ACE-9AD2-460E-9A42-C127098FA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1EB8F6-2D9C-4AFA-B121-5612EC6755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0138E-4370-48C8-BDC0-44736D3A3F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56D34-6856-41F2-AE9A-860531EE6C25}" type="datetimeFigureOut">
              <a:rPr lang="en-IN" smtClean="0"/>
              <a:t>05-06-2021</a:t>
            </a:fld>
            <a:endParaRPr lang="en-IN"/>
          </a:p>
        </p:txBody>
      </p:sp>
      <p:sp>
        <p:nvSpPr>
          <p:cNvPr id="5" name="Footer Placeholder 4">
            <a:extLst>
              <a:ext uri="{FF2B5EF4-FFF2-40B4-BE49-F238E27FC236}">
                <a16:creationId xmlns:a16="http://schemas.microsoft.com/office/drawing/2014/main" id="{BC571B75-A1BD-4DD9-B4A0-B7FCF401D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C17A2E-A3AE-42F8-9A82-6AEB95DC44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6B70A-6918-408D-A9B6-80DFDB00F5D4}" type="slidenum">
              <a:rPr lang="en-IN" smtClean="0"/>
              <a:t>‹#›</a:t>
            </a:fld>
            <a:endParaRPr lang="en-IN"/>
          </a:p>
        </p:txBody>
      </p:sp>
    </p:spTree>
    <p:extLst>
      <p:ext uri="{BB962C8B-B14F-4D97-AF65-F5344CB8AC3E}">
        <p14:creationId xmlns:p14="http://schemas.microsoft.com/office/powerpoint/2010/main" val="2748569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0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mailto:rahulpatne7156@gmail.co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F05B91-4C9E-477A-BBB6-98693D9BFF87}"/>
              </a:ext>
            </a:extLst>
          </p:cNvPr>
          <p:cNvSpPr>
            <a:spLocks noGrp="1"/>
          </p:cNvSpPr>
          <p:nvPr>
            <p:ph idx="1"/>
          </p:nvPr>
        </p:nvSpPr>
        <p:spPr>
          <a:xfrm>
            <a:off x="959390" y="2188135"/>
            <a:ext cx="10235351" cy="4669865"/>
          </a:xfrm>
        </p:spPr>
        <p:txBody>
          <a:bodyPr>
            <a:normAutofit/>
          </a:bodyPr>
          <a:lstStyle/>
          <a:p>
            <a:pPr marL="0" indent="0">
              <a:buNone/>
            </a:pPr>
            <a:r>
              <a:rPr lang="en-US" sz="4800" b="1" dirty="0">
                <a:solidFill>
                  <a:srgbClr val="00B050"/>
                </a:solidFill>
                <a:latin typeface="Times New Roman" panose="02020603050405020304" pitchFamily="18" charset="0"/>
                <a:cs typeface="Times New Roman" panose="02020603050405020304" pitchFamily="18" charset="0"/>
              </a:rPr>
              <a:t> </a:t>
            </a:r>
            <a:r>
              <a:rPr lang="en-US" sz="4800" b="1" dirty="0" err="1">
                <a:solidFill>
                  <a:srgbClr val="00B050"/>
                </a:solidFill>
                <a:latin typeface="Times New Roman" panose="02020603050405020304" pitchFamily="18" charset="0"/>
                <a:cs typeface="Times New Roman" panose="02020603050405020304" pitchFamily="18" charset="0"/>
              </a:rPr>
              <a:t>Dr.D.Y.Patil</a:t>
            </a:r>
            <a:r>
              <a:rPr lang="en-US" sz="4800" b="1" dirty="0">
                <a:solidFill>
                  <a:srgbClr val="00B050"/>
                </a:solidFill>
                <a:latin typeface="Times New Roman" panose="02020603050405020304" pitchFamily="18" charset="0"/>
                <a:cs typeface="Times New Roman" panose="02020603050405020304" pitchFamily="18" charset="0"/>
              </a:rPr>
              <a:t> College of  Agriculture Business Management</a:t>
            </a:r>
          </a:p>
          <a:p>
            <a:pPr marL="0" indent="0">
              <a:buNone/>
            </a:pPr>
            <a:r>
              <a:rPr lang="en-US" sz="2800" b="1" dirty="0">
                <a:solidFill>
                  <a:srgbClr val="00B0F0"/>
                </a:solidFill>
                <a:latin typeface="Times New Roman" panose="02020603050405020304" pitchFamily="18" charset="0"/>
                <a:cs typeface="Times New Roman" panose="02020603050405020304" pitchFamily="18" charset="0"/>
              </a:rPr>
              <a:t>(AFFILIATED TO MAHATMA PHULE KRISHI VIDYAPEETH RAHURI)</a:t>
            </a:r>
          </a:p>
          <a:p>
            <a:pPr marL="0" indent="0">
              <a:buNone/>
            </a:pPr>
            <a:r>
              <a:rPr lang="en-US" sz="4400" b="1" dirty="0">
                <a:latin typeface="Times New Roman" panose="02020603050405020304" pitchFamily="18" charset="0"/>
                <a:cs typeface="Times New Roman" panose="02020603050405020304" pitchFamily="18" charset="0"/>
              </a:rPr>
              <a:t>       STUDENT PROJECT WORK</a:t>
            </a:r>
            <a:endParaRPr lang="en-US" sz="4400" b="1" dirty="0">
              <a:solidFill>
                <a:srgbClr val="00B0F0"/>
              </a:solidFill>
              <a:latin typeface="Times New Roman" panose="02020603050405020304" pitchFamily="18" charset="0"/>
              <a:cs typeface="Times New Roman" panose="02020603050405020304" pitchFamily="18" charset="0"/>
            </a:endParaRPr>
          </a:p>
          <a:p>
            <a:endParaRPr lang="en-US" sz="2800" b="1" dirty="0">
              <a:solidFill>
                <a:srgbClr val="00B0F0"/>
              </a:solidFill>
              <a:latin typeface="Times New Roman" panose="02020603050405020304" pitchFamily="18" charset="0"/>
              <a:cs typeface="Times New Roman" panose="02020603050405020304" pitchFamily="18" charset="0"/>
            </a:endParaRPr>
          </a:p>
          <a:p>
            <a:r>
              <a:rPr lang="en-US" sz="2800" b="1" dirty="0">
                <a:solidFill>
                  <a:srgbClr val="C00000"/>
                </a:solidFill>
                <a:latin typeface="Times New Roman" panose="02020603050405020304" pitchFamily="18" charset="0"/>
                <a:cs typeface="Times New Roman" panose="02020603050405020304" pitchFamily="18" charset="0"/>
              </a:rPr>
              <a:t>MODULE -3  INTERNSHIP / INDUSTRIAL ATTACHMENT</a:t>
            </a:r>
            <a:endParaRPr lang="en-US" sz="2800" b="1" dirty="0">
              <a:solidFill>
                <a:srgbClr val="00B0F0"/>
              </a:solidFill>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endParaRPr lang="en-IN" sz="2800" b="1" dirty="0">
              <a:solidFill>
                <a:srgbClr val="00B0F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C801D57-D41C-4D9B-9C02-DB40B15E7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90" y="166457"/>
            <a:ext cx="1757178" cy="1786420"/>
          </a:xfrm>
          <a:prstGeom prst="rect">
            <a:avLst/>
          </a:prstGeom>
        </p:spPr>
      </p:pic>
      <p:pic>
        <p:nvPicPr>
          <p:cNvPr id="5" name="Picture 4">
            <a:extLst>
              <a:ext uri="{FF2B5EF4-FFF2-40B4-BE49-F238E27FC236}">
                <a16:creationId xmlns:a16="http://schemas.microsoft.com/office/drawing/2014/main" id="{C3F21373-F77F-4F59-9C85-5F5CD9F89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838" y="346230"/>
            <a:ext cx="2138223" cy="1725672"/>
          </a:xfrm>
          <a:prstGeom prst="rect">
            <a:avLst/>
          </a:prstGeom>
        </p:spPr>
      </p:pic>
    </p:spTree>
    <p:extLst>
      <p:ext uri="{BB962C8B-B14F-4D97-AF65-F5344CB8AC3E}">
        <p14:creationId xmlns:p14="http://schemas.microsoft.com/office/powerpoint/2010/main" val="3823631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61B1-F34F-4E53-B258-0AF5BFBAC39E}"/>
              </a:ext>
            </a:extLst>
          </p:cNvPr>
          <p:cNvSpPr>
            <a:spLocks noGrp="1"/>
          </p:cNvSpPr>
          <p:nvPr>
            <p:ph type="title"/>
          </p:nvPr>
        </p:nvSpPr>
        <p:spPr>
          <a:xfrm>
            <a:off x="722790" y="231960"/>
            <a:ext cx="10515600" cy="1325563"/>
          </a:xfrm>
        </p:spPr>
        <p:txBody>
          <a:bodyPr/>
          <a:lstStyle/>
          <a:p>
            <a:r>
              <a:rPr lang="en-US" sz="4400" b="1" dirty="0">
                <a:latin typeface="Times New Roman" panose="02020603050405020304" pitchFamily="18" charset="0"/>
                <a:cs typeface="Times New Roman" panose="02020603050405020304" pitchFamily="18" charset="0"/>
              </a:rPr>
              <a:t>INFORMATION OF THE </a:t>
            </a:r>
            <a:r>
              <a:rPr lang="en-US" b="1" dirty="0">
                <a:latin typeface="Times New Roman" panose="02020603050405020304" pitchFamily="18" charset="0"/>
                <a:cs typeface="Times New Roman" panose="02020603050405020304" pitchFamily="18" charset="0"/>
              </a:rPr>
              <a:t>SOCIETY</a:t>
            </a:r>
            <a:br>
              <a:rPr lang="en-IN" sz="4400"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1A29A4-A26C-4397-BE97-80058DAD3647}"/>
              </a:ext>
            </a:extLst>
          </p:cNvPr>
          <p:cNvSpPr>
            <a:spLocks noGrp="1"/>
          </p:cNvSpPr>
          <p:nvPr>
            <p:ph idx="1"/>
          </p:nvPr>
        </p:nvSpPr>
        <p:spPr>
          <a:xfrm>
            <a:off x="838200" y="1313895"/>
            <a:ext cx="10515600" cy="5175682"/>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NAME : </a:t>
            </a:r>
            <a:r>
              <a:rPr lang="en-US" sz="2400" dirty="0" err="1">
                <a:latin typeface="Times New Roman" panose="02020603050405020304" pitchFamily="18" charset="0"/>
                <a:cs typeface="Times New Roman" panose="02020603050405020304" pitchFamily="18" charset="0"/>
              </a:rPr>
              <a:t>Khandala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Vividh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Karyakari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Sahakari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Seva</a:t>
            </a:r>
            <a:r>
              <a:rPr lang="en-US" sz="2400" dirty="0">
                <a:latin typeface="Times New Roman" panose="02020603050405020304" pitchFamily="18" charset="0"/>
                <a:cs typeface="Times New Roman" panose="02020603050405020304" pitchFamily="18" charset="0"/>
              </a:rPr>
              <a:t> Society Limited </a:t>
            </a:r>
            <a:r>
              <a:rPr lang="en-US" sz="2400" dirty="0" err="1">
                <a:latin typeface="Times New Roman" panose="02020603050405020304" pitchFamily="18" charset="0"/>
                <a:cs typeface="Times New Roman" panose="02020603050405020304" pitchFamily="18" charset="0"/>
              </a:rPr>
              <a:t>Khandala</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Branch : </a:t>
            </a:r>
            <a:r>
              <a:rPr lang="en-US" sz="2400" dirty="0" err="1">
                <a:latin typeface="Times New Roman" panose="02020603050405020304" pitchFamily="18" charset="0"/>
                <a:cs typeface="Times New Roman" panose="02020603050405020304" pitchFamily="18" charset="0"/>
              </a:rPr>
              <a:t>Khandala</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Address : A/P.- </a:t>
            </a:r>
            <a:r>
              <a:rPr lang="en-US" sz="2400" dirty="0" err="1">
                <a:latin typeface="Times New Roman" panose="02020603050405020304" pitchFamily="18" charset="0"/>
                <a:cs typeface="Times New Roman" panose="02020603050405020304" pitchFamily="18" charset="0"/>
              </a:rPr>
              <a:t>Khandala</a:t>
            </a:r>
            <a:r>
              <a:rPr lang="en-US" sz="2400" dirty="0">
                <a:latin typeface="Times New Roman" panose="02020603050405020304" pitchFamily="18" charset="0"/>
                <a:cs typeface="Times New Roman" panose="02020603050405020304" pitchFamily="18" charset="0"/>
              </a:rPr>
              <a:t>, Tal.-</a:t>
            </a:r>
            <a:r>
              <a:rPr lang="en-US" sz="2400" dirty="0" err="1">
                <a:latin typeface="Times New Roman" panose="02020603050405020304" pitchFamily="18" charset="0"/>
                <a:cs typeface="Times New Roman" panose="02020603050405020304" pitchFamily="18" charset="0"/>
              </a:rPr>
              <a:t>Khandala</a:t>
            </a:r>
            <a:r>
              <a:rPr lang="en-US" sz="2400" dirty="0">
                <a:latin typeface="Times New Roman" panose="02020603050405020304" pitchFamily="18" charset="0"/>
                <a:cs typeface="Times New Roman" panose="02020603050405020304" pitchFamily="18" charset="0"/>
              </a:rPr>
              <a:t>, Dist.-</a:t>
            </a:r>
            <a:r>
              <a:rPr lang="en-US" sz="2400" dirty="0" err="1">
                <a:latin typeface="Times New Roman" panose="02020603050405020304" pitchFamily="18" charset="0"/>
                <a:cs typeface="Times New Roman" panose="02020603050405020304" pitchFamily="18" charset="0"/>
              </a:rPr>
              <a:t>Satara</a:t>
            </a: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Registration Number : 7640</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Year of Establishment : 14 December 1936</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Audit class : “A”</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Pin code :- 412802</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36260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51E78-E731-47F1-87E7-59DCC0523281}"/>
              </a:ext>
            </a:extLst>
          </p:cNvPr>
          <p:cNvSpPr>
            <a:spLocks noGrp="1"/>
          </p:cNvSpPr>
          <p:nvPr>
            <p:ph idx="1"/>
          </p:nvPr>
        </p:nvSpPr>
        <p:spPr>
          <a:xfrm>
            <a:off x="355107" y="319596"/>
            <a:ext cx="10998693" cy="5804101"/>
          </a:xfrm>
        </p:spPr>
        <p:txBody>
          <a:bodyPr/>
          <a:lstStyle/>
          <a:p>
            <a:pPr marL="0" indent="0">
              <a:buNone/>
            </a:pPr>
            <a:r>
              <a:rPr lang="en-IN" dirty="0"/>
              <a:t>Information of the Farmer</a:t>
            </a:r>
          </a:p>
        </p:txBody>
      </p:sp>
      <p:graphicFrame>
        <p:nvGraphicFramePr>
          <p:cNvPr id="2" name="Table 3">
            <a:extLst>
              <a:ext uri="{FF2B5EF4-FFF2-40B4-BE49-F238E27FC236}">
                <a16:creationId xmlns:a16="http://schemas.microsoft.com/office/drawing/2014/main" id="{9036D430-85F4-47D8-949F-585678E5582C}"/>
              </a:ext>
            </a:extLst>
          </p:cNvPr>
          <p:cNvGraphicFramePr>
            <a:graphicFrameLocks noGrp="1"/>
          </p:cNvGraphicFramePr>
          <p:nvPr/>
        </p:nvGraphicFramePr>
        <p:xfrm>
          <a:off x="1790453" y="909017"/>
          <a:ext cx="8128000" cy="3579885"/>
        </p:xfrm>
        <a:graphic>
          <a:graphicData uri="http://schemas.openxmlformats.org/drawingml/2006/table">
            <a:tbl>
              <a:tblPr firstRow="1" bandRow="1">
                <a:tableStyleId>{91EBBBCC-DAD2-459C-BE2E-F6DE35CF9A28}</a:tableStyleId>
              </a:tblPr>
              <a:tblGrid>
                <a:gridCol w="4064000">
                  <a:extLst>
                    <a:ext uri="{9D8B030D-6E8A-4147-A177-3AD203B41FA5}">
                      <a16:colId xmlns:a16="http://schemas.microsoft.com/office/drawing/2014/main" val="3299342446"/>
                    </a:ext>
                  </a:extLst>
                </a:gridCol>
                <a:gridCol w="4064000">
                  <a:extLst>
                    <a:ext uri="{9D8B030D-6E8A-4147-A177-3AD203B41FA5}">
                      <a16:colId xmlns:a16="http://schemas.microsoft.com/office/drawing/2014/main" val="1424961859"/>
                    </a:ext>
                  </a:extLst>
                </a:gridCol>
              </a:tblGrid>
              <a:tr h="514809">
                <a:tc>
                  <a:txBody>
                    <a:bodyPr/>
                    <a:lstStyle/>
                    <a:p>
                      <a:r>
                        <a:rPr lang="en-US" dirty="0"/>
                        <a:t>Name of Host Farmer</a:t>
                      </a:r>
                      <a:endParaRPr lang="en-IN" dirty="0"/>
                    </a:p>
                  </a:txBody>
                  <a:tcPr/>
                </a:tc>
                <a:tc>
                  <a:txBody>
                    <a:bodyPr/>
                    <a:lstStyle/>
                    <a:p>
                      <a:r>
                        <a:rPr lang="en-US" dirty="0"/>
                        <a:t>Sadashiv </a:t>
                      </a:r>
                      <a:r>
                        <a:rPr lang="en-US" dirty="0" err="1"/>
                        <a:t>Hanmant</a:t>
                      </a:r>
                      <a:r>
                        <a:rPr lang="en-US" dirty="0"/>
                        <a:t> </a:t>
                      </a:r>
                      <a:r>
                        <a:rPr lang="en-US" dirty="0" err="1"/>
                        <a:t>Khandagle</a:t>
                      </a:r>
                      <a:endParaRPr lang="en-IN" dirty="0"/>
                    </a:p>
                  </a:txBody>
                  <a:tcPr/>
                </a:tc>
                <a:extLst>
                  <a:ext uri="{0D108BD9-81ED-4DB2-BD59-A6C34878D82A}">
                    <a16:rowId xmlns:a16="http://schemas.microsoft.com/office/drawing/2014/main" val="825962198"/>
                  </a:ext>
                </a:extLst>
              </a:tr>
              <a:tr h="514809">
                <a:tc>
                  <a:txBody>
                    <a:bodyPr/>
                    <a:lstStyle/>
                    <a:p>
                      <a:r>
                        <a:rPr lang="en-US" dirty="0"/>
                        <a:t>Age </a:t>
                      </a:r>
                      <a:endParaRPr lang="en-IN" dirty="0"/>
                    </a:p>
                  </a:txBody>
                  <a:tcPr/>
                </a:tc>
                <a:tc>
                  <a:txBody>
                    <a:bodyPr/>
                    <a:lstStyle/>
                    <a:p>
                      <a:r>
                        <a:rPr lang="en-US" dirty="0"/>
                        <a:t>53</a:t>
                      </a:r>
                      <a:endParaRPr lang="en-IN" dirty="0"/>
                    </a:p>
                  </a:txBody>
                  <a:tcPr/>
                </a:tc>
                <a:extLst>
                  <a:ext uri="{0D108BD9-81ED-4DB2-BD59-A6C34878D82A}">
                    <a16:rowId xmlns:a16="http://schemas.microsoft.com/office/drawing/2014/main" val="1443457000"/>
                  </a:ext>
                </a:extLst>
              </a:tr>
              <a:tr h="514809">
                <a:tc>
                  <a:txBody>
                    <a:bodyPr/>
                    <a:lstStyle/>
                    <a:p>
                      <a:r>
                        <a:rPr lang="en-US" dirty="0"/>
                        <a:t>Education </a:t>
                      </a:r>
                      <a:endParaRPr lang="en-IN" dirty="0"/>
                    </a:p>
                  </a:txBody>
                  <a:tcPr/>
                </a:tc>
                <a:tc>
                  <a:txBody>
                    <a:bodyPr/>
                    <a:lstStyle/>
                    <a:p>
                      <a:r>
                        <a:rPr lang="en-US" dirty="0"/>
                        <a:t>12</a:t>
                      </a:r>
                      <a:r>
                        <a:rPr lang="en-US" baseline="30000" dirty="0"/>
                        <a:t>th</a:t>
                      </a:r>
                      <a:r>
                        <a:rPr lang="en-US" dirty="0"/>
                        <a:t> </a:t>
                      </a:r>
                      <a:endParaRPr lang="en-IN" dirty="0"/>
                    </a:p>
                  </a:txBody>
                  <a:tcPr/>
                </a:tc>
                <a:extLst>
                  <a:ext uri="{0D108BD9-81ED-4DB2-BD59-A6C34878D82A}">
                    <a16:rowId xmlns:a16="http://schemas.microsoft.com/office/drawing/2014/main" val="2340953271"/>
                  </a:ext>
                </a:extLst>
              </a:tr>
              <a:tr h="514809">
                <a:tc>
                  <a:txBody>
                    <a:bodyPr/>
                    <a:lstStyle/>
                    <a:p>
                      <a:r>
                        <a:rPr lang="en-US" dirty="0"/>
                        <a:t>Category of host farmer</a:t>
                      </a:r>
                      <a:endParaRPr lang="en-IN" dirty="0"/>
                    </a:p>
                  </a:txBody>
                  <a:tcPr/>
                </a:tc>
                <a:tc>
                  <a:txBody>
                    <a:bodyPr/>
                    <a:lstStyle/>
                    <a:p>
                      <a:r>
                        <a:rPr lang="en-US" dirty="0"/>
                        <a:t>Small  land holding (0.80ha)</a:t>
                      </a:r>
                      <a:endParaRPr lang="en-IN" dirty="0"/>
                    </a:p>
                  </a:txBody>
                  <a:tcPr/>
                </a:tc>
                <a:extLst>
                  <a:ext uri="{0D108BD9-81ED-4DB2-BD59-A6C34878D82A}">
                    <a16:rowId xmlns:a16="http://schemas.microsoft.com/office/drawing/2014/main" val="1763312320"/>
                  </a:ext>
                </a:extLst>
              </a:tr>
              <a:tr h="514809">
                <a:tc>
                  <a:txBody>
                    <a:bodyPr/>
                    <a:lstStyle/>
                    <a:p>
                      <a:r>
                        <a:rPr lang="en-US" dirty="0"/>
                        <a:t>Address </a:t>
                      </a:r>
                      <a:endParaRPr lang="en-IN" dirty="0"/>
                    </a:p>
                  </a:txBody>
                  <a:tcPr/>
                </a:tc>
                <a:tc>
                  <a:txBody>
                    <a:bodyPr/>
                    <a:lstStyle/>
                    <a:p>
                      <a:r>
                        <a:rPr lang="en-US" dirty="0"/>
                        <a:t>A/P </a:t>
                      </a:r>
                      <a:r>
                        <a:rPr lang="en-US" dirty="0" err="1"/>
                        <a:t>Khandala</a:t>
                      </a:r>
                      <a:r>
                        <a:rPr lang="en-US" dirty="0"/>
                        <a:t> , T- </a:t>
                      </a:r>
                      <a:r>
                        <a:rPr lang="en-US" dirty="0" err="1"/>
                        <a:t>Khandala</a:t>
                      </a:r>
                      <a:r>
                        <a:rPr lang="en-US" dirty="0"/>
                        <a:t> , </a:t>
                      </a:r>
                      <a:r>
                        <a:rPr lang="en-US" dirty="0" err="1"/>
                        <a:t>Satara</a:t>
                      </a:r>
                      <a:endParaRPr lang="en-IN" dirty="0"/>
                    </a:p>
                  </a:txBody>
                  <a:tcPr/>
                </a:tc>
                <a:extLst>
                  <a:ext uri="{0D108BD9-81ED-4DB2-BD59-A6C34878D82A}">
                    <a16:rowId xmlns:a16="http://schemas.microsoft.com/office/drawing/2014/main" val="2595271413"/>
                  </a:ext>
                </a:extLst>
              </a:tr>
              <a:tr h="257405">
                <a:tc>
                  <a:txBody>
                    <a:bodyPr/>
                    <a:lstStyle/>
                    <a:p>
                      <a:r>
                        <a:rPr lang="en-US" dirty="0"/>
                        <a:t>Commodity of host farmer </a:t>
                      </a:r>
                      <a:endParaRPr lang="en-IN" dirty="0"/>
                    </a:p>
                  </a:txBody>
                  <a:tcPr/>
                </a:tc>
                <a:tc>
                  <a:txBody>
                    <a:bodyPr/>
                    <a:lstStyle/>
                    <a:p>
                      <a:r>
                        <a:rPr lang="en-US" dirty="0"/>
                        <a:t>Cucumber , Onion </a:t>
                      </a:r>
                      <a:endParaRPr lang="en-IN" dirty="0"/>
                    </a:p>
                  </a:txBody>
                  <a:tcPr/>
                </a:tc>
                <a:extLst>
                  <a:ext uri="{0D108BD9-81ED-4DB2-BD59-A6C34878D82A}">
                    <a16:rowId xmlns:a16="http://schemas.microsoft.com/office/drawing/2014/main" val="1085597911"/>
                  </a:ext>
                </a:extLst>
              </a:tr>
              <a:tr h="257405">
                <a:tc>
                  <a:txBody>
                    <a:bodyPr/>
                    <a:lstStyle/>
                    <a:p>
                      <a:r>
                        <a:rPr lang="en-US" dirty="0"/>
                        <a:t>Variety </a:t>
                      </a:r>
                      <a:endParaRPr lang="en-IN" dirty="0"/>
                    </a:p>
                  </a:txBody>
                  <a:tcPr/>
                </a:tc>
                <a:tc>
                  <a:txBody>
                    <a:bodyPr/>
                    <a:lstStyle/>
                    <a:p>
                      <a:r>
                        <a:rPr lang="en-US" dirty="0"/>
                        <a:t>Cucumber – </a:t>
                      </a:r>
                      <a:r>
                        <a:rPr lang="en-US" dirty="0" err="1"/>
                        <a:t>Namdhari</a:t>
                      </a:r>
                      <a:r>
                        <a:rPr lang="en-US" dirty="0"/>
                        <a:t> 46</a:t>
                      </a:r>
                    </a:p>
                    <a:p>
                      <a:r>
                        <a:rPr lang="en-US" dirty="0"/>
                        <a:t>Onion – local variety </a:t>
                      </a:r>
                      <a:endParaRPr lang="en-IN" dirty="0"/>
                    </a:p>
                  </a:txBody>
                  <a:tcPr/>
                </a:tc>
                <a:extLst>
                  <a:ext uri="{0D108BD9-81ED-4DB2-BD59-A6C34878D82A}">
                    <a16:rowId xmlns:a16="http://schemas.microsoft.com/office/drawing/2014/main" val="847991690"/>
                  </a:ext>
                </a:extLst>
              </a:tr>
            </a:tbl>
          </a:graphicData>
        </a:graphic>
      </p:graphicFrame>
      <p:pic>
        <p:nvPicPr>
          <p:cNvPr id="8" name="Picture 7">
            <a:extLst>
              <a:ext uri="{FF2B5EF4-FFF2-40B4-BE49-F238E27FC236}">
                <a16:creationId xmlns:a16="http://schemas.microsoft.com/office/drawing/2014/main" id="{65B7B283-2E66-4BE8-8FC2-40DACB41D874}"/>
              </a:ext>
            </a:extLst>
          </p:cNvPr>
          <p:cNvPicPr>
            <a:picLocks noChangeAspect="1"/>
          </p:cNvPicPr>
          <p:nvPr/>
        </p:nvPicPr>
        <p:blipFill rotWithShape="1">
          <a:blip r:embed="rId2"/>
          <a:srcRect t="23953" b="11391"/>
          <a:stretch/>
        </p:blipFill>
        <p:spPr>
          <a:xfrm>
            <a:off x="2157025" y="4674995"/>
            <a:ext cx="3302003" cy="1817701"/>
          </a:xfrm>
          <a:prstGeom prst="rect">
            <a:avLst/>
          </a:prstGeom>
          <a:ln>
            <a:noFill/>
          </a:ln>
          <a:effectLst>
            <a:outerShdw blurRad="190500" algn="tl" rotWithShape="0">
              <a:srgbClr val="000000">
                <a:alpha val="70000"/>
              </a:srgbClr>
            </a:outerShdw>
          </a:effectLst>
        </p:spPr>
      </p:pic>
      <p:pic>
        <p:nvPicPr>
          <p:cNvPr id="9" name="Picture 2" descr="Onion price government imposes stock holding limit traders to check prices  | Business News – India TV">
            <a:extLst>
              <a:ext uri="{FF2B5EF4-FFF2-40B4-BE49-F238E27FC236}">
                <a16:creationId xmlns:a16="http://schemas.microsoft.com/office/drawing/2014/main" id="{A13A850F-1090-4742-B1E6-DB5E25A4D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450" y="4783745"/>
            <a:ext cx="3302003" cy="1600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440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999FE8-3331-4B90-BC27-A06F93B02754}"/>
              </a:ext>
            </a:extLst>
          </p:cNvPr>
          <p:cNvSpPr>
            <a:spLocks noGrp="1"/>
          </p:cNvSpPr>
          <p:nvPr>
            <p:ph idx="1"/>
          </p:nvPr>
        </p:nvSpPr>
        <p:spPr>
          <a:xfrm>
            <a:off x="230819" y="150502"/>
            <a:ext cx="11149614" cy="6117133"/>
          </a:xfrm>
        </p:spPr>
        <p:txBody>
          <a:bodyPr>
            <a:normAutofit/>
          </a:bodyPr>
          <a:lstStyle/>
          <a:p>
            <a:pPr marL="0" indent="0">
              <a:buNone/>
            </a:pPr>
            <a:r>
              <a:rPr lang="en-US" b="1" dirty="0"/>
              <a:t>Assembling </a:t>
            </a:r>
          </a:p>
          <a:p>
            <a:pPr marL="0" indent="0">
              <a:buNone/>
            </a:pPr>
            <a:r>
              <a:rPr lang="en-US" dirty="0"/>
              <a:t>• </a:t>
            </a:r>
            <a:r>
              <a:rPr lang="en-US" sz="2000" dirty="0"/>
              <a:t>Collection of produce for sale in mandis or larger markets is called Assembling. </a:t>
            </a:r>
          </a:p>
          <a:p>
            <a:pPr marL="0" indent="0">
              <a:buNone/>
            </a:pPr>
            <a:r>
              <a:rPr lang="en-US" sz="2000" dirty="0"/>
              <a:t>Assembling of Cucumber -  Assembling of Cucumber is done at the field of farmer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Assembling of Onion-  Assembling of Onion is done at the field of the farmer .</a:t>
            </a:r>
          </a:p>
          <a:p>
            <a:pPr marL="0" indent="0">
              <a:buNone/>
            </a:pPr>
            <a:endParaRPr lang="en-IN" sz="2400" dirty="0"/>
          </a:p>
        </p:txBody>
      </p:sp>
      <p:pic>
        <p:nvPicPr>
          <p:cNvPr id="4" name="Content Placeholder 4">
            <a:extLst>
              <a:ext uri="{FF2B5EF4-FFF2-40B4-BE49-F238E27FC236}">
                <a16:creationId xmlns:a16="http://schemas.microsoft.com/office/drawing/2014/main" id="{74096E7C-DED6-4FE4-8B99-88EA09643F5C}"/>
              </a:ext>
            </a:extLst>
          </p:cNvPr>
          <p:cNvPicPr>
            <a:picLocks noChangeAspect="1"/>
          </p:cNvPicPr>
          <p:nvPr/>
        </p:nvPicPr>
        <p:blipFill rotWithShape="1">
          <a:blip r:embed="rId2">
            <a:extLst>
              <a:ext uri="{28A0092B-C50C-407E-A947-70E740481C1C}">
                <a14:useLocalDpi xmlns:a14="http://schemas.microsoft.com/office/drawing/2010/main" val="0"/>
              </a:ext>
            </a:extLst>
          </a:blip>
          <a:srcRect l="13337" t="25658" r="36079" b="39639"/>
          <a:stretch/>
        </p:blipFill>
        <p:spPr>
          <a:xfrm rot="5400000">
            <a:off x="4389397" y="305670"/>
            <a:ext cx="2105232" cy="4918229"/>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16F984E2-2707-41DD-A313-18E2D8088245}"/>
              </a:ext>
            </a:extLst>
          </p:cNvPr>
          <p:cNvPicPr>
            <a:picLocks noChangeAspect="1"/>
          </p:cNvPicPr>
          <p:nvPr/>
        </p:nvPicPr>
        <p:blipFill rotWithShape="1">
          <a:blip r:embed="rId3">
            <a:extLst>
              <a:ext uri="{28A0092B-C50C-407E-A947-70E740481C1C}">
                <a14:useLocalDpi xmlns:a14="http://schemas.microsoft.com/office/drawing/2010/main" val="0"/>
              </a:ext>
            </a:extLst>
          </a:blip>
          <a:srcRect t="9343"/>
          <a:stretch/>
        </p:blipFill>
        <p:spPr>
          <a:xfrm>
            <a:off x="3187082" y="4340681"/>
            <a:ext cx="4714045" cy="19979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36224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6307B2-FB6C-4F70-A7F5-9D7E5A0AA512}"/>
              </a:ext>
            </a:extLst>
          </p:cNvPr>
          <p:cNvSpPr>
            <a:spLocks noGrp="1"/>
          </p:cNvSpPr>
          <p:nvPr>
            <p:ph idx="1"/>
          </p:nvPr>
        </p:nvSpPr>
        <p:spPr>
          <a:xfrm>
            <a:off x="221942" y="88777"/>
            <a:ext cx="11131858" cy="6008287"/>
          </a:xfrm>
        </p:spPr>
        <p:txBody>
          <a:bodyPr>
            <a:normAutofit/>
          </a:bodyPr>
          <a:lstStyle/>
          <a:p>
            <a:pPr marL="0" indent="0">
              <a:buNone/>
            </a:pPr>
            <a:r>
              <a:rPr lang="en-US" sz="2000" b="1" i="0" dirty="0">
                <a:effectLst/>
              </a:rPr>
              <a:t>Grading of Cucumber: </a:t>
            </a:r>
          </a:p>
          <a:p>
            <a:pPr marL="0" indent="0">
              <a:buNone/>
            </a:pPr>
            <a:r>
              <a:rPr lang="en-US" sz="2000" b="0" i="0" dirty="0">
                <a:effectLst/>
              </a:rPr>
              <a:t>Cucumbers must be sorted according to their diameter and length, and selected according to shape too.</a:t>
            </a:r>
            <a:r>
              <a:rPr lang="en-US" sz="2000" b="0" i="0" dirty="0">
                <a:solidFill>
                  <a:srgbClr val="212121"/>
                </a:solidFill>
                <a:effectLst/>
              </a:rPr>
              <a:t> The minimum diameter of each cucumber shall be not less than 2-1/4 inches and, unless otherwise specified, the length of each cucumber shall be not less than 6 inches. There are no maximum diameter and length requirements.</a:t>
            </a:r>
            <a:endParaRPr lang="en-US" sz="2000" b="0" i="0" dirty="0">
              <a:effectLst/>
            </a:endParaRPr>
          </a:p>
          <a:p>
            <a:pPr marL="0" indent="0">
              <a:buNone/>
            </a:pPr>
            <a:endParaRPr lang="en-US" sz="1600" b="0" i="0" dirty="0">
              <a:solidFill>
                <a:srgbClr val="333333"/>
              </a:solidFill>
              <a:effectLst/>
              <a:latin typeface="Calibri" panose="020F0502020204030204" pitchFamily="34" charset="0"/>
            </a:endParaRPr>
          </a:p>
          <a:p>
            <a:pPr marL="0" indent="0">
              <a:buNone/>
            </a:pPr>
            <a:endParaRPr lang="en-US" sz="1600" dirty="0">
              <a:solidFill>
                <a:srgbClr val="333333"/>
              </a:solidFill>
              <a:latin typeface="Calibri" panose="020F0502020204030204" pitchFamily="34" charset="0"/>
            </a:endParaRPr>
          </a:p>
          <a:p>
            <a:pPr marL="0" indent="0">
              <a:buNone/>
            </a:pPr>
            <a:endParaRPr lang="en-US" sz="1600" b="0" i="0" dirty="0">
              <a:solidFill>
                <a:srgbClr val="333333"/>
              </a:solidFill>
              <a:effectLst/>
              <a:latin typeface="Calibri" panose="020F0502020204030204" pitchFamily="34" charset="0"/>
            </a:endParaRPr>
          </a:p>
          <a:p>
            <a:pPr marL="0" indent="0">
              <a:buNone/>
            </a:pPr>
            <a:endParaRPr lang="en-US" sz="1600" dirty="0">
              <a:solidFill>
                <a:srgbClr val="333333"/>
              </a:solidFill>
              <a:latin typeface="Calibri" panose="020F0502020204030204" pitchFamily="34" charset="0"/>
            </a:endParaRPr>
          </a:p>
          <a:p>
            <a:pPr marL="0" indent="0">
              <a:buNone/>
            </a:pPr>
            <a:endParaRPr lang="en-US" sz="1600" dirty="0">
              <a:solidFill>
                <a:srgbClr val="333333"/>
              </a:solidFill>
              <a:latin typeface="Calibri" panose="020F0502020204030204" pitchFamily="34" charset="0"/>
            </a:endParaRPr>
          </a:p>
          <a:p>
            <a:pPr marL="0" indent="0">
              <a:buNone/>
            </a:pPr>
            <a:r>
              <a:rPr lang="en-US" sz="2000" b="1" i="0" dirty="0">
                <a:effectLst/>
              </a:rPr>
              <a:t>Grading of Onion: </a:t>
            </a:r>
            <a:endParaRPr lang="en-US" sz="2000" b="0" i="0" dirty="0">
              <a:solidFill>
                <a:srgbClr val="333333"/>
              </a:solidFill>
              <a:effectLst/>
            </a:endParaRPr>
          </a:p>
          <a:p>
            <a:pPr marL="0" indent="0">
              <a:buNone/>
            </a:pPr>
            <a:r>
              <a:rPr lang="en-US" sz="2000" b="0" i="0" dirty="0">
                <a:effectLst/>
              </a:rPr>
              <a:t>The onion bulbs are classified into three grades based on bulb size </a:t>
            </a:r>
            <a:r>
              <a:rPr lang="en-US" sz="2000" b="0" i="1" dirty="0">
                <a:effectLst/>
              </a:rPr>
              <a:t>i.e.</a:t>
            </a:r>
            <a:r>
              <a:rPr lang="en-US" sz="2000" b="0" i="0" dirty="0">
                <a:effectLst/>
              </a:rPr>
              <a:t> A (&gt; 80 mm), B (50-80 mm) and C (30-50 mm) grades. In India, grading of onion is usually performed manually either before storage or before marketing. </a:t>
            </a:r>
            <a:endParaRPr lang="en-IN" sz="3200" dirty="0"/>
          </a:p>
        </p:txBody>
      </p:sp>
      <p:pic>
        <p:nvPicPr>
          <p:cNvPr id="5" name="Picture 4" descr="PDF) Onion Grading in India">
            <a:extLst>
              <a:ext uri="{FF2B5EF4-FFF2-40B4-BE49-F238E27FC236}">
                <a16:creationId xmlns:a16="http://schemas.microsoft.com/office/drawing/2014/main" id="{C2B9501C-639D-4F14-9E0A-149B98C53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6769" y="4833705"/>
            <a:ext cx="4394447" cy="153430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2" descr="Ornamental Bulbs, Corms and Tubers Citrus Onions and Other Vegetable  Alliums Ornamental Bedding Plants Bananas and Plantains Cucurbits - PDF  Free Download">
            <a:extLst>
              <a:ext uri="{FF2B5EF4-FFF2-40B4-BE49-F238E27FC236}">
                <a16:creationId xmlns:a16="http://schemas.microsoft.com/office/drawing/2014/main" id="{61BC40BA-5ACB-46AA-971F-A93EA6A6F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392" y="1770398"/>
            <a:ext cx="3061608" cy="16280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65B7B69-17E0-4D72-8C78-A9E1B506C575}"/>
              </a:ext>
            </a:extLst>
          </p:cNvPr>
          <p:cNvPicPr>
            <a:picLocks noChangeAspect="1"/>
          </p:cNvPicPr>
          <p:nvPr/>
        </p:nvPicPr>
        <p:blipFill rotWithShape="1">
          <a:blip r:embed="rId4"/>
          <a:srcRect t="23953" b="11391"/>
          <a:stretch/>
        </p:blipFill>
        <p:spPr>
          <a:xfrm>
            <a:off x="7838734" y="1770398"/>
            <a:ext cx="3302003" cy="1817701"/>
          </a:xfrm>
          <a:prstGeom prst="rect">
            <a:avLst/>
          </a:prstGeom>
          <a:ln>
            <a:noFill/>
          </a:ln>
          <a:effectLst>
            <a:outerShdw blurRad="190500" algn="tl" rotWithShape="0">
              <a:srgbClr val="000000">
                <a:alpha val="70000"/>
              </a:srgbClr>
            </a:outerShdw>
          </a:effectLst>
        </p:spPr>
      </p:pic>
      <p:pic>
        <p:nvPicPr>
          <p:cNvPr id="11" name="Picture 2" descr="Onion price government imposes stock holding limit traders to check prices  | Business News – India TV">
            <a:extLst>
              <a:ext uri="{FF2B5EF4-FFF2-40B4-BE49-F238E27FC236}">
                <a16:creationId xmlns:a16="http://schemas.microsoft.com/office/drawing/2014/main" id="{567F188F-3F3D-4D27-BF3A-317FAFD4AD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041" y="4767814"/>
            <a:ext cx="3302003" cy="1600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4750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A92334-A866-4622-A6EB-5DFD91D0DE0F}"/>
              </a:ext>
            </a:extLst>
          </p:cNvPr>
          <p:cNvSpPr>
            <a:spLocks noGrp="1"/>
          </p:cNvSpPr>
          <p:nvPr>
            <p:ph idx="1"/>
          </p:nvPr>
        </p:nvSpPr>
        <p:spPr>
          <a:xfrm>
            <a:off x="319596" y="71021"/>
            <a:ext cx="11034204" cy="6105942"/>
          </a:xfrm>
        </p:spPr>
        <p:txBody>
          <a:bodyPr/>
          <a:lstStyle/>
          <a:p>
            <a:pPr marL="0" indent="0">
              <a:buNone/>
            </a:pPr>
            <a:r>
              <a:rPr lang="en-IN" b="1" dirty="0"/>
              <a:t>Packaging:</a:t>
            </a:r>
          </a:p>
          <a:p>
            <a:pPr marL="0" indent="0">
              <a:buNone/>
            </a:pPr>
            <a:r>
              <a:rPr lang="en-US" sz="2000" i="0" dirty="0">
                <a:effectLst/>
              </a:rPr>
              <a:t>Packaging is the </a:t>
            </a:r>
            <a:r>
              <a:rPr lang="en-US" sz="2000" dirty="0"/>
              <a:t>science</a:t>
            </a:r>
            <a:r>
              <a:rPr lang="en-US" sz="2000" i="0" dirty="0">
                <a:effectLst/>
              </a:rPr>
              <a:t>, </a:t>
            </a:r>
            <a:r>
              <a:rPr lang="en-US" sz="2000" dirty="0"/>
              <a:t>art</a:t>
            </a:r>
            <a:r>
              <a:rPr lang="en-US" sz="2000" i="0" dirty="0">
                <a:effectLst/>
              </a:rPr>
              <a:t> and </a:t>
            </a:r>
            <a:r>
              <a:rPr lang="en-US" sz="2000" dirty="0"/>
              <a:t>technology</a:t>
            </a:r>
            <a:r>
              <a:rPr lang="en-US" sz="2000" i="0" dirty="0">
                <a:effectLst/>
              </a:rPr>
              <a:t> of enclosing or protecting products for distribution, storage, sale, and use. Packaging also refers to the process of designing, evaluating, and producing packages. Packaging can be described as a coordinated system of preparing goods for transport, warehousing, </a:t>
            </a:r>
            <a:r>
              <a:rPr lang="en-US" sz="2000" dirty="0"/>
              <a:t>logistics</a:t>
            </a:r>
            <a:r>
              <a:rPr lang="en-US" sz="2000" i="0" dirty="0">
                <a:effectLst/>
              </a:rPr>
              <a:t>, sale, and end use. Packaging contains, protects, preserves, transports, informs, and sells.</a:t>
            </a:r>
            <a:endParaRPr lang="en-IN" sz="2000" dirty="0"/>
          </a:p>
        </p:txBody>
      </p:sp>
      <p:pic>
        <p:nvPicPr>
          <p:cNvPr id="4" name="Picture 3">
            <a:extLst>
              <a:ext uri="{FF2B5EF4-FFF2-40B4-BE49-F238E27FC236}">
                <a16:creationId xmlns:a16="http://schemas.microsoft.com/office/drawing/2014/main" id="{E9C26126-C0A6-4DB7-B212-9A1B5970D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53" y="2055505"/>
            <a:ext cx="4272564" cy="4292353"/>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5CD32578-8FE0-4C83-A1D9-C79797E24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81" y="2253034"/>
            <a:ext cx="5267417" cy="39505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56454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70DF75-162F-487A-9CB8-D766CF438789}"/>
              </a:ext>
            </a:extLst>
          </p:cNvPr>
          <p:cNvSpPr>
            <a:spLocks noGrp="1"/>
          </p:cNvSpPr>
          <p:nvPr>
            <p:ph idx="1"/>
          </p:nvPr>
        </p:nvSpPr>
        <p:spPr>
          <a:xfrm>
            <a:off x="301841" y="150921"/>
            <a:ext cx="11051959" cy="6707080"/>
          </a:xfrm>
        </p:spPr>
        <p:txBody>
          <a:bodyPr>
            <a:normAutofit/>
          </a:bodyPr>
          <a:lstStyle/>
          <a:p>
            <a:pPr marL="0" indent="0">
              <a:buNone/>
            </a:pPr>
            <a:r>
              <a:rPr lang="en-US" b="1" dirty="0"/>
              <a:t>Study of appropriate Packaging materials :-</a:t>
            </a:r>
            <a:endParaRPr lang="en-US" sz="2400" b="1" i="0" dirty="0">
              <a:effectLst/>
            </a:endParaRPr>
          </a:p>
          <a:p>
            <a:r>
              <a:rPr lang="en-US" sz="2400" dirty="0"/>
              <a:t> Packaging material for Cucumber :-</a:t>
            </a:r>
          </a:p>
          <a:p>
            <a:pPr marL="0" indent="0">
              <a:buNone/>
            </a:pPr>
            <a:r>
              <a:rPr lang="en-US" sz="2400" dirty="0"/>
              <a:t>                    </a:t>
            </a:r>
          </a:p>
          <a:p>
            <a:pPr marL="0" indent="0">
              <a:buNone/>
            </a:pPr>
            <a:endParaRPr lang="en-US" sz="2000" dirty="0"/>
          </a:p>
          <a:p>
            <a:pPr marL="0" indent="0">
              <a:buNone/>
            </a:pPr>
            <a:endParaRPr lang="en-US" sz="2400" dirty="0"/>
          </a:p>
          <a:p>
            <a:r>
              <a:rPr lang="en-US" sz="2400" dirty="0"/>
              <a:t>Packaging material for Onion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400" dirty="0"/>
          </a:p>
          <a:p>
            <a:pPr marL="0" indent="0" algn="l">
              <a:buNone/>
            </a:pPr>
            <a:r>
              <a:rPr lang="en-US" sz="1600" b="0" i="0" dirty="0">
                <a:solidFill>
                  <a:srgbClr val="000000"/>
                </a:solidFill>
                <a:effectLst/>
                <a:latin typeface="Arial" panose="020B0604020202020204" pitchFamily="34" charset="0"/>
              </a:rPr>
              <a:t>                   </a:t>
            </a:r>
            <a:endParaRPr lang="en-US" sz="2400" dirty="0"/>
          </a:p>
          <a:p>
            <a:pPr marL="0" indent="0">
              <a:buNone/>
            </a:pPr>
            <a:endParaRPr lang="en-IN" dirty="0"/>
          </a:p>
        </p:txBody>
      </p:sp>
      <p:graphicFrame>
        <p:nvGraphicFramePr>
          <p:cNvPr id="2" name="Table 3">
            <a:extLst>
              <a:ext uri="{FF2B5EF4-FFF2-40B4-BE49-F238E27FC236}">
                <a16:creationId xmlns:a16="http://schemas.microsoft.com/office/drawing/2014/main" id="{1A99BD96-860C-45FB-B969-5D1184349CC8}"/>
              </a:ext>
            </a:extLst>
          </p:cNvPr>
          <p:cNvGraphicFramePr>
            <a:graphicFrameLocks noGrp="1"/>
          </p:cNvGraphicFramePr>
          <p:nvPr/>
        </p:nvGraphicFramePr>
        <p:xfrm>
          <a:off x="1763820" y="2872740"/>
          <a:ext cx="7424567" cy="1752600"/>
        </p:xfrm>
        <a:graphic>
          <a:graphicData uri="http://schemas.openxmlformats.org/drawingml/2006/table">
            <a:tbl>
              <a:tblPr firstRow="1" bandRow="1">
                <a:tableStyleId>{91EBBBCC-DAD2-459C-BE2E-F6DE35CF9A28}</a:tableStyleId>
              </a:tblPr>
              <a:tblGrid>
                <a:gridCol w="1322177">
                  <a:extLst>
                    <a:ext uri="{9D8B030D-6E8A-4147-A177-3AD203B41FA5}">
                      <a16:colId xmlns:a16="http://schemas.microsoft.com/office/drawing/2014/main" val="1338632347"/>
                    </a:ext>
                  </a:extLst>
                </a:gridCol>
                <a:gridCol w="2071929">
                  <a:extLst>
                    <a:ext uri="{9D8B030D-6E8A-4147-A177-3AD203B41FA5}">
                      <a16:colId xmlns:a16="http://schemas.microsoft.com/office/drawing/2014/main" val="2455306399"/>
                    </a:ext>
                  </a:extLst>
                </a:gridCol>
                <a:gridCol w="1129205">
                  <a:extLst>
                    <a:ext uri="{9D8B030D-6E8A-4147-A177-3AD203B41FA5}">
                      <a16:colId xmlns:a16="http://schemas.microsoft.com/office/drawing/2014/main" val="442510759"/>
                    </a:ext>
                  </a:extLst>
                </a:gridCol>
                <a:gridCol w="1463075">
                  <a:extLst>
                    <a:ext uri="{9D8B030D-6E8A-4147-A177-3AD203B41FA5}">
                      <a16:colId xmlns:a16="http://schemas.microsoft.com/office/drawing/2014/main" val="985148702"/>
                    </a:ext>
                  </a:extLst>
                </a:gridCol>
                <a:gridCol w="1438181">
                  <a:extLst>
                    <a:ext uri="{9D8B030D-6E8A-4147-A177-3AD203B41FA5}">
                      <a16:colId xmlns:a16="http://schemas.microsoft.com/office/drawing/2014/main" val="4101645613"/>
                    </a:ext>
                  </a:extLst>
                </a:gridCol>
              </a:tblGrid>
              <a:tr h="370840">
                <a:tc>
                  <a:txBody>
                    <a:bodyPr/>
                    <a:lstStyle/>
                    <a:p>
                      <a:r>
                        <a:rPr lang="en-US" dirty="0" err="1"/>
                        <a:t>Sr.No</a:t>
                      </a:r>
                      <a:r>
                        <a:rPr lang="en-US" dirty="0"/>
                        <a:t>.</a:t>
                      </a:r>
                      <a:endParaRPr lang="en-IN" dirty="0"/>
                    </a:p>
                  </a:txBody>
                  <a:tcPr/>
                </a:tc>
                <a:tc>
                  <a:txBody>
                    <a:bodyPr/>
                    <a:lstStyle/>
                    <a:p>
                      <a:r>
                        <a:rPr lang="en-US" dirty="0"/>
                        <a:t>Packaging material</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Quantity(bags)  </a:t>
                      </a:r>
                    </a:p>
                  </a:txBody>
                  <a:tcPr/>
                </a:tc>
                <a:tc>
                  <a:txBody>
                    <a:bodyPr/>
                    <a:lstStyle/>
                    <a:p>
                      <a:r>
                        <a:rPr lang="en-US" dirty="0"/>
                        <a:t>Rate (₹)</a:t>
                      </a:r>
                    </a:p>
                  </a:txBody>
                  <a:tcPr/>
                </a:tc>
                <a:tc>
                  <a:txBody>
                    <a:bodyPr/>
                    <a:lstStyle/>
                    <a:p>
                      <a:r>
                        <a:rPr lang="en-US" dirty="0"/>
                        <a:t>Amount (₹)</a:t>
                      </a:r>
                      <a:endParaRPr lang="en-IN" dirty="0"/>
                    </a:p>
                  </a:txBody>
                  <a:tcPr/>
                </a:tc>
                <a:extLst>
                  <a:ext uri="{0D108BD9-81ED-4DB2-BD59-A6C34878D82A}">
                    <a16:rowId xmlns:a16="http://schemas.microsoft.com/office/drawing/2014/main" val="1795906460"/>
                  </a:ext>
                </a:extLst>
              </a:tr>
              <a:tr h="370840">
                <a:tc>
                  <a:txBody>
                    <a:bodyPr/>
                    <a:lstStyle/>
                    <a:p>
                      <a:r>
                        <a:rPr lang="en-US" dirty="0"/>
                        <a:t>1.  </a:t>
                      </a:r>
                      <a:endParaRPr lang="en-IN" dirty="0"/>
                    </a:p>
                  </a:txBody>
                  <a:tcPr/>
                </a:tc>
                <a:tc>
                  <a:txBody>
                    <a:bodyPr/>
                    <a:lstStyle/>
                    <a:p>
                      <a:r>
                        <a:rPr lang="en-US" dirty="0"/>
                        <a:t>Gunny bags</a:t>
                      </a:r>
                      <a:endParaRPr lang="en-IN" dirty="0"/>
                    </a:p>
                  </a:txBody>
                  <a:tcPr/>
                </a:tc>
                <a:tc>
                  <a:txBody>
                    <a:bodyPr/>
                    <a:lstStyle/>
                    <a:p>
                      <a:r>
                        <a:rPr lang="en-US" dirty="0"/>
                        <a:t>30 bags</a:t>
                      </a:r>
                      <a:endParaRPr lang="en-IN" dirty="0"/>
                    </a:p>
                  </a:txBody>
                  <a:tcPr/>
                </a:tc>
                <a:tc>
                  <a:txBody>
                    <a:bodyPr/>
                    <a:lstStyle/>
                    <a:p>
                      <a:r>
                        <a:rPr lang="en-US" dirty="0"/>
                        <a:t>35 per bag</a:t>
                      </a:r>
                      <a:endParaRPr lang="en-IN" dirty="0"/>
                    </a:p>
                  </a:txBody>
                  <a:tcPr/>
                </a:tc>
                <a:tc>
                  <a:txBody>
                    <a:bodyPr/>
                    <a:lstStyle/>
                    <a:p>
                      <a:r>
                        <a:rPr lang="en-US" dirty="0"/>
                        <a:t>1050</a:t>
                      </a:r>
                      <a:endParaRPr lang="en-IN" dirty="0"/>
                    </a:p>
                  </a:txBody>
                  <a:tcPr/>
                </a:tc>
                <a:extLst>
                  <a:ext uri="{0D108BD9-81ED-4DB2-BD59-A6C34878D82A}">
                    <a16:rowId xmlns:a16="http://schemas.microsoft.com/office/drawing/2014/main" val="2016697380"/>
                  </a:ext>
                </a:extLst>
              </a:tr>
              <a:tr h="370840">
                <a:tc>
                  <a:txBody>
                    <a:bodyPr/>
                    <a:lstStyle/>
                    <a:p>
                      <a:r>
                        <a:rPr lang="en-US" dirty="0"/>
                        <a:t>2.</a:t>
                      </a:r>
                      <a:endParaRPr lang="en-IN" dirty="0"/>
                    </a:p>
                  </a:txBody>
                  <a:tcPr/>
                </a:tc>
                <a:tc>
                  <a:txBody>
                    <a:bodyPr/>
                    <a:lstStyle/>
                    <a:p>
                      <a:r>
                        <a:rPr lang="en-US" dirty="0"/>
                        <a:t>Twine </a:t>
                      </a:r>
                      <a:endParaRPr lang="en-IN" dirty="0"/>
                    </a:p>
                  </a:txBody>
                  <a:tcPr/>
                </a:tc>
                <a:tc>
                  <a:txBody>
                    <a:bodyPr/>
                    <a:lstStyle/>
                    <a:p>
                      <a:r>
                        <a:rPr lang="en-US" dirty="0"/>
                        <a:t>250gm</a:t>
                      </a:r>
                      <a:endParaRPr lang="en-IN" dirty="0"/>
                    </a:p>
                  </a:txBody>
                  <a:tcPr/>
                </a:tc>
                <a:tc>
                  <a:txBody>
                    <a:bodyPr/>
                    <a:lstStyle/>
                    <a:p>
                      <a:r>
                        <a:rPr lang="en-US" dirty="0"/>
                        <a:t>25</a:t>
                      </a:r>
                      <a:endParaRPr lang="en-IN" dirty="0"/>
                    </a:p>
                  </a:txBody>
                  <a:tcPr/>
                </a:tc>
                <a:tc>
                  <a:txBody>
                    <a:bodyPr/>
                    <a:lstStyle/>
                    <a:p>
                      <a:r>
                        <a:rPr lang="en-US" dirty="0"/>
                        <a:t>25</a:t>
                      </a:r>
                      <a:endParaRPr lang="en-IN" dirty="0"/>
                    </a:p>
                  </a:txBody>
                  <a:tcPr/>
                </a:tc>
                <a:extLst>
                  <a:ext uri="{0D108BD9-81ED-4DB2-BD59-A6C34878D82A}">
                    <a16:rowId xmlns:a16="http://schemas.microsoft.com/office/drawing/2014/main" val="2754885248"/>
                  </a:ext>
                </a:extLst>
              </a:tr>
              <a:tr h="370840">
                <a:tc gridSpan="2">
                  <a:txBody>
                    <a:bodyPr/>
                    <a:lstStyle/>
                    <a:p>
                      <a:r>
                        <a:rPr lang="en-US" dirty="0"/>
                        <a:t>Total</a:t>
                      </a:r>
                      <a:endParaRPr lang="en-IN" dirty="0"/>
                    </a:p>
                  </a:txBody>
                  <a:tcPr/>
                </a:tc>
                <a:tc hMerge="1">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US" dirty="0"/>
                        <a:t>1075</a:t>
                      </a:r>
                      <a:endParaRPr lang="en-IN" dirty="0"/>
                    </a:p>
                  </a:txBody>
                  <a:tcPr/>
                </a:tc>
                <a:extLst>
                  <a:ext uri="{0D108BD9-81ED-4DB2-BD59-A6C34878D82A}">
                    <a16:rowId xmlns:a16="http://schemas.microsoft.com/office/drawing/2014/main" val="2610995077"/>
                  </a:ext>
                </a:extLst>
              </a:tr>
            </a:tbl>
          </a:graphicData>
        </a:graphic>
      </p:graphicFrame>
      <p:graphicFrame>
        <p:nvGraphicFramePr>
          <p:cNvPr id="4" name="Table 3">
            <a:extLst>
              <a:ext uri="{FF2B5EF4-FFF2-40B4-BE49-F238E27FC236}">
                <a16:creationId xmlns:a16="http://schemas.microsoft.com/office/drawing/2014/main" id="{4257AC67-25DE-4C15-B737-F467BB6B9BE4}"/>
              </a:ext>
            </a:extLst>
          </p:cNvPr>
          <p:cNvGraphicFramePr>
            <a:graphicFrameLocks noGrp="1"/>
          </p:cNvGraphicFramePr>
          <p:nvPr/>
        </p:nvGraphicFramePr>
        <p:xfrm>
          <a:off x="1763820" y="1174294"/>
          <a:ext cx="8128001" cy="1010920"/>
        </p:xfrm>
        <a:graphic>
          <a:graphicData uri="http://schemas.openxmlformats.org/drawingml/2006/table">
            <a:tbl>
              <a:tblPr firstRow="1" bandRow="1">
                <a:tableStyleId>{91EBBBCC-DAD2-459C-BE2E-F6DE35CF9A28}</a:tableStyleId>
              </a:tblPr>
              <a:tblGrid>
                <a:gridCol w="1092940">
                  <a:extLst>
                    <a:ext uri="{9D8B030D-6E8A-4147-A177-3AD203B41FA5}">
                      <a16:colId xmlns:a16="http://schemas.microsoft.com/office/drawing/2014/main" val="1338632347"/>
                    </a:ext>
                  </a:extLst>
                </a:gridCol>
                <a:gridCol w="2230145">
                  <a:extLst>
                    <a:ext uri="{9D8B030D-6E8A-4147-A177-3AD203B41FA5}">
                      <a16:colId xmlns:a16="http://schemas.microsoft.com/office/drawing/2014/main" val="2455306399"/>
                    </a:ext>
                  </a:extLst>
                </a:gridCol>
                <a:gridCol w="1386458">
                  <a:extLst>
                    <a:ext uri="{9D8B030D-6E8A-4147-A177-3AD203B41FA5}">
                      <a16:colId xmlns:a16="http://schemas.microsoft.com/office/drawing/2014/main" val="442510759"/>
                    </a:ext>
                  </a:extLst>
                </a:gridCol>
                <a:gridCol w="1386458">
                  <a:extLst>
                    <a:ext uri="{9D8B030D-6E8A-4147-A177-3AD203B41FA5}">
                      <a16:colId xmlns:a16="http://schemas.microsoft.com/office/drawing/2014/main" val="1571482062"/>
                    </a:ext>
                  </a:extLst>
                </a:gridCol>
                <a:gridCol w="2032000">
                  <a:extLst>
                    <a:ext uri="{9D8B030D-6E8A-4147-A177-3AD203B41FA5}">
                      <a16:colId xmlns:a16="http://schemas.microsoft.com/office/drawing/2014/main" val="4101645613"/>
                    </a:ext>
                  </a:extLst>
                </a:gridCol>
              </a:tblGrid>
              <a:tr h="370840">
                <a:tc>
                  <a:txBody>
                    <a:bodyPr/>
                    <a:lstStyle/>
                    <a:p>
                      <a:r>
                        <a:rPr lang="en-US" dirty="0" err="1"/>
                        <a:t>Sr.No</a:t>
                      </a:r>
                      <a:r>
                        <a:rPr lang="en-US" dirty="0"/>
                        <a:t>.</a:t>
                      </a:r>
                      <a:endParaRPr lang="en-IN" dirty="0"/>
                    </a:p>
                  </a:txBody>
                  <a:tcPr/>
                </a:tc>
                <a:tc>
                  <a:txBody>
                    <a:bodyPr/>
                    <a:lstStyle/>
                    <a:p>
                      <a:r>
                        <a:rPr lang="en-US" dirty="0"/>
                        <a:t>Packaging material</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Quantity (bags) </a:t>
                      </a:r>
                      <a:endParaRPr lang="en-IN" dirty="0"/>
                    </a:p>
                  </a:txBody>
                  <a:tcPr/>
                </a:tc>
                <a:tc>
                  <a:txBody>
                    <a:bodyPr/>
                    <a:lstStyle/>
                    <a:p>
                      <a:r>
                        <a:rPr lang="en-US" dirty="0"/>
                        <a:t>Rate (₹)</a:t>
                      </a:r>
                    </a:p>
                  </a:txBody>
                  <a:tcPr/>
                </a:tc>
                <a:tc>
                  <a:txBody>
                    <a:bodyPr/>
                    <a:lstStyle/>
                    <a:p>
                      <a:r>
                        <a:rPr lang="en-US" dirty="0"/>
                        <a:t>Amount(₹) </a:t>
                      </a:r>
                      <a:endParaRPr lang="en-IN" dirty="0"/>
                    </a:p>
                  </a:txBody>
                  <a:tcPr/>
                </a:tc>
                <a:extLst>
                  <a:ext uri="{0D108BD9-81ED-4DB2-BD59-A6C34878D82A}">
                    <a16:rowId xmlns:a16="http://schemas.microsoft.com/office/drawing/2014/main" val="1795906460"/>
                  </a:ext>
                </a:extLst>
              </a:tr>
              <a:tr h="370840">
                <a:tc>
                  <a:txBody>
                    <a:bodyPr/>
                    <a:lstStyle/>
                    <a:p>
                      <a:r>
                        <a:rPr lang="en-US" dirty="0"/>
                        <a:t>1.  </a:t>
                      </a:r>
                      <a:endParaRPr lang="en-IN" dirty="0"/>
                    </a:p>
                  </a:txBody>
                  <a:tcPr/>
                </a:tc>
                <a:tc>
                  <a:txBody>
                    <a:bodyPr/>
                    <a:lstStyle/>
                    <a:p>
                      <a:r>
                        <a:rPr lang="en-US" dirty="0"/>
                        <a:t>Plastic bags</a:t>
                      </a:r>
                      <a:endParaRPr lang="en-IN" dirty="0"/>
                    </a:p>
                  </a:txBody>
                  <a:tcPr/>
                </a:tc>
                <a:tc>
                  <a:txBody>
                    <a:bodyPr/>
                    <a:lstStyle/>
                    <a:p>
                      <a:r>
                        <a:rPr lang="en-US" dirty="0"/>
                        <a:t>500</a:t>
                      </a:r>
                      <a:endParaRPr lang="en-IN" dirty="0"/>
                    </a:p>
                  </a:txBody>
                  <a:tcPr/>
                </a:tc>
                <a:tc>
                  <a:txBody>
                    <a:bodyPr/>
                    <a:lstStyle/>
                    <a:p>
                      <a:r>
                        <a:rPr lang="en-US" dirty="0"/>
                        <a:t>10</a:t>
                      </a:r>
                      <a:endParaRPr lang="en-IN" dirty="0"/>
                    </a:p>
                  </a:txBody>
                  <a:tcPr/>
                </a:tc>
                <a:tc>
                  <a:txBody>
                    <a:bodyPr/>
                    <a:lstStyle/>
                    <a:p>
                      <a:r>
                        <a:rPr lang="en-US" dirty="0"/>
                        <a:t>5000</a:t>
                      </a:r>
                      <a:endParaRPr lang="en-IN" dirty="0"/>
                    </a:p>
                  </a:txBody>
                  <a:tcPr/>
                </a:tc>
                <a:extLst>
                  <a:ext uri="{0D108BD9-81ED-4DB2-BD59-A6C34878D82A}">
                    <a16:rowId xmlns:a16="http://schemas.microsoft.com/office/drawing/2014/main" val="2016697380"/>
                  </a:ext>
                </a:extLst>
              </a:tr>
            </a:tbl>
          </a:graphicData>
        </a:graphic>
      </p:graphicFrame>
    </p:spTree>
    <p:extLst>
      <p:ext uri="{BB962C8B-B14F-4D97-AF65-F5344CB8AC3E}">
        <p14:creationId xmlns:p14="http://schemas.microsoft.com/office/powerpoint/2010/main" val="4832811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EE478-C88A-4E1C-B39B-6F40B08BAB54}"/>
              </a:ext>
            </a:extLst>
          </p:cNvPr>
          <p:cNvSpPr>
            <a:spLocks noGrp="1"/>
          </p:cNvSpPr>
          <p:nvPr>
            <p:ph idx="1"/>
          </p:nvPr>
        </p:nvSpPr>
        <p:spPr>
          <a:xfrm>
            <a:off x="284085" y="266331"/>
            <a:ext cx="11069715" cy="5884000"/>
          </a:xfrm>
        </p:spPr>
        <p:txBody>
          <a:bodyPr/>
          <a:lstStyle/>
          <a:p>
            <a:pPr marL="0" indent="0">
              <a:buNone/>
            </a:pPr>
            <a:r>
              <a:rPr lang="en-US" sz="2800" b="1" dirty="0"/>
              <a:t>Study of appropriate  Packaging Size :</a:t>
            </a:r>
          </a:p>
          <a:p>
            <a:pPr marL="0" indent="0">
              <a:buNone/>
            </a:pPr>
            <a:r>
              <a:rPr lang="en-US" sz="2400" dirty="0"/>
              <a:t>Packaging size for cucumber :-</a:t>
            </a:r>
          </a:p>
          <a:p>
            <a:pPr marL="0" indent="0">
              <a:buNone/>
            </a:pPr>
            <a:endParaRPr lang="en-US"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400" dirty="0"/>
              <a:t>Packaging size for Onion :-</a:t>
            </a:r>
          </a:p>
          <a:p>
            <a:pPr marL="0" indent="0">
              <a:buNone/>
            </a:pPr>
            <a:endParaRPr lang="en-US" sz="2800" dirty="0"/>
          </a:p>
          <a:p>
            <a:pPr marL="0" indent="0">
              <a:buNone/>
            </a:pPr>
            <a:r>
              <a:rPr lang="en-US" sz="2800" dirty="0"/>
              <a:t> </a:t>
            </a:r>
          </a:p>
          <a:p>
            <a:pPr marL="0" indent="0">
              <a:buNone/>
            </a:pPr>
            <a:endParaRPr lang="en-IN" dirty="0"/>
          </a:p>
        </p:txBody>
      </p:sp>
      <p:graphicFrame>
        <p:nvGraphicFramePr>
          <p:cNvPr id="6" name="Table 3">
            <a:extLst>
              <a:ext uri="{FF2B5EF4-FFF2-40B4-BE49-F238E27FC236}">
                <a16:creationId xmlns:a16="http://schemas.microsoft.com/office/drawing/2014/main" id="{6880DA83-2E4B-4468-9D64-04A5F2A3314B}"/>
              </a:ext>
            </a:extLst>
          </p:cNvPr>
          <p:cNvGraphicFramePr>
            <a:graphicFrameLocks noGrp="1"/>
          </p:cNvGraphicFramePr>
          <p:nvPr>
            <p:extLst>
              <p:ext uri="{D42A27DB-BD31-4B8C-83A1-F6EECF244321}">
                <p14:modId xmlns:p14="http://schemas.microsoft.com/office/powerpoint/2010/main" val="3028417614"/>
              </p:ext>
            </p:extLst>
          </p:nvPr>
        </p:nvGraphicFramePr>
        <p:xfrm>
          <a:off x="1969486" y="3990838"/>
          <a:ext cx="6096000" cy="1752600"/>
        </p:xfrm>
        <a:graphic>
          <a:graphicData uri="http://schemas.openxmlformats.org/drawingml/2006/table">
            <a:tbl>
              <a:tblPr firstRow="1" bandRow="1">
                <a:tableStyleId>{91EBBBCC-DAD2-459C-BE2E-F6DE35CF9A28}</a:tableStyleId>
              </a:tblPr>
              <a:tblGrid>
                <a:gridCol w="1092940">
                  <a:extLst>
                    <a:ext uri="{9D8B030D-6E8A-4147-A177-3AD203B41FA5}">
                      <a16:colId xmlns:a16="http://schemas.microsoft.com/office/drawing/2014/main" val="1338632347"/>
                    </a:ext>
                  </a:extLst>
                </a:gridCol>
                <a:gridCol w="1485530">
                  <a:extLst>
                    <a:ext uri="{9D8B030D-6E8A-4147-A177-3AD203B41FA5}">
                      <a16:colId xmlns:a16="http://schemas.microsoft.com/office/drawing/2014/main" val="2455306399"/>
                    </a:ext>
                  </a:extLst>
                </a:gridCol>
                <a:gridCol w="1485530">
                  <a:extLst>
                    <a:ext uri="{9D8B030D-6E8A-4147-A177-3AD203B41FA5}">
                      <a16:colId xmlns:a16="http://schemas.microsoft.com/office/drawing/2014/main" val="1336486289"/>
                    </a:ext>
                  </a:extLst>
                </a:gridCol>
                <a:gridCol w="2032000">
                  <a:extLst>
                    <a:ext uri="{9D8B030D-6E8A-4147-A177-3AD203B41FA5}">
                      <a16:colId xmlns:a16="http://schemas.microsoft.com/office/drawing/2014/main" val="442510759"/>
                    </a:ext>
                  </a:extLst>
                </a:gridCol>
              </a:tblGrid>
              <a:tr h="370840">
                <a:tc>
                  <a:txBody>
                    <a:bodyPr/>
                    <a:lstStyle/>
                    <a:p>
                      <a:r>
                        <a:rPr lang="en-US" dirty="0" err="1"/>
                        <a:t>Sr.No</a:t>
                      </a:r>
                      <a:r>
                        <a:rPr lang="en-US" dirty="0"/>
                        <a:t>.</a:t>
                      </a:r>
                      <a:endParaRPr lang="en-IN" dirty="0"/>
                    </a:p>
                  </a:txBody>
                  <a:tcPr/>
                </a:tc>
                <a:tc>
                  <a:txBody>
                    <a:bodyPr/>
                    <a:lstStyle/>
                    <a:p>
                      <a:r>
                        <a:rPr lang="en-US" dirty="0"/>
                        <a:t>Grade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Packaging size(kg)</a:t>
                      </a:r>
                      <a:endParaRPr lang="en-IN" dirty="0"/>
                    </a:p>
                  </a:txBody>
                  <a:tcPr/>
                </a:tc>
                <a:tc>
                  <a:txBody>
                    <a:bodyPr/>
                    <a:lstStyle/>
                    <a:p>
                      <a:r>
                        <a:rPr lang="en-US" dirty="0"/>
                        <a:t>Quantity (bags) </a:t>
                      </a:r>
                      <a:endParaRPr lang="en-IN" dirty="0"/>
                    </a:p>
                  </a:txBody>
                  <a:tcPr/>
                </a:tc>
                <a:extLst>
                  <a:ext uri="{0D108BD9-81ED-4DB2-BD59-A6C34878D82A}">
                    <a16:rowId xmlns:a16="http://schemas.microsoft.com/office/drawing/2014/main" val="1795906460"/>
                  </a:ext>
                </a:extLst>
              </a:tr>
              <a:tr h="370840">
                <a:tc>
                  <a:txBody>
                    <a:bodyPr/>
                    <a:lstStyle/>
                    <a:p>
                      <a:r>
                        <a:rPr lang="en-US" dirty="0"/>
                        <a:t>1.  </a:t>
                      </a:r>
                      <a:endParaRPr lang="en-IN" dirty="0"/>
                    </a:p>
                  </a:txBody>
                  <a:tcPr/>
                </a:tc>
                <a:tc>
                  <a:txBody>
                    <a:bodyPr/>
                    <a:lstStyle/>
                    <a:p>
                      <a:r>
                        <a:rPr lang="en-US" dirty="0"/>
                        <a:t>A </a:t>
                      </a:r>
                      <a:endParaRPr lang="en-IN" dirty="0"/>
                    </a:p>
                  </a:txBody>
                  <a:tcPr/>
                </a:tc>
                <a:tc>
                  <a:txBody>
                    <a:bodyPr/>
                    <a:lstStyle/>
                    <a:p>
                      <a:r>
                        <a:rPr lang="en-US" dirty="0"/>
                        <a:t>50 </a:t>
                      </a:r>
                      <a:endParaRPr lang="en-IN" dirty="0"/>
                    </a:p>
                  </a:txBody>
                  <a:tcPr/>
                </a:tc>
                <a:tc>
                  <a:txBody>
                    <a:bodyPr/>
                    <a:lstStyle/>
                    <a:p>
                      <a:r>
                        <a:rPr lang="en-US" dirty="0"/>
                        <a:t>25</a:t>
                      </a:r>
                      <a:endParaRPr lang="en-IN" dirty="0"/>
                    </a:p>
                  </a:txBody>
                  <a:tcPr/>
                </a:tc>
                <a:extLst>
                  <a:ext uri="{0D108BD9-81ED-4DB2-BD59-A6C34878D82A}">
                    <a16:rowId xmlns:a16="http://schemas.microsoft.com/office/drawing/2014/main" val="2016697380"/>
                  </a:ext>
                </a:extLst>
              </a:tr>
              <a:tr h="370840">
                <a:tc>
                  <a:txBody>
                    <a:bodyPr/>
                    <a:lstStyle/>
                    <a:p>
                      <a:r>
                        <a:rPr lang="en-US" dirty="0"/>
                        <a:t>2.</a:t>
                      </a:r>
                      <a:endParaRPr lang="en-IN" dirty="0"/>
                    </a:p>
                  </a:txBody>
                  <a:tcPr/>
                </a:tc>
                <a:tc>
                  <a:txBody>
                    <a:bodyPr/>
                    <a:lstStyle/>
                    <a:p>
                      <a:r>
                        <a:rPr lang="en-US" dirty="0"/>
                        <a:t>B </a:t>
                      </a:r>
                      <a:endParaRPr lang="en-IN" dirty="0"/>
                    </a:p>
                  </a:txBody>
                  <a:tcPr/>
                </a:tc>
                <a:tc>
                  <a:txBody>
                    <a:bodyPr/>
                    <a:lstStyle/>
                    <a:p>
                      <a:r>
                        <a:rPr lang="en-US" dirty="0"/>
                        <a:t>50 </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val="3649358772"/>
                  </a:ext>
                </a:extLst>
              </a:tr>
              <a:tr h="370840">
                <a:tc>
                  <a:txBody>
                    <a:bodyPr/>
                    <a:lstStyle/>
                    <a:p>
                      <a:r>
                        <a:rPr lang="en-US" dirty="0"/>
                        <a:t>3.</a:t>
                      </a:r>
                      <a:endParaRPr lang="en-IN" dirty="0"/>
                    </a:p>
                  </a:txBody>
                  <a:tcPr/>
                </a:tc>
                <a:tc>
                  <a:txBody>
                    <a:bodyPr/>
                    <a:lstStyle/>
                    <a:p>
                      <a:r>
                        <a:rPr lang="en-US" dirty="0"/>
                        <a:t>C </a:t>
                      </a:r>
                      <a:endParaRPr lang="en-IN" dirty="0"/>
                    </a:p>
                  </a:txBody>
                  <a:tcPr/>
                </a:tc>
                <a:tc>
                  <a:txBody>
                    <a:bodyPr/>
                    <a:lstStyle/>
                    <a:p>
                      <a:r>
                        <a:rPr lang="en-US" dirty="0"/>
                        <a:t>50</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630146558"/>
                  </a:ext>
                </a:extLst>
              </a:tr>
            </a:tbl>
          </a:graphicData>
        </a:graphic>
      </p:graphicFrame>
      <p:graphicFrame>
        <p:nvGraphicFramePr>
          <p:cNvPr id="7" name="Table 3">
            <a:extLst>
              <a:ext uri="{FF2B5EF4-FFF2-40B4-BE49-F238E27FC236}">
                <a16:creationId xmlns:a16="http://schemas.microsoft.com/office/drawing/2014/main" id="{38633573-7DE2-4585-873F-8BBF99ACB90B}"/>
              </a:ext>
            </a:extLst>
          </p:cNvPr>
          <p:cNvGraphicFramePr>
            <a:graphicFrameLocks noGrp="1"/>
          </p:cNvGraphicFramePr>
          <p:nvPr>
            <p:extLst>
              <p:ext uri="{D42A27DB-BD31-4B8C-83A1-F6EECF244321}">
                <p14:modId xmlns:p14="http://schemas.microsoft.com/office/powerpoint/2010/main" val="1554396682"/>
              </p:ext>
            </p:extLst>
          </p:nvPr>
        </p:nvGraphicFramePr>
        <p:xfrm>
          <a:off x="2032000" y="1265601"/>
          <a:ext cx="6096000" cy="1493332"/>
        </p:xfrm>
        <a:graphic>
          <a:graphicData uri="http://schemas.openxmlformats.org/drawingml/2006/table">
            <a:tbl>
              <a:tblPr firstRow="1" bandRow="1">
                <a:tableStyleId>{91EBBBCC-DAD2-459C-BE2E-F6DE35CF9A28}</a:tableStyleId>
              </a:tblPr>
              <a:tblGrid>
                <a:gridCol w="1092940">
                  <a:extLst>
                    <a:ext uri="{9D8B030D-6E8A-4147-A177-3AD203B41FA5}">
                      <a16:colId xmlns:a16="http://schemas.microsoft.com/office/drawing/2014/main" val="1338632347"/>
                    </a:ext>
                  </a:extLst>
                </a:gridCol>
                <a:gridCol w="1485530">
                  <a:extLst>
                    <a:ext uri="{9D8B030D-6E8A-4147-A177-3AD203B41FA5}">
                      <a16:colId xmlns:a16="http://schemas.microsoft.com/office/drawing/2014/main" val="2455306399"/>
                    </a:ext>
                  </a:extLst>
                </a:gridCol>
                <a:gridCol w="1485530">
                  <a:extLst>
                    <a:ext uri="{9D8B030D-6E8A-4147-A177-3AD203B41FA5}">
                      <a16:colId xmlns:a16="http://schemas.microsoft.com/office/drawing/2014/main" val="1336486289"/>
                    </a:ext>
                  </a:extLst>
                </a:gridCol>
                <a:gridCol w="2032000">
                  <a:extLst>
                    <a:ext uri="{9D8B030D-6E8A-4147-A177-3AD203B41FA5}">
                      <a16:colId xmlns:a16="http://schemas.microsoft.com/office/drawing/2014/main" val="442510759"/>
                    </a:ext>
                  </a:extLst>
                </a:gridCol>
              </a:tblGrid>
              <a:tr h="370840">
                <a:tc>
                  <a:txBody>
                    <a:bodyPr/>
                    <a:lstStyle/>
                    <a:p>
                      <a:r>
                        <a:rPr lang="en-US" dirty="0" err="1"/>
                        <a:t>Sr.No</a:t>
                      </a:r>
                      <a:r>
                        <a:rPr lang="en-US" dirty="0"/>
                        <a:t>.</a:t>
                      </a:r>
                      <a:endParaRPr lang="en-IN" dirty="0"/>
                    </a:p>
                  </a:txBody>
                  <a:tcPr/>
                </a:tc>
                <a:tc>
                  <a:txBody>
                    <a:bodyPr/>
                    <a:lstStyle/>
                    <a:p>
                      <a:r>
                        <a:rPr lang="en-US" dirty="0"/>
                        <a:t>Grade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Packaging size (kg)</a:t>
                      </a:r>
                      <a:endParaRPr lang="en-IN" dirty="0"/>
                    </a:p>
                  </a:txBody>
                  <a:tcPr/>
                </a:tc>
                <a:tc>
                  <a:txBody>
                    <a:bodyPr/>
                    <a:lstStyle/>
                    <a:p>
                      <a:r>
                        <a:rPr lang="en-US" dirty="0"/>
                        <a:t>Quantity (bags) </a:t>
                      </a:r>
                      <a:endParaRPr lang="en-IN" dirty="0"/>
                    </a:p>
                  </a:txBody>
                  <a:tcPr/>
                </a:tc>
                <a:extLst>
                  <a:ext uri="{0D108BD9-81ED-4DB2-BD59-A6C34878D82A}">
                    <a16:rowId xmlns:a16="http://schemas.microsoft.com/office/drawing/2014/main" val="1795906460"/>
                  </a:ext>
                </a:extLst>
              </a:tr>
              <a:tr h="482412">
                <a:tc>
                  <a:txBody>
                    <a:bodyPr/>
                    <a:lstStyle/>
                    <a:p>
                      <a:r>
                        <a:rPr lang="en-US" dirty="0"/>
                        <a:t>1.  </a:t>
                      </a:r>
                      <a:endParaRPr lang="en-IN" dirty="0"/>
                    </a:p>
                  </a:txBody>
                  <a:tcPr/>
                </a:tc>
                <a:tc>
                  <a:txBody>
                    <a:bodyPr/>
                    <a:lstStyle/>
                    <a:p>
                      <a:r>
                        <a:rPr lang="en-US" dirty="0"/>
                        <a:t>A </a:t>
                      </a:r>
                      <a:endParaRPr lang="en-IN" dirty="0"/>
                    </a:p>
                  </a:txBody>
                  <a:tcPr/>
                </a:tc>
                <a:tc>
                  <a:txBody>
                    <a:bodyPr/>
                    <a:lstStyle/>
                    <a:p>
                      <a:r>
                        <a:rPr lang="en-US" dirty="0"/>
                        <a:t>10</a:t>
                      </a:r>
                      <a:endParaRPr lang="en-IN" dirty="0"/>
                    </a:p>
                  </a:txBody>
                  <a:tcPr/>
                </a:tc>
                <a:tc>
                  <a:txBody>
                    <a:bodyPr/>
                    <a:lstStyle/>
                    <a:p>
                      <a:r>
                        <a:rPr lang="en-US" dirty="0"/>
                        <a:t>350</a:t>
                      </a:r>
                      <a:endParaRPr lang="en-IN" dirty="0"/>
                    </a:p>
                  </a:txBody>
                  <a:tcPr/>
                </a:tc>
                <a:extLst>
                  <a:ext uri="{0D108BD9-81ED-4DB2-BD59-A6C34878D82A}">
                    <a16:rowId xmlns:a16="http://schemas.microsoft.com/office/drawing/2014/main" val="2016697380"/>
                  </a:ext>
                </a:extLst>
              </a:tr>
              <a:tr h="370840">
                <a:tc>
                  <a:txBody>
                    <a:bodyPr/>
                    <a:lstStyle/>
                    <a:p>
                      <a:r>
                        <a:rPr lang="en-US" dirty="0"/>
                        <a:t>2.</a:t>
                      </a:r>
                      <a:endParaRPr lang="en-IN" dirty="0"/>
                    </a:p>
                  </a:txBody>
                  <a:tcPr/>
                </a:tc>
                <a:tc>
                  <a:txBody>
                    <a:bodyPr/>
                    <a:lstStyle/>
                    <a:p>
                      <a:r>
                        <a:rPr lang="en-US" dirty="0"/>
                        <a:t>B </a:t>
                      </a:r>
                      <a:endParaRPr lang="en-IN" dirty="0"/>
                    </a:p>
                  </a:txBody>
                  <a:tcPr/>
                </a:tc>
                <a:tc>
                  <a:txBody>
                    <a:bodyPr/>
                    <a:lstStyle/>
                    <a:p>
                      <a:r>
                        <a:rPr lang="en-US" dirty="0"/>
                        <a:t>10</a:t>
                      </a:r>
                      <a:endParaRPr lang="en-IN" dirty="0"/>
                    </a:p>
                  </a:txBody>
                  <a:tcPr/>
                </a:tc>
                <a:tc>
                  <a:txBody>
                    <a:bodyPr/>
                    <a:lstStyle/>
                    <a:p>
                      <a:r>
                        <a:rPr lang="en-US" dirty="0"/>
                        <a:t>150</a:t>
                      </a:r>
                      <a:endParaRPr lang="en-IN" dirty="0"/>
                    </a:p>
                  </a:txBody>
                  <a:tcPr/>
                </a:tc>
                <a:extLst>
                  <a:ext uri="{0D108BD9-81ED-4DB2-BD59-A6C34878D82A}">
                    <a16:rowId xmlns:a16="http://schemas.microsoft.com/office/drawing/2014/main" val="3649358772"/>
                  </a:ext>
                </a:extLst>
              </a:tr>
            </a:tbl>
          </a:graphicData>
        </a:graphic>
      </p:graphicFrame>
    </p:spTree>
    <p:extLst>
      <p:ext uri="{BB962C8B-B14F-4D97-AF65-F5344CB8AC3E}">
        <p14:creationId xmlns:p14="http://schemas.microsoft.com/office/powerpoint/2010/main" val="14269219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EB998D-9463-4CD3-8A02-CD2C93BD37F0}"/>
              </a:ext>
            </a:extLst>
          </p:cNvPr>
          <p:cNvSpPr>
            <a:spLocks noGrp="1"/>
          </p:cNvSpPr>
          <p:nvPr>
            <p:ph idx="1"/>
          </p:nvPr>
        </p:nvSpPr>
        <p:spPr>
          <a:xfrm>
            <a:off x="346229" y="355107"/>
            <a:ext cx="11007571" cy="5821856"/>
          </a:xfrm>
        </p:spPr>
        <p:txBody>
          <a:bodyPr>
            <a:normAutofit fontScale="62500" lnSpcReduction="20000"/>
          </a:bodyPr>
          <a:lstStyle/>
          <a:p>
            <a:pPr marL="0" indent="0">
              <a:buNone/>
            </a:pPr>
            <a:r>
              <a:rPr lang="en-US" sz="4000" b="1" dirty="0"/>
              <a:t>Registration of brand :</a:t>
            </a:r>
          </a:p>
          <a:p>
            <a:pPr marL="0" indent="0">
              <a:buNone/>
            </a:pPr>
            <a:r>
              <a:rPr lang="en-US" b="1" i="0" dirty="0">
                <a:solidFill>
                  <a:srgbClr val="000000"/>
                </a:solidFill>
                <a:effectLst/>
              </a:rPr>
              <a:t>Step by step procedure to register a </a:t>
            </a:r>
            <a:r>
              <a:rPr lang="en-US" b="1" dirty="0">
                <a:solidFill>
                  <a:srgbClr val="000000"/>
                </a:solidFill>
              </a:rPr>
              <a:t>brand</a:t>
            </a:r>
            <a:r>
              <a:rPr lang="en-US" b="1" i="0" dirty="0">
                <a:solidFill>
                  <a:srgbClr val="000000"/>
                </a:solidFill>
                <a:effectLst/>
              </a:rPr>
              <a:t> </a:t>
            </a:r>
          </a:p>
          <a:p>
            <a:pPr marL="0" indent="0">
              <a:buNone/>
            </a:pPr>
            <a:r>
              <a:rPr lang="en-US" i="0" dirty="0">
                <a:solidFill>
                  <a:srgbClr val="000000"/>
                </a:solidFill>
                <a:effectLst/>
              </a:rPr>
              <a:t>Step 1: To search for a </a:t>
            </a:r>
            <a:r>
              <a:rPr lang="en-US" dirty="0">
                <a:solidFill>
                  <a:srgbClr val="000000"/>
                </a:solidFill>
              </a:rPr>
              <a:t>brand</a:t>
            </a:r>
            <a:r>
              <a:rPr lang="en-US" i="0" dirty="0">
                <a:solidFill>
                  <a:srgbClr val="000000"/>
                </a:solidFill>
                <a:effectLst/>
              </a:rPr>
              <a:t> </a:t>
            </a:r>
          </a:p>
          <a:p>
            <a:pPr marL="0" indent="0">
              <a:buNone/>
            </a:pPr>
            <a:r>
              <a:rPr lang="en-US" i="0" dirty="0">
                <a:solidFill>
                  <a:srgbClr val="000000"/>
                </a:solidFill>
                <a:effectLst/>
              </a:rPr>
              <a:t>Step 2: To file the </a:t>
            </a:r>
            <a:r>
              <a:rPr lang="en-US" dirty="0">
                <a:solidFill>
                  <a:srgbClr val="000000"/>
                </a:solidFill>
              </a:rPr>
              <a:t>brand</a:t>
            </a:r>
            <a:r>
              <a:rPr lang="en-US" i="0" dirty="0">
                <a:solidFill>
                  <a:srgbClr val="000000"/>
                </a:solidFill>
                <a:effectLst/>
              </a:rPr>
              <a:t> application form </a:t>
            </a:r>
          </a:p>
          <a:p>
            <a:pPr marL="0" indent="0">
              <a:buNone/>
            </a:pPr>
            <a:r>
              <a:rPr lang="en-US" i="0" dirty="0">
                <a:solidFill>
                  <a:srgbClr val="000000"/>
                </a:solidFill>
                <a:effectLst/>
              </a:rPr>
              <a:t>Step 3: Examination of the </a:t>
            </a:r>
            <a:r>
              <a:rPr lang="en-US" dirty="0">
                <a:solidFill>
                  <a:srgbClr val="000000"/>
                </a:solidFill>
              </a:rPr>
              <a:t>brand</a:t>
            </a:r>
            <a:r>
              <a:rPr lang="en-US" i="0" dirty="0">
                <a:solidFill>
                  <a:srgbClr val="000000"/>
                </a:solidFill>
                <a:effectLst/>
              </a:rPr>
              <a:t> application by the government authority</a:t>
            </a:r>
          </a:p>
          <a:p>
            <a:pPr marL="0" indent="0">
              <a:buNone/>
            </a:pPr>
            <a:r>
              <a:rPr lang="en-IN" i="0" dirty="0">
                <a:solidFill>
                  <a:srgbClr val="000000"/>
                </a:solidFill>
                <a:effectLst/>
              </a:rPr>
              <a:t>Step 4: Post- examination</a:t>
            </a:r>
          </a:p>
          <a:p>
            <a:pPr marL="0" indent="0">
              <a:buNone/>
            </a:pPr>
            <a:r>
              <a:rPr lang="en-US" i="0" dirty="0">
                <a:solidFill>
                  <a:srgbClr val="000000"/>
                </a:solidFill>
                <a:effectLst/>
              </a:rPr>
              <a:t>Step 5: Advertisement of the </a:t>
            </a:r>
            <a:r>
              <a:rPr lang="en-US" dirty="0">
                <a:solidFill>
                  <a:srgbClr val="000000"/>
                </a:solidFill>
              </a:rPr>
              <a:t>brand</a:t>
            </a:r>
            <a:r>
              <a:rPr lang="en-US" i="0" dirty="0">
                <a:solidFill>
                  <a:srgbClr val="000000"/>
                </a:solidFill>
                <a:effectLst/>
              </a:rPr>
              <a:t> </a:t>
            </a:r>
          </a:p>
          <a:p>
            <a:pPr marL="0" indent="0">
              <a:buNone/>
            </a:pPr>
            <a:r>
              <a:rPr lang="en-US" i="0" dirty="0">
                <a:solidFill>
                  <a:srgbClr val="000000"/>
                </a:solidFill>
                <a:effectLst/>
              </a:rPr>
              <a:t>Step 6: Registration certificate</a:t>
            </a:r>
          </a:p>
          <a:p>
            <a:pPr marL="0" indent="0">
              <a:buNone/>
            </a:pPr>
            <a:r>
              <a:rPr lang="en-US" i="0" dirty="0">
                <a:solidFill>
                  <a:srgbClr val="000000"/>
                </a:solidFill>
                <a:effectLst/>
              </a:rPr>
              <a:t>Step 7 : Renewal </a:t>
            </a:r>
          </a:p>
          <a:p>
            <a:pPr marL="0" indent="0">
              <a:buNone/>
            </a:pPr>
            <a:endParaRPr lang="en-US" i="0" dirty="0">
              <a:solidFill>
                <a:srgbClr val="000000"/>
              </a:solidFill>
              <a:effectLst/>
            </a:endParaRPr>
          </a:p>
          <a:p>
            <a:pPr marL="0" indent="0" algn="l">
              <a:buNone/>
            </a:pPr>
            <a:r>
              <a:rPr lang="en-US" b="1" i="0" dirty="0">
                <a:solidFill>
                  <a:srgbClr val="000000"/>
                </a:solidFill>
                <a:effectLst/>
              </a:rPr>
              <a:t>Documents required for other applicants in a trademark registration</a:t>
            </a:r>
          </a:p>
          <a:p>
            <a:pPr marL="0" indent="0" algn="l">
              <a:buNone/>
            </a:pPr>
            <a:r>
              <a:rPr lang="en-US" sz="2800" b="0" i="0" dirty="0">
                <a:solidFill>
                  <a:srgbClr val="000000"/>
                </a:solidFill>
                <a:effectLst/>
              </a:rPr>
              <a:t>All other applicants, including companies that do not have Udyog Aadhar registration will have to submit the following documents to obtain trademark registration in India.</a:t>
            </a:r>
          </a:p>
          <a:p>
            <a:pPr algn="l">
              <a:buFont typeface="Arial" panose="020B0604020202020204" pitchFamily="34" charset="0"/>
              <a:buChar char="•"/>
            </a:pPr>
            <a:r>
              <a:rPr lang="en-US" sz="2800" b="0" i="0" dirty="0">
                <a:solidFill>
                  <a:srgbClr val="000000"/>
                </a:solidFill>
                <a:effectLst/>
              </a:rPr>
              <a:t>Scanned copy of the logo (optional)</a:t>
            </a:r>
          </a:p>
          <a:p>
            <a:pPr algn="l">
              <a:buFont typeface="Arial" panose="020B0604020202020204" pitchFamily="34" charset="0"/>
              <a:buChar char="•"/>
            </a:pPr>
            <a:r>
              <a:rPr lang="en-US" sz="2800" b="0" i="0" dirty="0">
                <a:solidFill>
                  <a:srgbClr val="000000"/>
                </a:solidFill>
                <a:effectLst/>
              </a:rPr>
              <a:t>Duly signed Form- 48</a:t>
            </a:r>
          </a:p>
          <a:p>
            <a:pPr algn="l">
              <a:buFont typeface="Arial" panose="020B0604020202020204" pitchFamily="34" charset="0"/>
              <a:buChar char="•"/>
            </a:pPr>
            <a:r>
              <a:rPr lang="en-US" dirty="0">
                <a:solidFill>
                  <a:srgbClr val="000000"/>
                </a:solidFill>
              </a:rPr>
              <a:t>T</a:t>
            </a:r>
            <a:r>
              <a:rPr lang="en-US" sz="2800" b="0" i="0" dirty="0">
                <a:solidFill>
                  <a:srgbClr val="000000"/>
                </a:solidFill>
                <a:effectLst/>
              </a:rPr>
              <a:t>he Incorporation Certificate</a:t>
            </a:r>
          </a:p>
          <a:p>
            <a:pPr algn="l">
              <a:buFont typeface="Arial" panose="020B0604020202020204" pitchFamily="34" charset="0"/>
              <a:buChar char="•"/>
            </a:pPr>
            <a:r>
              <a:rPr lang="en-US" sz="2800" b="0" i="0" dirty="0">
                <a:solidFill>
                  <a:srgbClr val="000000"/>
                </a:solidFill>
                <a:effectLst/>
              </a:rPr>
              <a:t>Copy of identity proof of signatory/ applicant</a:t>
            </a:r>
          </a:p>
          <a:p>
            <a:pPr algn="l">
              <a:buFont typeface="Arial" panose="020B0604020202020204" pitchFamily="34" charset="0"/>
              <a:buChar char="•"/>
            </a:pPr>
            <a:r>
              <a:rPr lang="en-US" sz="2800" b="0" i="0" dirty="0">
                <a:solidFill>
                  <a:srgbClr val="000000"/>
                </a:solidFill>
                <a:effectLst/>
              </a:rPr>
              <a:t>Copy of address proof of signatory/ applicant</a:t>
            </a:r>
          </a:p>
          <a:p>
            <a:pPr marL="0" indent="0">
              <a:buNone/>
            </a:pPr>
            <a:endParaRPr lang="en-US" i="0" dirty="0">
              <a:solidFill>
                <a:srgbClr val="000000"/>
              </a:solidFill>
              <a:effectLst/>
            </a:endParaRPr>
          </a:p>
          <a:p>
            <a:pPr marL="0" indent="0">
              <a:buNone/>
            </a:pPr>
            <a:endParaRPr lang="en-US" b="1" i="0" dirty="0">
              <a:solidFill>
                <a:srgbClr val="000000"/>
              </a:solidFill>
              <a:effectLst/>
              <a:latin typeface="Open Sans" panose="020B0606030504020204" pitchFamily="34" charset="0"/>
            </a:endParaRPr>
          </a:p>
          <a:p>
            <a:pPr marL="0" indent="0">
              <a:buNone/>
            </a:pPr>
            <a:endParaRPr lang="en-US" b="1" i="0" dirty="0">
              <a:solidFill>
                <a:srgbClr val="000000"/>
              </a:solidFill>
              <a:effectLst/>
              <a:latin typeface="Open Sans" panose="020B0606030504020204" pitchFamily="34" charset="0"/>
            </a:endParaRPr>
          </a:p>
          <a:p>
            <a:pPr marL="0" indent="0">
              <a:buNone/>
            </a:pPr>
            <a:endParaRPr lang="en-US" b="1" i="0" dirty="0">
              <a:solidFill>
                <a:srgbClr val="000000"/>
              </a:solidFill>
              <a:effectLst/>
              <a:latin typeface="Open Sans" panose="020B0606030504020204" pitchFamily="34" charset="0"/>
            </a:endParaRPr>
          </a:p>
          <a:p>
            <a:pPr marL="0" indent="0" algn="l">
              <a:buNone/>
            </a:pPr>
            <a:endParaRPr lang="en-US" b="0" i="0" dirty="0">
              <a:solidFill>
                <a:srgbClr val="000000"/>
              </a:solidFill>
              <a:effectLst/>
              <a:latin typeface="Open Sans" panose="020B0606030504020204" pitchFamily="34" charset="0"/>
            </a:endParaRPr>
          </a:p>
          <a:p>
            <a:pPr marL="0" indent="0">
              <a:buNone/>
            </a:pPr>
            <a:endParaRPr lang="en-US" dirty="0"/>
          </a:p>
          <a:p>
            <a:pPr marL="0" indent="0">
              <a:buNone/>
            </a:pPr>
            <a:endParaRPr lang="en-IN" dirty="0"/>
          </a:p>
        </p:txBody>
      </p:sp>
    </p:spTree>
    <p:extLst>
      <p:ext uri="{BB962C8B-B14F-4D97-AF65-F5344CB8AC3E}">
        <p14:creationId xmlns:p14="http://schemas.microsoft.com/office/powerpoint/2010/main" val="22991272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6D737E-7C18-4444-A180-D139042A0900}"/>
              </a:ext>
            </a:extLst>
          </p:cNvPr>
          <p:cNvSpPr>
            <a:spLocks noGrp="1"/>
          </p:cNvSpPr>
          <p:nvPr>
            <p:ph idx="1"/>
          </p:nvPr>
        </p:nvSpPr>
        <p:spPr>
          <a:xfrm>
            <a:off x="275208" y="248575"/>
            <a:ext cx="11078592" cy="5928388"/>
          </a:xfrm>
        </p:spPr>
        <p:txBody>
          <a:bodyPr/>
          <a:lstStyle/>
          <a:p>
            <a:pPr marL="0" indent="0">
              <a:buNone/>
            </a:pPr>
            <a:r>
              <a:rPr lang="en-IN" b="1" dirty="0"/>
              <a:t>Transportation facility :</a:t>
            </a:r>
          </a:p>
          <a:p>
            <a:pPr marL="0" indent="0">
              <a:buNone/>
            </a:pPr>
            <a:r>
              <a:rPr lang="en-US" sz="2400" dirty="0"/>
              <a:t>Transportation facility</a:t>
            </a:r>
            <a:r>
              <a:rPr lang="en-US" sz="2400" i="0" dirty="0">
                <a:effectLst/>
              </a:rPr>
              <a:t> means any road, bridge, tunnel, overpass, ferry, airport, mass transit facility, vehicle parking facility, port facility, or similar commercial facility used for the transportation of persons or goods, together with any buildings, structures, parking areas, appurtenances, and other property needed to operate such facility; however, "transportation facility" does not include a commercial or retail use or enterprise not essential to the transportation of persons or goods.</a:t>
            </a:r>
          </a:p>
          <a:p>
            <a:pPr marL="0" indent="0">
              <a:buNone/>
            </a:pPr>
            <a:r>
              <a:rPr lang="en-US" sz="2400" b="1" dirty="0"/>
              <a:t>Transportation of Onion and Cucumber is done by farmer with the help of  Tempo , Truck and Pick-up.</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408038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276212-7393-4633-A10C-236BB53877F2}"/>
              </a:ext>
            </a:extLst>
          </p:cNvPr>
          <p:cNvSpPr>
            <a:spLocks noGrp="1"/>
          </p:cNvSpPr>
          <p:nvPr>
            <p:ph idx="1"/>
          </p:nvPr>
        </p:nvSpPr>
        <p:spPr>
          <a:xfrm>
            <a:off x="310719" y="133166"/>
            <a:ext cx="11043082" cy="6043798"/>
          </a:xfrm>
        </p:spPr>
        <p:txBody>
          <a:bodyPr>
            <a:normAutofit/>
          </a:bodyPr>
          <a:lstStyle/>
          <a:p>
            <a:endParaRPr lang="en-IN" sz="1400" b="1" dirty="0">
              <a:solidFill>
                <a:srgbClr val="515252"/>
              </a:solidFill>
              <a:latin typeface="AvenirNextLTPro-Regular"/>
            </a:endParaRPr>
          </a:p>
          <a:p>
            <a:endParaRPr lang="en-IN" sz="1400" b="1" i="0" dirty="0">
              <a:solidFill>
                <a:srgbClr val="515252"/>
              </a:solidFill>
              <a:effectLst/>
              <a:latin typeface="AvenirNextLTPro-Regular"/>
            </a:endParaRPr>
          </a:p>
          <a:p>
            <a:endParaRPr lang="en-IN" sz="2000" dirty="0"/>
          </a:p>
        </p:txBody>
      </p:sp>
      <p:sp>
        <p:nvSpPr>
          <p:cNvPr id="4" name="TextBox 3">
            <a:extLst>
              <a:ext uri="{FF2B5EF4-FFF2-40B4-BE49-F238E27FC236}">
                <a16:creationId xmlns:a16="http://schemas.microsoft.com/office/drawing/2014/main" id="{21E5A15D-2FC2-43CE-88FF-FDEC8970A264}"/>
              </a:ext>
            </a:extLst>
          </p:cNvPr>
          <p:cNvSpPr txBox="1"/>
          <p:nvPr/>
        </p:nvSpPr>
        <p:spPr>
          <a:xfrm>
            <a:off x="405414" y="403830"/>
            <a:ext cx="11381172" cy="4770537"/>
          </a:xfrm>
          <a:prstGeom prst="rect">
            <a:avLst/>
          </a:prstGeom>
          <a:noFill/>
        </p:spPr>
        <p:txBody>
          <a:bodyPr wrap="square">
            <a:spAutoFit/>
          </a:bodyPr>
          <a:lstStyle/>
          <a:p>
            <a:pPr marL="0" indent="0">
              <a:buNone/>
            </a:pPr>
            <a:r>
              <a:rPr lang="en-IN" sz="2800" b="1" dirty="0"/>
              <a:t>Promotional strategies </a:t>
            </a:r>
            <a:r>
              <a:rPr lang="en-IN" b="1" dirty="0"/>
              <a:t>–</a:t>
            </a:r>
          </a:p>
          <a:p>
            <a:pPr marL="0" indent="0">
              <a:buNone/>
            </a:pPr>
            <a:r>
              <a:rPr lang="en-US" sz="2000" i="0" dirty="0">
                <a:effectLst/>
              </a:rPr>
              <a:t>A promotion strategy is an actionable plan to influence people about your business, generate more leads, and boost customer engagement. It visualizes how to perform your marketing strategy and communication, who to target as your audience, and where and when to execute the promotion plan.</a:t>
            </a:r>
          </a:p>
          <a:p>
            <a:endParaRPr lang="en-IN" sz="2000" i="0" dirty="0">
              <a:effectLst/>
            </a:endParaRPr>
          </a:p>
          <a:p>
            <a:pPr marL="342900" indent="-342900">
              <a:buFont typeface="Arial" panose="020B0604020202020204" pitchFamily="34" charset="0"/>
              <a:buChar char="•"/>
            </a:pPr>
            <a:r>
              <a:rPr lang="en-IN" sz="2000" i="0" dirty="0">
                <a:effectLst/>
              </a:rPr>
              <a:t>Traditional advertising</a:t>
            </a:r>
          </a:p>
          <a:p>
            <a:pPr marL="342900" indent="-342900">
              <a:buFont typeface="Arial" panose="020B0604020202020204" pitchFamily="34" charset="0"/>
              <a:buChar char="•"/>
            </a:pPr>
            <a:endParaRPr lang="en-IN" sz="2000" i="0" dirty="0">
              <a:effectLst/>
            </a:endParaRPr>
          </a:p>
          <a:p>
            <a:pPr marL="342900" indent="-342900">
              <a:buFont typeface="Arial" panose="020B0604020202020204" pitchFamily="34" charset="0"/>
              <a:buChar char="•"/>
            </a:pPr>
            <a:r>
              <a:rPr lang="en-IN" sz="2000" i="0" dirty="0">
                <a:effectLst/>
              </a:rPr>
              <a:t>Direct marketing</a:t>
            </a:r>
          </a:p>
          <a:p>
            <a:pPr marL="342900" indent="-342900">
              <a:buFont typeface="Arial" panose="020B0604020202020204" pitchFamily="34" charset="0"/>
              <a:buChar char="•"/>
            </a:pPr>
            <a:endParaRPr lang="en-IN" sz="2000" i="0" dirty="0">
              <a:effectLst/>
            </a:endParaRPr>
          </a:p>
          <a:p>
            <a:pPr marL="342900" indent="-342900">
              <a:buFont typeface="Arial" panose="020B0604020202020204" pitchFamily="34" charset="0"/>
              <a:buChar char="•"/>
            </a:pPr>
            <a:r>
              <a:rPr lang="en-IN" sz="2000" i="0" dirty="0">
                <a:effectLst/>
              </a:rPr>
              <a:t>Giving sample</a:t>
            </a:r>
          </a:p>
          <a:p>
            <a:endParaRPr lang="en-IN" sz="2000" i="0" dirty="0">
              <a:effectLst/>
            </a:endParaRPr>
          </a:p>
          <a:p>
            <a:pPr marL="342900" indent="-342900">
              <a:buFont typeface="Arial" panose="020B0604020202020204" pitchFamily="34" charset="0"/>
              <a:buChar char="•"/>
            </a:pPr>
            <a:r>
              <a:rPr lang="en-IN" sz="2000" i="0" dirty="0">
                <a:effectLst/>
              </a:rPr>
              <a:t>Word-of-mouth marketing</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i="0" dirty="0">
                <a:effectLst/>
              </a:rPr>
              <a:t>Personal (face-to-face) selling</a:t>
            </a:r>
          </a:p>
          <a:p>
            <a:pPr marL="342900" indent="-342900">
              <a:buFont typeface="Arial" panose="020B0604020202020204" pitchFamily="34" charset="0"/>
              <a:buChar char="•"/>
            </a:pPr>
            <a:endParaRPr lang="en-IN" sz="1800" i="0" dirty="0">
              <a:effectLst/>
            </a:endParaRPr>
          </a:p>
        </p:txBody>
      </p:sp>
    </p:spTree>
    <p:extLst>
      <p:ext uri="{BB962C8B-B14F-4D97-AF65-F5344CB8AC3E}">
        <p14:creationId xmlns:p14="http://schemas.microsoft.com/office/powerpoint/2010/main" val="35840405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7AA03B-8402-412B-867B-1E34BE3BD1F6}"/>
              </a:ext>
            </a:extLst>
          </p:cNvPr>
          <p:cNvSpPr>
            <a:spLocks noGrp="1"/>
          </p:cNvSpPr>
          <p:nvPr>
            <p:ph idx="1"/>
          </p:nvPr>
        </p:nvSpPr>
        <p:spPr>
          <a:xfrm>
            <a:off x="337351" y="213064"/>
            <a:ext cx="11016449" cy="5937266"/>
          </a:xfrm>
        </p:spPr>
        <p:txBody>
          <a:bodyPr/>
          <a:lstStyle/>
          <a:p>
            <a:pPr marL="0" indent="0">
              <a:buNone/>
            </a:pPr>
            <a:r>
              <a:rPr lang="en-US" dirty="0"/>
              <a:t>Marketing channels for cucumber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Marketing Channels for Onion :-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9" name="Diagram 8">
            <a:extLst>
              <a:ext uri="{FF2B5EF4-FFF2-40B4-BE49-F238E27FC236}">
                <a16:creationId xmlns:a16="http://schemas.microsoft.com/office/drawing/2014/main" id="{39009103-5891-4295-9D53-FA68D7B15949}"/>
              </a:ext>
            </a:extLst>
          </p:cNvPr>
          <p:cNvGraphicFramePr/>
          <p:nvPr>
            <p:extLst>
              <p:ext uri="{D42A27DB-BD31-4B8C-83A1-F6EECF244321}">
                <p14:modId xmlns:p14="http://schemas.microsoft.com/office/powerpoint/2010/main" val="3387416806"/>
              </p:ext>
            </p:extLst>
          </p:nvPr>
        </p:nvGraphicFramePr>
        <p:xfrm>
          <a:off x="1562471" y="707671"/>
          <a:ext cx="8922058" cy="15738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a:extLst>
              <a:ext uri="{FF2B5EF4-FFF2-40B4-BE49-F238E27FC236}">
                <a16:creationId xmlns:a16="http://schemas.microsoft.com/office/drawing/2014/main" id="{CD0A64B5-5003-43C6-AE62-0953E41A08D1}"/>
              </a:ext>
            </a:extLst>
          </p:cNvPr>
          <p:cNvGraphicFramePr/>
          <p:nvPr>
            <p:extLst>
              <p:ext uri="{D42A27DB-BD31-4B8C-83A1-F6EECF244321}">
                <p14:modId xmlns:p14="http://schemas.microsoft.com/office/powerpoint/2010/main" val="706374220"/>
              </p:ext>
            </p:extLst>
          </p:nvPr>
        </p:nvGraphicFramePr>
        <p:xfrm>
          <a:off x="1677880" y="4145550"/>
          <a:ext cx="8566951" cy="15738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5335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FC9949-357D-454A-BF2E-FE56D2F38F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535967"/>
            <a:ext cx="4683711" cy="604238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8D0CFB75-E340-462E-A8ED-B6D07A948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248" y="491735"/>
            <a:ext cx="5130553" cy="60866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983222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67AC4F4-3E8E-4D99-BC82-67464ED8D2A1}"/>
              </a:ext>
            </a:extLst>
          </p:cNvPr>
          <p:cNvGraphicFramePr>
            <a:graphicFrameLocks noGrp="1"/>
          </p:cNvGraphicFramePr>
          <p:nvPr>
            <p:ph idx="1"/>
            <p:extLst>
              <p:ext uri="{D42A27DB-BD31-4B8C-83A1-F6EECF244321}">
                <p14:modId xmlns:p14="http://schemas.microsoft.com/office/powerpoint/2010/main" val="1504649954"/>
              </p:ext>
            </p:extLst>
          </p:nvPr>
        </p:nvGraphicFramePr>
        <p:xfrm>
          <a:off x="648070" y="663177"/>
          <a:ext cx="10705730" cy="5897880"/>
        </p:xfrm>
        <a:graphic>
          <a:graphicData uri="http://schemas.openxmlformats.org/drawingml/2006/table">
            <a:tbl>
              <a:tblPr firstRow="1" bandRow="1">
                <a:tableStyleId>{91EBBBCC-DAD2-459C-BE2E-F6DE35CF9A28}</a:tableStyleId>
              </a:tblPr>
              <a:tblGrid>
                <a:gridCol w="1153122">
                  <a:extLst>
                    <a:ext uri="{9D8B030D-6E8A-4147-A177-3AD203B41FA5}">
                      <a16:colId xmlns:a16="http://schemas.microsoft.com/office/drawing/2014/main" val="1888527666"/>
                    </a:ext>
                  </a:extLst>
                </a:gridCol>
                <a:gridCol w="3741808">
                  <a:extLst>
                    <a:ext uri="{9D8B030D-6E8A-4147-A177-3AD203B41FA5}">
                      <a16:colId xmlns:a16="http://schemas.microsoft.com/office/drawing/2014/main" val="1822639725"/>
                    </a:ext>
                  </a:extLst>
                </a:gridCol>
                <a:gridCol w="2702417">
                  <a:extLst>
                    <a:ext uri="{9D8B030D-6E8A-4147-A177-3AD203B41FA5}">
                      <a16:colId xmlns:a16="http://schemas.microsoft.com/office/drawing/2014/main" val="3406712242"/>
                    </a:ext>
                  </a:extLst>
                </a:gridCol>
                <a:gridCol w="3108383">
                  <a:extLst>
                    <a:ext uri="{9D8B030D-6E8A-4147-A177-3AD203B41FA5}">
                      <a16:colId xmlns:a16="http://schemas.microsoft.com/office/drawing/2014/main" val="3119264282"/>
                    </a:ext>
                  </a:extLst>
                </a:gridCol>
              </a:tblGrid>
              <a:tr h="370840">
                <a:tc>
                  <a:txBody>
                    <a:bodyPr/>
                    <a:lstStyle/>
                    <a:p>
                      <a:r>
                        <a:rPr lang="en-US" dirty="0"/>
                        <a:t>Sr.no. </a:t>
                      </a:r>
                      <a:endParaRPr lang="en-IN" dirty="0"/>
                    </a:p>
                  </a:txBody>
                  <a:tcPr/>
                </a:tc>
                <a:tc>
                  <a:txBody>
                    <a:bodyPr/>
                    <a:lstStyle/>
                    <a:p>
                      <a:r>
                        <a:rPr lang="en-US" dirty="0"/>
                        <a:t>Particulars </a:t>
                      </a:r>
                      <a:endParaRPr lang="en-IN" dirty="0"/>
                    </a:p>
                  </a:txBody>
                  <a:tcPr/>
                </a:tc>
                <a:tc>
                  <a:txBody>
                    <a:bodyPr/>
                    <a:lstStyle/>
                    <a:p>
                      <a:r>
                        <a:rPr lang="en-US" dirty="0"/>
                        <a:t>Rate(₹)  / kg Onion</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Rate(₹) / kg  Cucumber </a:t>
                      </a:r>
                      <a:endParaRPr lang="en-IN" dirty="0"/>
                    </a:p>
                  </a:txBody>
                  <a:tcPr/>
                </a:tc>
                <a:extLst>
                  <a:ext uri="{0D108BD9-81ED-4DB2-BD59-A6C34878D82A}">
                    <a16:rowId xmlns:a16="http://schemas.microsoft.com/office/drawing/2014/main" val="3022030089"/>
                  </a:ext>
                </a:extLst>
              </a:tr>
              <a:tr h="370840">
                <a:tc gridSpan="2">
                  <a:txBody>
                    <a:bodyPr/>
                    <a:lstStyle/>
                    <a:p>
                      <a:r>
                        <a:rPr lang="en-US" dirty="0"/>
                        <a:t>a) Cost incurred by farmer </a:t>
                      </a:r>
                      <a:endParaRPr lang="en-IN" dirty="0"/>
                    </a:p>
                  </a:txBody>
                  <a:tcPr/>
                </a:tc>
                <a:tc hMerge="1">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533975815"/>
                  </a:ext>
                </a:extLst>
              </a:tr>
              <a:tr h="370840">
                <a:tc>
                  <a:txBody>
                    <a:bodyPr/>
                    <a:lstStyle/>
                    <a:p>
                      <a:r>
                        <a:rPr lang="en-US" dirty="0"/>
                        <a:t>1</a:t>
                      </a:r>
                      <a:endParaRPr lang="en-IN" dirty="0"/>
                    </a:p>
                  </a:txBody>
                  <a:tcPr/>
                </a:tc>
                <a:tc>
                  <a:txBody>
                    <a:bodyPr/>
                    <a:lstStyle/>
                    <a:p>
                      <a:r>
                        <a:rPr lang="en-US" dirty="0"/>
                        <a:t>Production cost </a:t>
                      </a:r>
                      <a:endParaRPr lang="en-IN" dirty="0"/>
                    </a:p>
                  </a:txBody>
                  <a:tcPr/>
                </a:tc>
                <a:tc>
                  <a:txBody>
                    <a:bodyPr/>
                    <a:lstStyle/>
                    <a:p>
                      <a:r>
                        <a:rPr lang="en-US" dirty="0"/>
                        <a:t>10</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2266235648"/>
                  </a:ext>
                </a:extLst>
              </a:tr>
              <a:tr h="370840">
                <a:tc>
                  <a:txBody>
                    <a:bodyPr/>
                    <a:lstStyle/>
                    <a:p>
                      <a:r>
                        <a:rPr lang="en-US" dirty="0"/>
                        <a:t>2</a:t>
                      </a:r>
                      <a:endParaRPr lang="en-IN" dirty="0"/>
                    </a:p>
                  </a:txBody>
                  <a:tcPr/>
                </a:tc>
                <a:tc>
                  <a:txBody>
                    <a:bodyPr/>
                    <a:lstStyle/>
                    <a:p>
                      <a:r>
                        <a:rPr lang="en-US" dirty="0"/>
                        <a:t>Packaging cost</a:t>
                      </a:r>
                      <a:endParaRPr lang="en-IN" dirty="0"/>
                    </a:p>
                  </a:txBody>
                  <a:tcPr/>
                </a:tc>
                <a:tc>
                  <a:txBody>
                    <a:bodyPr/>
                    <a:lstStyle/>
                    <a:p>
                      <a:r>
                        <a:rPr lang="en-US" dirty="0"/>
                        <a:t>2.71</a:t>
                      </a:r>
                      <a:endParaRPr lang="en-IN" dirty="0"/>
                    </a:p>
                  </a:txBody>
                  <a:tcPr/>
                </a:tc>
                <a:tc>
                  <a:txBody>
                    <a:bodyPr/>
                    <a:lstStyle/>
                    <a:p>
                      <a:r>
                        <a:rPr lang="en-US" dirty="0"/>
                        <a:t>1.94</a:t>
                      </a:r>
                      <a:endParaRPr lang="en-IN" dirty="0"/>
                    </a:p>
                  </a:txBody>
                  <a:tcPr/>
                </a:tc>
                <a:extLst>
                  <a:ext uri="{0D108BD9-81ED-4DB2-BD59-A6C34878D82A}">
                    <a16:rowId xmlns:a16="http://schemas.microsoft.com/office/drawing/2014/main" val="1489580422"/>
                  </a:ext>
                </a:extLst>
              </a:tr>
              <a:tr h="370840">
                <a:tc>
                  <a:txBody>
                    <a:bodyPr/>
                    <a:lstStyle/>
                    <a:p>
                      <a:r>
                        <a:rPr lang="en-US" dirty="0"/>
                        <a:t>3</a:t>
                      </a:r>
                      <a:endParaRPr lang="en-IN" dirty="0"/>
                    </a:p>
                  </a:txBody>
                  <a:tcPr/>
                </a:tc>
                <a:tc>
                  <a:txBody>
                    <a:bodyPr/>
                    <a:lstStyle/>
                    <a:p>
                      <a:r>
                        <a:rPr lang="en-US" dirty="0"/>
                        <a:t>Transportation cost</a:t>
                      </a:r>
                      <a:endParaRPr lang="en-IN" dirty="0"/>
                    </a:p>
                  </a:txBody>
                  <a:tcPr/>
                </a:tc>
                <a:tc>
                  <a:txBody>
                    <a:bodyPr/>
                    <a:lstStyle/>
                    <a:p>
                      <a:r>
                        <a:rPr lang="en-US" dirty="0"/>
                        <a:t>0.13</a:t>
                      </a:r>
                      <a:endParaRPr lang="en-IN" dirty="0"/>
                    </a:p>
                  </a:txBody>
                  <a:tcPr/>
                </a:tc>
                <a:tc>
                  <a:txBody>
                    <a:bodyPr/>
                    <a:lstStyle/>
                    <a:p>
                      <a:r>
                        <a:rPr lang="en-US" dirty="0"/>
                        <a:t>0.2</a:t>
                      </a:r>
                      <a:endParaRPr lang="en-IN" dirty="0"/>
                    </a:p>
                  </a:txBody>
                  <a:tcPr/>
                </a:tc>
                <a:extLst>
                  <a:ext uri="{0D108BD9-81ED-4DB2-BD59-A6C34878D82A}">
                    <a16:rowId xmlns:a16="http://schemas.microsoft.com/office/drawing/2014/main" val="1784912136"/>
                  </a:ext>
                </a:extLst>
              </a:tr>
              <a:tr h="370840">
                <a:tc>
                  <a:txBody>
                    <a:bodyPr/>
                    <a:lstStyle/>
                    <a:p>
                      <a:r>
                        <a:rPr lang="en-US" dirty="0"/>
                        <a:t>4</a:t>
                      </a:r>
                      <a:endParaRPr lang="en-IN" dirty="0"/>
                    </a:p>
                  </a:txBody>
                  <a:tcPr/>
                </a:tc>
                <a:tc>
                  <a:txBody>
                    <a:bodyPr/>
                    <a:lstStyle/>
                    <a:p>
                      <a:r>
                        <a:rPr lang="en-US" dirty="0"/>
                        <a:t>Storage cost </a:t>
                      </a:r>
                      <a:endParaRPr lang="en-IN" dirty="0"/>
                    </a:p>
                  </a:txBody>
                  <a:tcPr/>
                </a:tc>
                <a:tc>
                  <a:txBody>
                    <a:bodyPr/>
                    <a:lstStyle/>
                    <a:p>
                      <a:r>
                        <a:rPr lang="en-US" dirty="0"/>
                        <a:t>0.1</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2116437720"/>
                  </a:ext>
                </a:extLst>
              </a:tr>
              <a:tr h="370840">
                <a:tc>
                  <a:txBody>
                    <a:bodyPr/>
                    <a:lstStyle/>
                    <a:p>
                      <a:r>
                        <a:rPr lang="en-US" dirty="0"/>
                        <a:t>5</a:t>
                      </a:r>
                      <a:endParaRPr lang="en-IN" dirty="0"/>
                    </a:p>
                  </a:txBody>
                  <a:tcPr/>
                </a:tc>
                <a:tc>
                  <a:txBody>
                    <a:bodyPr/>
                    <a:lstStyle/>
                    <a:p>
                      <a:r>
                        <a:rPr lang="en-US" dirty="0"/>
                        <a:t>Loading </a:t>
                      </a:r>
                      <a:endParaRPr lang="en-IN" dirty="0"/>
                    </a:p>
                  </a:txBody>
                  <a:tcPr/>
                </a:tc>
                <a:tc>
                  <a:txBody>
                    <a:bodyPr/>
                    <a:lstStyle/>
                    <a:p>
                      <a:r>
                        <a:rPr lang="en-US" dirty="0"/>
                        <a:t>0.13</a:t>
                      </a:r>
                      <a:endParaRPr lang="en-IN" dirty="0"/>
                    </a:p>
                  </a:txBody>
                  <a:tcPr/>
                </a:tc>
                <a:tc>
                  <a:txBody>
                    <a:bodyPr/>
                    <a:lstStyle/>
                    <a:p>
                      <a:r>
                        <a:rPr lang="en-US" dirty="0"/>
                        <a:t>0.3</a:t>
                      </a:r>
                      <a:endParaRPr lang="en-IN" dirty="0"/>
                    </a:p>
                  </a:txBody>
                  <a:tcPr/>
                </a:tc>
                <a:extLst>
                  <a:ext uri="{0D108BD9-81ED-4DB2-BD59-A6C34878D82A}">
                    <a16:rowId xmlns:a16="http://schemas.microsoft.com/office/drawing/2014/main" val="624746963"/>
                  </a:ext>
                </a:extLst>
              </a:tr>
              <a:tr h="370840">
                <a:tc>
                  <a:txBody>
                    <a:bodyPr/>
                    <a:lstStyle/>
                    <a:p>
                      <a:endParaRPr lang="en-IN" dirty="0"/>
                    </a:p>
                  </a:txBody>
                  <a:tcPr/>
                </a:tc>
                <a:tc>
                  <a:txBody>
                    <a:bodyPr/>
                    <a:lstStyle/>
                    <a:p>
                      <a:r>
                        <a:rPr lang="en-US" dirty="0"/>
                        <a:t>Subtotal </a:t>
                      </a:r>
                      <a:endParaRPr lang="en-IN" dirty="0"/>
                    </a:p>
                  </a:txBody>
                  <a:tcPr/>
                </a:tc>
                <a:tc>
                  <a:txBody>
                    <a:bodyPr/>
                    <a:lstStyle/>
                    <a:p>
                      <a:r>
                        <a:rPr lang="en-US" dirty="0"/>
                        <a:t>13.07</a:t>
                      </a:r>
                      <a:endParaRPr lang="en-IN" dirty="0"/>
                    </a:p>
                  </a:txBody>
                  <a:tcPr/>
                </a:tc>
                <a:tc>
                  <a:txBody>
                    <a:bodyPr/>
                    <a:lstStyle/>
                    <a:p>
                      <a:r>
                        <a:rPr lang="en-US" dirty="0"/>
                        <a:t>17.54</a:t>
                      </a:r>
                      <a:endParaRPr lang="en-IN" dirty="0"/>
                    </a:p>
                  </a:txBody>
                  <a:tcPr/>
                </a:tc>
                <a:extLst>
                  <a:ext uri="{0D108BD9-81ED-4DB2-BD59-A6C34878D82A}">
                    <a16:rowId xmlns:a16="http://schemas.microsoft.com/office/drawing/2014/main" val="1073634725"/>
                  </a:ext>
                </a:extLst>
              </a:tr>
              <a:tr h="370840">
                <a:tc gridSpan="2">
                  <a:txBody>
                    <a:bodyPr/>
                    <a:lstStyle/>
                    <a:p>
                      <a:r>
                        <a:rPr lang="en-US" dirty="0"/>
                        <a:t>Farmer selling price &amp; Retailer purchasing price                                         </a:t>
                      </a:r>
                      <a:endParaRPr lang="en-IN" dirty="0"/>
                    </a:p>
                  </a:txBody>
                  <a:tcPr/>
                </a:tc>
                <a:tc hMerge="1">
                  <a:txBody>
                    <a:bodyPr/>
                    <a:lstStyle/>
                    <a:p>
                      <a:endParaRPr lang="en-IN" dirty="0"/>
                    </a:p>
                  </a:txBody>
                  <a:tcPr/>
                </a:tc>
                <a:tc>
                  <a:txBody>
                    <a:bodyPr/>
                    <a:lstStyle/>
                    <a:p>
                      <a:r>
                        <a:rPr lang="en-US" dirty="0"/>
                        <a:t>15</a:t>
                      </a:r>
                      <a:endParaRPr lang="en-IN" dirty="0"/>
                    </a:p>
                  </a:txBody>
                  <a:tcPr/>
                </a:tc>
                <a:tc>
                  <a:txBody>
                    <a:bodyPr/>
                    <a:lstStyle/>
                    <a:p>
                      <a:r>
                        <a:rPr lang="en-US" dirty="0"/>
                        <a:t>20</a:t>
                      </a:r>
                      <a:endParaRPr lang="en-IN" dirty="0"/>
                    </a:p>
                  </a:txBody>
                  <a:tcPr/>
                </a:tc>
                <a:extLst>
                  <a:ext uri="{0D108BD9-81ED-4DB2-BD59-A6C34878D82A}">
                    <a16:rowId xmlns:a16="http://schemas.microsoft.com/office/drawing/2014/main" val="3762020673"/>
                  </a:ext>
                </a:extLst>
              </a:tr>
              <a:tr h="0">
                <a:tc gridSpan="2">
                  <a:txBody>
                    <a:bodyPr/>
                    <a:lstStyle/>
                    <a:p>
                      <a:r>
                        <a:rPr lang="en-US" dirty="0"/>
                        <a:t>b)Cost incurred by Retailer </a:t>
                      </a:r>
                      <a:endParaRPr lang="en-IN" dirty="0"/>
                    </a:p>
                  </a:txBody>
                  <a:tcPr/>
                </a:tc>
                <a:tc hMerge="1">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987056382"/>
                  </a:ext>
                </a:extLst>
              </a:tr>
              <a:tr h="303953">
                <a:tc>
                  <a:txBody>
                    <a:bodyPr/>
                    <a:lstStyle/>
                    <a:p>
                      <a:r>
                        <a:rPr lang="en-US" dirty="0"/>
                        <a:t>1</a:t>
                      </a:r>
                      <a:endParaRPr lang="en-IN" dirty="0"/>
                    </a:p>
                  </a:txBody>
                  <a:tcPr/>
                </a:tc>
                <a:tc>
                  <a:txBody>
                    <a:bodyPr/>
                    <a:lstStyle/>
                    <a:p>
                      <a:r>
                        <a:rPr lang="en-US" dirty="0"/>
                        <a:t>Transportation cost </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1558243709"/>
                  </a:ext>
                </a:extLst>
              </a:tr>
              <a:tr h="242147">
                <a:tc>
                  <a:txBody>
                    <a:bodyPr/>
                    <a:lstStyle/>
                    <a:p>
                      <a:r>
                        <a:rPr lang="en-US" dirty="0"/>
                        <a:t>2</a:t>
                      </a:r>
                      <a:endParaRPr lang="en-IN" dirty="0"/>
                    </a:p>
                  </a:txBody>
                  <a:tcPr/>
                </a:tc>
                <a:tc>
                  <a:txBody>
                    <a:bodyPr/>
                    <a:lstStyle/>
                    <a:p>
                      <a:r>
                        <a:rPr lang="en-US" dirty="0"/>
                        <a:t>Storage ,grading, loading cost </a:t>
                      </a:r>
                      <a:endParaRPr lang="en-IN" dirty="0"/>
                    </a:p>
                  </a:txBody>
                  <a:tcPr/>
                </a:tc>
                <a:tc>
                  <a:txBody>
                    <a:bodyPr/>
                    <a:lstStyle/>
                    <a:p>
                      <a:r>
                        <a:rPr lang="en-US" dirty="0"/>
                        <a:t>0.66</a:t>
                      </a:r>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1313522741"/>
                  </a:ext>
                </a:extLst>
              </a:tr>
              <a:tr h="180340">
                <a:tc>
                  <a:txBody>
                    <a:bodyPr/>
                    <a:lstStyle/>
                    <a:p>
                      <a:r>
                        <a:rPr lang="en-US" dirty="0"/>
                        <a:t>3</a:t>
                      </a:r>
                      <a:endParaRPr lang="en-IN" dirty="0"/>
                    </a:p>
                  </a:txBody>
                  <a:tcPr/>
                </a:tc>
                <a:tc>
                  <a:txBody>
                    <a:bodyPr/>
                    <a:lstStyle/>
                    <a:p>
                      <a:r>
                        <a:rPr lang="en-US" dirty="0"/>
                        <a:t>Market fee </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143771997"/>
                  </a:ext>
                </a:extLst>
              </a:tr>
              <a:tr h="118533">
                <a:tc>
                  <a:txBody>
                    <a:bodyPr/>
                    <a:lstStyle/>
                    <a:p>
                      <a:endParaRPr lang="en-IN" dirty="0"/>
                    </a:p>
                  </a:txBody>
                  <a:tcPr/>
                </a:tc>
                <a:tc>
                  <a:txBody>
                    <a:bodyPr/>
                    <a:lstStyle/>
                    <a:p>
                      <a:r>
                        <a:rPr lang="en-US" dirty="0"/>
                        <a:t>Subtotal </a:t>
                      </a:r>
                      <a:endParaRPr lang="en-IN" dirty="0"/>
                    </a:p>
                  </a:txBody>
                  <a:tcPr/>
                </a:tc>
                <a:tc>
                  <a:txBody>
                    <a:bodyPr/>
                    <a:lstStyle/>
                    <a:p>
                      <a:r>
                        <a:rPr lang="en-US" dirty="0"/>
                        <a:t>2.66</a:t>
                      </a:r>
                      <a:endParaRPr lang="en-IN" dirty="0"/>
                    </a:p>
                  </a:txBody>
                  <a:tcPr/>
                </a:tc>
                <a:tc>
                  <a:txBody>
                    <a:bodyPr/>
                    <a:lstStyle/>
                    <a:p>
                      <a:r>
                        <a:rPr lang="en-US" dirty="0"/>
                        <a:t>3.4</a:t>
                      </a:r>
                      <a:endParaRPr lang="en-IN" dirty="0"/>
                    </a:p>
                  </a:txBody>
                  <a:tcPr/>
                </a:tc>
                <a:extLst>
                  <a:ext uri="{0D108BD9-81ED-4DB2-BD59-A6C34878D82A}">
                    <a16:rowId xmlns:a16="http://schemas.microsoft.com/office/drawing/2014/main" val="1509337093"/>
                  </a:ext>
                </a:extLst>
              </a:tr>
              <a:tr h="0">
                <a:tc gridSpan="2">
                  <a:txBody>
                    <a:bodyPr/>
                    <a:lstStyle/>
                    <a:p>
                      <a:r>
                        <a:rPr lang="en-US" dirty="0"/>
                        <a:t>Retailer selling price &amp; consumer purchasing price </a:t>
                      </a:r>
                      <a:endParaRPr lang="en-IN" dirty="0"/>
                    </a:p>
                  </a:txBody>
                  <a:tcPr/>
                </a:tc>
                <a:tc hMerge="1">
                  <a:txBody>
                    <a:bodyPr/>
                    <a:lstStyle/>
                    <a:p>
                      <a:endParaRPr lang="en-IN" dirty="0"/>
                    </a:p>
                  </a:txBody>
                  <a:tcPr/>
                </a:tc>
                <a:tc>
                  <a:txBody>
                    <a:bodyPr/>
                    <a:lstStyle/>
                    <a:p>
                      <a:r>
                        <a:rPr lang="en-US" dirty="0"/>
                        <a:t>20</a:t>
                      </a:r>
                      <a:endParaRPr lang="en-IN" dirty="0"/>
                    </a:p>
                  </a:txBody>
                  <a:tcPr/>
                </a:tc>
                <a:tc>
                  <a:txBody>
                    <a:bodyPr/>
                    <a:lstStyle/>
                    <a:p>
                      <a:r>
                        <a:rPr lang="en-US" dirty="0"/>
                        <a:t>30</a:t>
                      </a:r>
                      <a:endParaRPr lang="en-IN" dirty="0"/>
                    </a:p>
                  </a:txBody>
                  <a:tcPr/>
                </a:tc>
                <a:extLst>
                  <a:ext uri="{0D108BD9-81ED-4DB2-BD59-A6C34878D82A}">
                    <a16:rowId xmlns:a16="http://schemas.microsoft.com/office/drawing/2014/main" val="444352105"/>
                  </a:ext>
                </a:extLst>
              </a:tr>
              <a:tr h="0">
                <a:tc gridSpan="2">
                  <a:txBody>
                    <a:bodyPr/>
                    <a:lstStyle/>
                    <a:p>
                      <a:r>
                        <a:rPr lang="en-US" b="1" dirty="0"/>
                        <a:t>Total marketing cost </a:t>
                      </a:r>
                      <a:endParaRPr lang="en-IN" b="1" dirty="0"/>
                    </a:p>
                  </a:txBody>
                  <a:tcPr/>
                </a:tc>
                <a:tc hMerge="1">
                  <a:txBody>
                    <a:bodyPr/>
                    <a:lstStyle/>
                    <a:p>
                      <a:endParaRPr lang="en-IN"/>
                    </a:p>
                  </a:txBody>
                  <a:tcPr/>
                </a:tc>
                <a:tc>
                  <a:txBody>
                    <a:bodyPr/>
                    <a:lstStyle/>
                    <a:p>
                      <a:r>
                        <a:rPr lang="en-US" b="1" dirty="0"/>
                        <a:t>15.73</a:t>
                      </a:r>
                      <a:endParaRPr lang="en-IN" b="1" dirty="0"/>
                    </a:p>
                  </a:txBody>
                  <a:tcPr/>
                </a:tc>
                <a:tc>
                  <a:txBody>
                    <a:bodyPr/>
                    <a:lstStyle/>
                    <a:p>
                      <a:r>
                        <a:rPr lang="en-US" b="1" dirty="0"/>
                        <a:t>20.94</a:t>
                      </a:r>
                      <a:endParaRPr lang="en-IN" b="1" dirty="0"/>
                    </a:p>
                  </a:txBody>
                  <a:tcPr/>
                </a:tc>
                <a:extLst>
                  <a:ext uri="{0D108BD9-81ED-4DB2-BD59-A6C34878D82A}">
                    <a16:rowId xmlns:a16="http://schemas.microsoft.com/office/drawing/2014/main" val="2393412197"/>
                  </a:ext>
                </a:extLst>
              </a:tr>
            </a:tbl>
          </a:graphicData>
        </a:graphic>
      </p:graphicFrame>
      <p:sp>
        <p:nvSpPr>
          <p:cNvPr id="6" name="TextBox 5">
            <a:extLst>
              <a:ext uri="{FF2B5EF4-FFF2-40B4-BE49-F238E27FC236}">
                <a16:creationId xmlns:a16="http://schemas.microsoft.com/office/drawing/2014/main" id="{5B2B60A0-BC7B-49E1-BB67-D19E1CDA8BBB}"/>
              </a:ext>
            </a:extLst>
          </p:cNvPr>
          <p:cNvSpPr txBox="1"/>
          <p:nvPr/>
        </p:nvSpPr>
        <p:spPr>
          <a:xfrm>
            <a:off x="286305" y="201512"/>
            <a:ext cx="4916010" cy="461665"/>
          </a:xfrm>
          <a:prstGeom prst="rect">
            <a:avLst/>
          </a:prstGeom>
          <a:noFill/>
        </p:spPr>
        <p:txBody>
          <a:bodyPr wrap="square">
            <a:spAutoFit/>
          </a:bodyPr>
          <a:lstStyle/>
          <a:p>
            <a:r>
              <a:rPr lang="en-US" sz="2400" dirty="0" err="1"/>
              <a:t>Channelswise</a:t>
            </a:r>
            <a:r>
              <a:rPr lang="en-US" sz="2400" dirty="0"/>
              <a:t> marketing cost :</a:t>
            </a:r>
            <a:r>
              <a:rPr lang="en-US" dirty="0"/>
              <a:t>-</a:t>
            </a:r>
            <a:endParaRPr lang="en-IN" dirty="0"/>
          </a:p>
        </p:txBody>
      </p:sp>
    </p:spTree>
    <p:extLst>
      <p:ext uri="{BB962C8B-B14F-4D97-AF65-F5344CB8AC3E}">
        <p14:creationId xmlns:p14="http://schemas.microsoft.com/office/powerpoint/2010/main" val="6092894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B4F129-8F62-43EB-B467-43CF57E5D9AC}"/>
              </a:ext>
            </a:extLst>
          </p:cNvPr>
          <p:cNvSpPr>
            <a:spLocks noGrp="1"/>
          </p:cNvSpPr>
          <p:nvPr>
            <p:ph idx="1"/>
          </p:nvPr>
        </p:nvSpPr>
        <p:spPr>
          <a:xfrm>
            <a:off x="115409" y="195308"/>
            <a:ext cx="12002609" cy="6662691"/>
          </a:xfrm>
        </p:spPr>
        <p:txBody>
          <a:bodyPr>
            <a:normAutofit/>
          </a:bodyPr>
          <a:lstStyle/>
          <a:p>
            <a:pPr marL="0" indent="0">
              <a:buNone/>
            </a:pPr>
            <a:endParaRPr lang="en-US" dirty="0"/>
          </a:p>
          <a:p>
            <a:pPr marL="0" indent="0">
              <a:buNone/>
            </a:pPr>
            <a:endParaRPr lang="en-US" dirty="0"/>
          </a:p>
          <a:p>
            <a:pPr marL="0" indent="0">
              <a:buNone/>
            </a:pPr>
            <a:endParaRPr lang="en-IN" dirty="0"/>
          </a:p>
        </p:txBody>
      </p:sp>
      <p:graphicFrame>
        <p:nvGraphicFramePr>
          <p:cNvPr id="5" name="Table 5">
            <a:extLst>
              <a:ext uri="{FF2B5EF4-FFF2-40B4-BE49-F238E27FC236}">
                <a16:creationId xmlns:a16="http://schemas.microsoft.com/office/drawing/2014/main" id="{52A83DF6-FF36-4848-8176-8DB27AB8A050}"/>
              </a:ext>
            </a:extLst>
          </p:cNvPr>
          <p:cNvGraphicFramePr>
            <a:graphicFrameLocks noGrp="1"/>
          </p:cNvGraphicFramePr>
          <p:nvPr/>
        </p:nvGraphicFramePr>
        <p:xfrm>
          <a:off x="870012" y="301841"/>
          <a:ext cx="8824404" cy="2725444"/>
        </p:xfrm>
        <a:graphic>
          <a:graphicData uri="http://schemas.openxmlformats.org/drawingml/2006/table">
            <a:tbl>
              <a:tblPr firstRow="1" bandRow="1">
                <a:tableStyleId>{91EBBBCC-DAD2-459C-BE2E-F6DE35CF9A28}</a:tableStyleId>
              </a:tblPr>
              <a:tblGrid>
                <a:gridCol w="8824404">
                  <a:extLst>
                    <a:ext uri="{9D8B030D-6E8A-4147-A177-3AD203B41FA5}">
                      <a16:colId xmlns:a16="http://schemas.microsoft.com/office/drawing/2014/main" val="2156283681"/>
                    </a:ext>
                  </a:extLst>
                </a:gridCol>
              </a:tblGrid>
              <a:tr h="1362722">
                <a:tc>
                  <a:txBody>
                    <a:bodyPr/>
                    <a:lstStyle/>
                    <a:p>
                      <a:pPr marL="0" indent="0">
                        <a:buNone/>
                      </a:pPr>
                      <a:r>
                        <a:rPr lang="en-US" dirty="0"/>
                        <a:t>Farmer margin = Selling price – Cost incurred by farmer </a:t>
                      </a:r>
                    </a:p>
                    <a:p>
                      <a:pPr marL="0" indent="0">
                        <a:buNone/>
                      </a:pPr>
                      <a:r>
                        <a:rPr lang="en-US" dirty="0"/>
                        <a:t>(onion)               = 15 – 13.07</a:t>
                      </a:r>
                    </a:p>
                    <a:p>
                      <a:pPr marL="0" indent="0">
                        <a:buNone/>
                      </a:pPr>
                      <a:r>
                        <a:rPr lang="en-US" dirty="0"/>
                        <a:t>                            =1.93 ₹</a:t>
                      </a:r>
                    </a:p>
                    <a:p>
                      <a:endParaRPr lang="en-IN" dirty="0"/>
                    </a:p>
                  </a:txBody>
                  <a:tcPr/>
                </a:tc>
                <a:extLst>
                  <a:ext uri="{0D108BD9-81ED-4DB2-BD59-A6C34878D82A}">
                    <a16:rowId xmlns:a16="http://schemas.microsoft.com/office/drawing/2014/main" val="2001476875"/>
                  </a:ext>
                </a:extLst>
              </a:tr>
              <a:tr h="1362722">
                <a:tc>
                  <a:txBody>
                    <a:bodyPr/>
                    <a:lstStyle/>
                    <a:p>
                      <a:pPr marL="0" indent="0">
                        <a:buNone/>
                      </a:pPr>
                      <a:r>
                        <a:rPr lang="en-US" dirty="0"/>
                        <a:t>Farmer margin = Selling price – Cost incurred by farmer </a:t>
                      </a:r>
                    </a:p>
                    <a:p>
                      <a:pPr marL="0" indent="0">
                        <a:buNone/>
                      </a:pPr>
                      <a:r>
                        <a:rPr lang="en-US" dirty="0"/>
                        <a:t>(cucumber)      = 20 – 17.54</a:t>
                      </a:r>
                    </a:p>
                    <a:p>
                      <a:pPr marL="0" indent="0">
                        <a:buNone/>
                      </a:pPr>
                      <a:r>
                        <a:rPr lang="en-US" dirty="0"/>
                        <a:t>                           =2.46 ₹</a:t>
                      </a:r>
                    </a:p>
                    <a:p>
                      <a:endParaRPr lang="en-IN" dirty="0"/>
                    </a:p>
                  </a:txBody>
                  <a:tcPr/>
                </a:tc>
                <a:extLst>
                  <a:ext uri="{0D108BD9-81ED-4DB2-BD59-A6C34878D82A}">
                    <a16:rowId xmlns:a16="http://schemas.microsoft.com/office/drawing/2014/main" val="3401418445"/>
                  </a:ext>
                </a:extLst>
              </a:tr>
            </a:tbl>
          </a:graphicData>
        </a:graphic>
      </p:graphicFrame>
      <p:graphicFrame>
        <p:nvGraphicFramePr>
          <p:cNvPr id="6" name="Table 5">
            <a:extLst>
              <a:ext uri="{FF2B5EF4-FFF2-40B4-BE49-F238E27FC236}">
                <a16:creationId xmlns:a16="http://schemas.microsoft.com/office/drawing/2014/main" id="{EA38C3CF-CBE8-4118-89F7-0989265DBF29}"/>
              </a:ext>
            </a:extLst>
          </p:cNvPr>
          <p:cNvGraphicFramePr>
            <a:graphicFrameLocks noGrp="1"/>
          </p:cNvGraphicFramePr>
          <p:nvPr>
            <p:extLst>
              <p:ext uri="{D42A27DB-BD31-4B8C-83A1-F6EECF244321}">
                <p14:modId xmlns:p14="http://schemas.microsoft.com/office/powerpoint/2010/main" val="2980173199"/>
              </p:ext>
            </p:extLst>
          </p:nvPr>
        </p:nvGraphicFramePr>
        <p:xfrm>
          <a:off x="870012" y="3526653"/>
          <a:ext cx="8824404" cy="2377440"/>
        </p:xfrm>
        <a:graphic>
          <a:graphicData uri="http://schemas.openxmlformats.org/drawingml/2006/table">
            <a:tbl>
              <a:tblPr firstRow="1" bandRow="1">
                <a:tableStyleId>{91EBBBCC-DAD2-459C-BE2E-F6DE35CF9A28}</a:tableStyleId>
              </a:tblPr>
              <a:tblGrid>
                <a:gridCol w="8824404">
                  <a:extLst>
                    <a:ext uri="{9D8B030D-6E8A-4147-A177-3AD203B41FA5}">
                      <a16:colId xmlns:a16="http://schemas.microsoft.com/office/drawing/2014/main" val="2156283681"/>
                    </a:ext>
                  </a:extLst>
                </a:gridCol>
              </a:tblGrid>
              <a:tr h="370840">
                <a:tc>
                  <a:txBody>
                    <a:bodyPr/>
                    <a:lstStyle/>
                    <a:p>
                      <a:pPr marL="0" indent="0">
                        <a:buNone/>
                      </a:pPr>
                      <a:r>
                        <a:rPr lang="en-US" dirty="0"/>
                        <a:t>Retailer margin = Selling price – (Cost incurred by Retailer + Purchase price )  </a:t>
                      </a:r>
                    </a:p>
                    <a:p>
                      <a:pPr marL="0" indent="0">
                        <a:buNone/>
                      </a:pPr>
                      <a:r>
                        <a:rPr lang="en-US" dirty="0"/>
                        <a:t>(onion)               = 20 – (2.66+15)</a:t>
                      </a:r>
                    </a:p>
                    <a:p>
                      <a:pPr marL="0" indent="0">
                        <a:buNone/>
                      </a:pPr>
                      <a:r>
                        <a:rPr lang="en-US" dirty="0"/>
                        <a:t>                            =2.34 ₹</a:t>
                      </a:r>
                    </a:p>
                    <a:p>
                      <a:endParaRPr lang="en-IN" dirty="0"/>
                    </a:p>
                  </a:txBody>
                  <a:tcPr/>
                </a:tc>
                <a:extLst>
                  <a:ext uri="{0D108BD9-81ED-4DB2-BD59-A6C34878D82A}">
                    <a16:rowId xmlns:a16="http://schemas.microsoft.com/office/drawing/2014/main" val="2001476875"/>
                  </a:ext>
                </a:extLst>
              </a:tr>
              <a:tr h="370840">
                <a:tc>
                  <a:txBody>
                    <a:bodyPr/>
                    <a:lstStyle/>
                    <a:p>
                      <a:pPr marL="0" indent="0">
                        <a:buNone/>
                      </a:pPr>
                      <a:r>
                        <a:rPr lang="en-US" dirty="0"/>
                        <a:t>Retailer  margin = Selling price – (Cost incurred by Retailer + Purchase price ) </a:t>
                      </a:r>
                    </a:p>
                    <a:p>
                      <a:pPr marL="0" indent="0">
                        <a:buNone/>
                      </a:pPr>
                      <a:r>
                        <a:rPr lang="en-US" dirty="0"/>
                        <a:t>(cucumber)      = 30 – (3.4+20)</a:t>
                      </a:r>
                    </a:p>
                    <a:p>
                      <a:pPr marL="0" indent="0">
                        <a:buNone/>
                      </a:pPr>
                      <a:r>
                        <a:rPr lang="en-US" dirty="0"/>
                        <a:t>                           =6.6 ₹</a:t>
                      </a:r>
                    </a:p>
                    <a:p>
                      <a:endParaRPr lang="en-IN" dirty="0"/>
                    </a:p>
                  </a:txBody>
                  <a:tcPr/>
                </a:tc>
                <a:extLst>
                  <a:ext uri="{0D108BD9-81ED-4DB2-BD59-A6C34878D82A}">
                    <a16:rowId xmlns:a16="http://schemas.microsoft.com/office/drawing/2014/main" val="3401418445"/>
                  </a:ext>
                </a:extLst>
              </a:tr>
            </a:tbl>
          </a:graphicData>
        </a:graphic>
      </p:graphicFrame>
    </p:spTree>
    <p:extLst>
      <p:ext uri="{BB962C8B-B14F-4D97-AF65-F5344CB8AC3E}">
        <p14:creationId xmlns:p14="http://schemas.microsoft.com/office/powerpoint/2010/main" val="29277325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28DB2C-F036-41FA-ABCC-7A315D5832AD}"/>
              </a:ext>
            </a:extLst>
          </p:cNvPr>
          <p:cNvSpPr>
            <a:spLocks noGrp="1"/>
          </p:cNvSpPr>
          <p:nvPr>
            <p:ph idx="1"/>
          </p:nvPr>
        </p:nvSpPr>
        <p:spPr>
          <a:xfrm>
            <a:off x="310718" y="284085"/>
            <a:ext cx="11043082" cy="5866245"/>
          </a:xfrm>
        </p:spPr>
        <p:txBody>
          <a:bodyPr>
            <a:normAutofit/>
          </a:bodyPr>
          <a:lstStyle/>
          <a:p>
            <a:pPr marL="0" indent="0">
              <a:buNone/>
            </a:pPr>
            <a:endParaRPr lang="en-IN" dirty="0"/>
          </a:p>
          <a:p>
            <a:pPr marL="0" indent="0">
              <a:buNone/>
            </a:pPr>
            <a:endParaRPr lang="en-IN" dirty="0"/>
          </a:p>
        </p:txBody>
      </p:sp>
      <p:graphicFrame>
        <p:nvGraphicFramePr>
          <p:cNvPr id="4" name="Table 5">
            <a:extLst>
              <a:ext uri="{FF2B5EF4-FFF2-40B4-BE49-F238E27FC236}">
                <a16:creationId xmlns:a16="http://schemas.microsoft.com/office/drawing/2014/main" id="{E91AAD97-760A-4D3D-B4C3-CAF319E63F43}"/>
              </a:ext>
            </a:extLst>
          </p:cNvPr>
          <p:cNvGraphicFramePr>
            <a:graphicFrameLocks noGrp="1"/>
          </p:cNvGraphicFramePr>
          <p:nvPr/>
        </p:nvGraphicFramePr>
        <p:xfrm>
          <a:off x="1250765" y="310718"/>
          <a:ext cx="8128000" cy="2377440"/>
        </p:xfrm>
        <a:graphic>
          <a:graphicData uri="http://schemas.openxmlformats.org/drawingml/2006/table">
            <a:tbl>
              <a:tblPr firstRow="1" bandRow="1">
                <a:tableStyleId>{91EBBBCC-DAD2-459C-BE2E-F6DE35CF9A28}</a:tableStyleId>
              </a:tblPr>
              <a:tblGrid>
                <a:gridCol w="8128000">
                  <a:extLst>
                    <a:ext uri="{9D8B030D-6E8A-4147-A177-3AD203B41FA5}">
                      <a16:colId xmlns:a16="http://schemas.microsoft.com/office/drawing/2014/main" val="2156283681"/>
                    </a:ext>
                  </a:extLst>
                </a:gridCol>
              </a:tblGrid>
              <a:tr h="370840">
                <a:tc>
                  <a:txBody>
                    <a:bodyPr/>
                    <a:lstStyle/>
                    <a:p>
                      <a:pPr marL="0" indent="0">
                        <a:buNone/>
                      </a:pPr>
                      <a:r>
                        <a:rPr lang="en-US" dirty="0"/>
                        <a:t>Price Spread = Price paid by consumer – Price received by producer </a:t>
                      </a:r>
                    </a:p>
                    <a:p>
                      <a:pPr marL="0" indent="0">
                        <a:buNone/>
                      </a:pPr>
                      <a:r>
                        <a:rPr lang="en-US" dirty="0"/>
                        <a:t>(onion)           = 20 – 15</a:t>
                      </a:r>
                    </a:p>
                    <a:p>
                      <a:pPr marL="0" indent="0">
                        <a:buNone/>
                      </a:pPr>
                      <a:r>
                        <a:rPr lang="en-US" dirty="0"/>
                        <a:t>                         =5 ₹</a:t>
                      </a:r>
                    </a:p>
                    <a:p>
                      <a:endParaRPr lang="en-IN" dirty="0"/>
                    </a:p>
                  </a:txBody>
                  <a:tcPr/>
                </a:tc>
                <a:extLst>
                  <a:ext uri="{0D108BD9-81ED-4DB2-BD59-A6C34878D82A}">
                    <a16:rowId xmlns:a16="http://schemas.microsoft.com/office/drawing/2014/main" val="2001476875"/>
                  </a:ext>
                </a:extLst>
              </a:tr>
              <a:tr h="370840">
                <a:tc>
                  <a:txBody>
                    <a:bodyPr/>
                    <a:lstStyle/>
                    <a:p>
                      <a:pPr marL="0" indent="0">
                        <a:buNone/>
                      </a:pPr>
                      <a:r>
                        <a:rPr lang="en-US" dirty="0"/>
                        <a:t>Price Spread = Price paid by consumer – Price received by producer </a:t>
                      </a:r>
                    </a:p>
                    <a:p>
                      <a:pPr marL="0" indent="0">
                        <a:buNone/>
                      </a:pPr>
                      <a:r>
                        <a:rPr lang="en-US" dirty="0"/>
                        <a:t>(cucumber)      = 30 – 20</a:t>
                      </a:r>
                    </a:p>
                    <a:p>
                      <a:pPr marL="0" indent="0">
                        <a:buNone/>
                      </a:pPr>
                      <a:r>
                        <a:rPr lang="en-US" dirty="0"/>
                        <a:t>                           =10 ₹</a:t>
                      </a:r>
                    </a:p>
                    <a:p>
                      <a:endParaRPr lang="en-IN" dirty="0"/>
                    </a:p>
                  </a:txBody>
                  <a:tcPr/>
                </a:tc>
                <a:extLst>
                  <a:ext uri="{0D108BD9-81ED-4DB2-BD59-A6C34878D82A}">
                    <a16:rowId xmlns:a16="http://schemas.microsoft.com/office/drawing/2014/main" val="3401418445"/>
                  </a:ext>
                </a:extLst>
              </a:tr>
            </a:tbl>
          </a:graphicData>
        </a:graphic>
      </p:graphicFrame>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8705B675-96D4-4CEB-9AE7-72D28D058F3D}"/>
                  </a:ext>
                </a:extLst>
              </p:cNvPr>
              <p:cNvGraphicFramePr>
                <a:graphicFrameLocks noGrp="1"/>
              </p:cNvGraphicFramePr>
              <p:nvPr/>
            </p:nvGraphicFramePr>
            <p:xfrm>
              <a:off x="1250765" y="3025444"/>
              <a:ext cx="8128000" cy="3521838"/>
            </p:xfrm>
            <a:graphic>
              <a:graphicData uri="http://schemas.openxmlformats.org/drawingml/2006/table">
                <a:tbl>
                  <a:tblPr firstRow="1" bandRow="1">
                    <a:tableStyleId>{91EBBBCC-DAD2-459C-BE2E-F6DE35CF9A28}</a:tableStyleId>
                  </a:tblPr>
                  <a:tblGrid>
                    <a:gridCol w="8128000">
                      <a:extLst>
                        <a:ext uri="{9D8B030D-6E8A-4147-A177-3AD203B41FA5}">
                          <a16:colId xmlns:a16="http://schemas.microsoft.com/office/drawing/2014/main" val="2156283681"/>
                        </a:ext>
                      </a:extLst>
                    </a:gridCol>
                  </a:tblGrid>
                  <a:tr h="370840">
                    <a:tc>
                      <a:txBody>
                        <a:bodyPr/>
                        <a:lstStyle/>
                        <a:p>
                          <a:pPr marL="0" indent="0">
                            <a:buNone/>
                          </a:pPr>
                          <a:r>
                            <a:rPr lang="en-US" dirty="0"/>
                            <a:t>P</a:t>
                          </a:r>
                          <a:r>
                            <a:rPr lang="en-IN" dirty="0" err="1"/>
                            <a:t>roducer</a:t>
                          </a:r>
                          <a:r>
                            <a:rPr lang="en-IN" dirty="0"/>
                            <a:t> share in </a:t>
                          </a:r>
                        </a:p>
                        <a:p>
                          <a:pPr marL="0" indent="0">
                            <a:buNone/>
                          </a:pPr>
                          <a:r>
                            <a:rPr lang="en-IN" dirty="0"/>
                            <a:t>Consumer rupee   = </a:t>
                          </a:r>
                          <a14:m>
                            <m:oMath xmlns:m="http://schemas.openxmlformats.org/officeDocument/2006/math">
                              <m:f>
                                <m:fPr>
                                  <m:ctrlPr>
                                    <a:rPr lang="en-IN" b="1" i="1" smtClean="0">
                                      <a:latin typeface="Cambria Math" panose="02040503050406030204" pitchFamily="18" charset="0"/>
                                    </a:rPr>
                                  </m:ctrlPr>
                                </m:fPr>
                                <m:num>
                                  <m:r>
                                    <a:rPr lang="en-US" b="1" smtClean="0">
                                      <a:latin typeface="Cambria Math" panose="02040503050406030204" pitchFamily="18" charset="0"/>
                                    </a:rPr>
                                    <m:t>𝐏𝐫𝐢𝐜𝐞</m:t>
                                  </m:r>
                                  <m:r>
                                    <a:rPr lang="en-US" b="1" smtClean="0">
                                      <a:latin typeface="Cambria Math" panose="02040503050406030204" pitchFamily="18" charset="0"/>
                                    </a:rPr>
                                    <m:t> </m:t>
                                  </m:r>
                                  <m:r>
                                    <a:rPr lang="en-US" b="1" smtClean="0">
                                      <a:latin typeface="Cambria Math" panose="02040503050406030204" pitchFamily="18" charset="0"/>
                                    </a:rPr>
                                    <m:t>𝐫𝐞𝐜𝐞𝐢𝐯𝐞𝐝</m:t>
                                  </m:r>
                                  <m:r>
                                    <a:rPr lang="en-US" b="1" smtClean="0">
                                      <a:latin typeface="Cambria Math" panose="02040503050406030204" pitchFamily="18" charset="0"/>
                                    </a:rPr>
                                    <m:t> </m:t>
                                  </m:r>
                                  <m:r>
                                    <a:rPr lang="en-US" b="1" smtClean="0">
                                      <a:latin typeface="Cambria Math" panose="02040503050406030204" pitchFamily="18" charset="0"/>
                                    </a:rPr>
                                    <m:t>𝐛𝐲</m:t>
                                  </m:r>
                                  <m:r>
                                    <a:rPr lang="en-US" b="1" smtClean="0">
                                      <a:latin typeface="Cambria Math" panose="02040503050406030204" pitchFamily="18" charset="0"/>
                                    </a:rPr>
                                    <m:t> </m:t>
                                  </m:r>
                                  <m:r>
                                    <a:rPr lang="en-US" b="1" smtClean="0">
                                      <a:latin typeface="Cambria Math" panose="02040503050406030204" pitchFamily="18" charset="0"/>
                                    </a:rPr>
                                    <m:t>𝐟𝐚𝐫𝐦𝐞𝐫</m:t>
                                  </m:r>
                                  <m:r>
                                    <a:rPr lang="en-US" b="1" smtClean="0">
                                      <a:latin typeface="Cambria Math" panose="02040503050406030204" pitchFamily="18" charset="0"/>
                                    </a:rPr>
                                    <m:t> </m:t>
                                  </m:r>
                                </m:num>
                                <m:den>
                                  <m:r>
                                    <a:rPr lang="en-US" b="1" smtClean="0">
                                      <a:latin typeface="Cambria Math" panose="02040503050406030204" pitchFamily="18" charset="0"/>
                                    </a:rPr>
                                    <m:t>𝐏𝐫𝐢𝐜𝐞</m:t>
                                  </m:r>
                                  <m:r>
                                    <a:rPr lang="en-US" b="1" smtClean="0">
                                      <a:latin typeface="Cambria Math" panose="02040503050406030204" pitchFamily="18" charset="0"/>
                                    </a:rPr>
                                    <m:t> </m:t>
                                  </m:r>
                                  <m:r>
                                    <a:rPr lang="en-US" b="1" smtClean="0">
                                      <a:latin typeface="Cambria Math" panose="02040503050406030204" pitchFamily="18" charset="0"/>
                                    </a:rPr>
                                    <m:t>𝐩𝐚𝐢𝐝</m:t>
                                  </m:r>
                                  <m:r>
                                    <a:rPr lang="en-US" b="1" smtClean="0">
                                      <a:latin typeface="Cambria Math" panose="02040503050406030204" pitchFamily="18" charset="0"/>
                                    </a:rPr>
                                    <m:t> </m:t>
                                  </m:r>
                                  <m:r>
                                    <a:rPr lang="en-US" b="1" smtClean="0">
                                      <a:latin typeface="Cambria Math" panose="02040503050406030204" pitchFamily="18" charset="0"/>
                                    </a:rPr>
                                    <m:t>𝐛𝐲</m:t>
                                  </m:r>
                                  <m:r>
                                    <a:rPr lang="en-US" b="1" smtClean="0">
                                      <a:latin typeface="Cambria Math" panose="02040503050406030204" pitchFamily="18" charset="0"/>
                                    </a:rPr>
                                    <m:t> </m:t>
                                  </m:r>
                                  <m:r>
                                    <a:rPr lang="en-US" b="1" smtClean="0">
                                      <a:latin typeface="Cambria Math" panose="02040503050406030204" pitchFamily="18" charset="0"/>
                                    </a:rPr>
                                    <m:t>𝐜𝐨𝐧𝐬𝐮𝐦𝐞𝐫</m:t>
                                  </m:r>
                                  <m:r>
                                    <a:rPr lang="en-US" b="1" smtClean="0">
                                      <a:latin typeface="Cambria Math" panose="02040503050406030204" pitchFamily="18" charset="0"/>
                                    </a:rPr>
                                    <m:t> </m:t>
                                  </m:r>
                                </m:den>
                              </m:f>
                              <m:r>
                                <a:rPr lang="en-US" b="0" smtClean="0">
                                  <a:latin typeface="Cambria Math" panose="02040503050406030204" pitchFamily="18" charset="0"/>
                                </a:rPr>
                                <m:t> ×100</m:t>
                              </m:r>
                            </m:oMath>
                          </a14:m>
                          <a:endParaRPr lang="en-IN" dirty="0"/>
                        </a:p>
                        <a:p>
                          <a:pPr marL="0" indent="0">
                            <a:buNone/>
                          </a:pPr>
                          <a:r>
                            <a:rPr lang="en-IN" dirty="0"/>
                            <a:t>(onion)                      =15    × 100</a:t>
                          </a:r>
                        </a:p>
                        <a:p>
                          <a:pPr marL="0" indent="0">
                            <a:buNone/>
                          </a:pPr>
                          <a:r>
                            <a:rPr lang="en-IN" dirty="0"/>
                            <a:t>                                     20</a:t>
                          </a:r>
                        </a:p>
                        <a:p>
                          <a:r>
                            <a:rPr lang="en-IN" dirty="0"/>
                            <a:t>                                  = 75%</a:t>
                          </a:r>
                        </a:p>
                      </a:txBody>
                      <a:tcPr/>
                    </a:tc>
                    <a:extLst>
                      <a:ext uri="{0D108BD9-81ED-4DB2-BD59-A6C34878D82A}">
                        <a16:rowId xmlns:a16="http://schemas.microsoft.com/office/drawing/2014/main" val="2001476875"/>
                      </a:ext>
                    </a:extLst>
                  </a:tr>
                  <a:tr h="370840">
                    <a:tc>
                      <a:txBody>
                        <a:bodyPr/>
                        <a:lstStyle/>
                        <a:p>
                          <a:pPr marL="0" indent="0">
                            <a:buNone/>
                          </a:pPr>
                          <a:r>
                            <a:rPr lang="en-US" dirty="0"/>
                            <a:t>P</a:t>
                          </a:r>
                          <a:r>
                            <a:rPr lang="en-IN" dirty="0" err="1"/>
                            <a:t>roducer</a:t>
                          </a:r>
                          <a:r>
                            <a:rPr lang="en-IN" dirty="0"/>
                            <a:t> share in </a:t>
                          </a:r>
                        </a:p>
                        <a:p>
                          <a:pPr marL="0" indent="0">
                            <a:buNone/>
                          </a:pPr>
                          <a:r>
                            <a:rPr lang="en-IN" dirty="0"/>
                            <a:t>Consumer rupee   = </a:t>
                          </a:r>
                          <a14:m>
                            <m:oMath xmlns:m="http://schemas.openxmlformats.org/officeDocument/2006/math">
                              <m:f>
                                <m:fPr>
                                  <m:ctrlPr>
                                    <a:rPr lang="en-IN" b="1" i="1" smtClean="0">
                                      <a:latin typeface="Cambria Math" panose="02040503050406030204" pitchFamily="18" charset="0"/>
                                    </a:rPr>
                                  </m:ctrlPr>
                                </m:fPr>
                                <m:num>
                                  <m:r>
                                    <a:rPr lang="en-US" b="1" smtClean="0">
                                      <a:latin typeface="Cambria Math" panose="02040503050406030204" pitchFamily="18" charset="0"/>
                                    </a:rPr>
                                    <m:t>𝐏𝐫𝐢𝐜𝐞</m:t>
                                  </m:r>
                                  <m:r>
                                    <a:rPr lang="en-US" b="1" smtClean="0">
                                      <a:latin typeface="Cambria Math" panose="02040503050406030204" pitchFamily="18" charset="0"/>
                                    </a:rPr>
                                    <m:t> </m:t>
                                  </m:r>
                                  <m:r>
                                    <a:rPr lang="en-US" b="1" smtClean="0">
                                      <a:latin typeface="Cambria Math" panose="02040503050406030204" pitchFamily="18" charset="0"/>
                                    </a:rPr>
                                    <m:t>𝐫𝐞𝐜𝐞𝐢𝐯𝐞𝐝</m:t>
                                  </m:r>
                                  <m:r>
                                    <a:rPr lang="en-US" b="1" smtClean="0">
                                      <a:latin typeface="Cambria Math" panose="02040503050406030204" pitchFamily="18" charset="0"/>
                                    </a:rPr>
                                    <m:t> </m:t>
                                  </m:r>
                                  <m:r>
                                    <a:rPr lang="en-US" b="1" smtClean="0">
                                      <a:latin typeface="Cambria Math" panose="02040503050406030204" pitchFamily="18" charset="0"/>
                                    </a:rPr>
                                    <m:t>𝐛𝐲</m:t>
                                  </m:r>
                                  <m:r>
                                    <a:rPr lang="en-US" b="1" smtClean="0">
                                      <a:latin typeface="Cambria Math" panose="02040503050406030204" pitchFamily="18" charset="0"/>
                                    </a:rPr>
                                    <m:t> </m:t>
                                  </m:r>
                                  <m:r>
                                    <a:rPr lang="en-US" b="1" smtClean="0">
                                      <a:latin typeface="Cambria Math" panose="02040503050406030204" pitchFamily="18" charset="0"/>
                                    </a:rPr>
                                    <m:t>𝐟𝐚𝐫𝐦𝐞𝐫</m:t>
                                  </m:r>
                                  <m:r>
                                    <a:rPr lang="en-US" b="1" smtClean="0">
                                      <a:latin typeface="Cambria Math" panose="02040503050406030204" pitchFamily="18" charset="0"/>
                                    </a:rPr>
                                    <m:t> </m:t>
                                  </m:r>
                                </m:num>
                                <m:den>
                                  <m:r>
                                    <a:rPr lang="en-US" b="1" smtClean="0">
                                      <a:latin typeface="Cambria Math" panose="02040503050406030204" pitchFamily="18" charset="0"/>
                                    </a:rPr>
                                    <m:t>𝐏𝐫𝐢𝐜𝐞</m:t>
                                  </m:r>
                                  <m:r>
                                    <a:rPr lang="en-US" b="1" smtClean="0">
                                      <a:latin typeface="Cambria Math" panose="02040503050406030204" pitchFamily="18" charset="0"/>
                                    </a:rPr>
                                    <m:t> </m:t>
                                  </m:r>
                                  <m:r>
                                    <a:rPr lang="en-US" b="1" smtClean="0">
                                      <a:latin typeface="Cambria Math" panose="02040503050406030204" pitchFamily="18" charset="0"/>
                                    </a:rPr>
                                    <m:t>𝐩𝐚𝐢𝐝</m:t>
                                  </m:r>
                                  <m:r>
                                    <a:rPr lang="en-US" b="1" smtClean="0">
                                      <a:latin typeface="Cambria Math" panose="02040503050406030204" pitchFamily="18" charset="0"/>
                                    </a:rPr>
                                    <m:t> </m:t>
                                  </m:r>
                                  <m:r>
                                    <a:rPr lang="en-US" b="1" smtClean="0">
                                      <a:latin typeface="Cambria Math" panose="02040503050406030204" pitchFamily="18" charset="0"/>
                                    </a:rPr>
                                    <m:t>𝐛𝐲</m:t>
                                  </m:r>
                                  <m:r>
                                    <a:rPr lang="en-US" b="1" smtClean="0">
                                      <a:latin typeface="Cambria Math" panose="02040503050406030204" pitchFamily="18" charset="0"/>
                                    </a:rPr>
                                    <m:t> </m:t>
                                  </m:r>
                                  <m:r>
                                    <a:rPr lang="en-US" b="1" smtClean="0">
                                      <a:latin typeface="Cambria Math" panose="02040503050406030204" pitchFamily="18" charset="0"/>
                                    </a:rPr>
                                    <m:t>𝐜𝐨𝐧𝐬𝐮𝐦𝐞𝐫</m:t>
                                  </m:r>
                                  <m:r>
                                    <a:rPr lang="en-US" b="1" smtClean="0">
                                      <a:latin typeface="Cambria Math" panose="02040503050406030204" pitchFamily="18" charset="0"/>
                                    </a:rPr>
                                    <m:t> </m:t>
                                  </m:r>
                                </m:den>
                              </m:f>
                              <m:r>
                                <a:rPr lang="en-US" b="0" smtClean="0">
                                  <a:latin typeface="Cambria Math" panose="02040503050406030204" pitchFamily="18" charset="0"/>
                                </a:rPr>
                                <m:t> ×100</m:t>
                              </m:r>
                            </m:oMath>
                          </a14:m>
                          <a:endParaRPr lang="en-IN" dirty="0"/>
                        </a:p>
                        <a:p>
                          <a:pPr marL="0" indent="0">
                            <a:buNone/>
                          </a:pPr>
                          <a:r>
                            <a:rPr lang="en-IN" dirty="0"/>
                            <a:t>(cucumber)            =20    × 100</a:t>
                          </a:r>
                        </a:p>
                        <a:p>
                          <a:pPr marL="0" indent="0">
                            <a:buNone/>
                          </a:pPr>
                          <a:r>
                            <a:rPr lang="en-IN" dirty="0"/>
                            <a:t>                                   30</a:t>
                          </a:r>
                        </a:p>
                        <a:p>
                          <a:pPr marL="0" indent="0">
                            <a:buNone/>
                          </a:pPr>
                          <a:r>
                            <a:rPr lang="en-IN" dirty="0"/>
                            <a:t>                                 = 66.67 %</a:t>
                          </a:r>
                        </a:p>
                        <a:p>
                          <a:r>
                            <a:rPr lang="en-IN" dirty="0"/>
                            <a:t>          </a:t>
                          </a:r>
                        </a:p>
                      </a:txBody>
                      <a:tcPr/>
                    </a:tc>
                    <a:extLst>
                      <a:ext uri="{0D108BD9-81ED-4DB2-BD59-A6C34878D82A}">
                        <a16:rowId xmlns:a16="http://schemas.microsoft.com/office/drawing/2014/main" val="3401418445"/>
                      </a:ext>
                    </a:extLst>
                  </a:tr>
                </a:tbl>
              </a:graphicData>
            </a:graphic>
          </p:graphicFrame>
        </mc:Choice>
        <mc:Fallback xmlns="">
          <p:graphicFrame>
            <p:nvGraphicFramePr>
              <p:cNvPr id="5" name="Table 5">
                <a:extLst>
                  <a:ext uri="{FF2B5EF4-FFF2-40B4-BE49-F238E27FC236}">
                    <a16:creationId xmlns:a16="http://schemas.microsoft.com/office/drawing/2014/main" id="{8705B675-96D4-4CEB-9AE7-72D28D058F3D}"/>
                  </a:ext>
                </a:extLst>
              </p:cNvPr>
              <p:cNvGraphicFramePr>
                <a:graphicFrameLocks noGrp="1"/>
              </p:cNvGraphicFramePr>
              <p:nvPr>
                <p:extLst>
                  <p:ext uri="{D42A27DB-BD31-4B8C-83A1-F6EECF244321}">
                    <p14:modId xmlns:p14="http://schemas.microsoft.com/office/powerpoint/2010/main" val="703402686"/>
                  </p:ext>
                </p:extLst>
              </p:nvPr>
            </p:nvGraphicFramePr>
            <p:xfrm>
              <a:off x="1250765" y="3025444"/>
              <a:ext cx="8128000" cy="3521838"/>
            </p:xfrm>
            <a:graphic>
              <a:graphicData uri="http://schemas.openxmlformats.org/drawingml/2006/table">
                <a:tbl>
                  <a:tblPr firstRow="1" bandRow="1">
                    <a:tableStyleId>{91EBBBCC-DAD2-459C-BE2E-F6DE35CF9A28}</a:tableStyleId>
                  </a:tblPr>
                  <a:tblGrid>
                    <a:gridCol w="8128000">
                      <a:extLst>
                        <a:ext uri="{9D8B030D-6E8A-4147-A177-3AD203B41FA5}">
                          <a16:colId xmlns:a16="http://schemas.microsoft.com/office/drawing/2014/main" val="2156283681"/>
                        </a:ext>
                      </a:extLst>
                    </a:gridCol>
                  </a:tblGrid>
                  <a:tr h="1623759">
                    <a:tc>
                      <a:txBody>
                        <a:bodyPr/>
                        <a:lstStyle/>
                        <a:p>
                          <a:endParaRPr lang="en-US"/>
                        </a:p>
                      </a:txBody>
                      <a:tcPr>
                        <a:blipFill>
                          <a:blip r:embed="rId2"/>
                          <a:stretch>
                            <a:fillRect t="-1873" b="-116854"/>
                          </a:stretch>
                        </a:blipFill>
                      </a:tcPr>
                    </a:tc>
                    <a:extLst>
                      <a:ext uri="{0D108BD9-81ED-4DB2-BD59-A6C34878D82A}">
                        <a16:rowId xmlns:a16="http://schemas.microsoft.com/office/drawing/2014/main" val="2001476875"/>
                      </a:ext>
                    </a:extLst>
                  </a:tr>
                  <a:tr h="1898079">
                    <a:tc>
                      <a:txBody>
                        <a:bodyPr/>
                        <a:lstStyle/>
                        <a:p>
                          <a:endParaRPr lang="en-US"/>
                        </a:p>
                      </a:txBody>
                      <a:tcPr>
                        <a:blipFill>
                          <a:blip r:embed="rId2"/>
                          <a:stretch>
                            <a:fillRect t="-87179"/>
                          </a:stretch>
                        </a:blipFill>
                      </a:tcPr>
                    </a:tc>
                    <a:extLst>
                      <a:ext uri="{0D108BD9-81ED-4DB2-BD59-A6C34878D82A}">
                        <a16:rowId xmlns:a16="http://schemas.microsoft.com/office/drawing/2014/main" val="3401418445"/>
                      </a:ext>
                    </a:extLst>
                  </a:tr>
                </a:tbl>
              </a:graphicData>
            </a:graphic>
          </p:graphicFrame>
        </mc:Fallback>
      </mc:AlternateContent>
      <p:cxnSp>
        <p:nvCxnSpPr>
          <p:cNvPr id="6" name="Straight Connector 5">
            <a:extLst>
              <a:ext uri="{FF2B5EF4-FFF2-40B4-BE49-F238E27FC236}">
                <a16:creationId xmlns:a16="http://schemas.microsoft.com/office/drawing/2014/main" id="{61BC3F32-C753-42FD-BD62-A946CF43EDED}"/>
              </a:ext>
            </a:extLst>
          </p:cNvPr>
          <p:cNvCxnSpPr>
            <a:cxnSpLocks/>
          </p:cNvCxnSpPr>
          <p:nvPr/>
        </p:nvCxnSpPr>
        <p:spPr>
          <a:xfrm>
            <a:off x="3266983" y="4057096"/>
            <a:ext cx="2663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DC042F-09E4-484B-8A4A-0814911E514D}"/>
              </a:ext>
            </a:extLst>
          </p:cNvPr>
          <p:cNvCxnSpPr/>
          <p:nvPr/>
        </p:nvCxnSpPr>
        <p:spPr>
          <a:xfrm>
            <a:off x="3138256" y="5681708"/>
            <a:ext cx="2574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4050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2BBC54-DAF4-4113-BB8E-09285B2D7E6E}"/>
              </a:ext>
            </a:extLst>
          </p:cNvPr>
          <p:cNvSpPr>
            <a:spLocks noGrp="1"/>
          </p:cNvSpPr>
          <p:nvPr>
            <p:ph idx="1"/>
          </p:nvPr>
        </p:nvSpPr>
        <p:spPr>
          <a:xfrm>
            <a:off x="310718" y="257452"/>
            <a:ext cx="11881282" cy="6600548"/>
          </a:xfrm>
        </p:spPr>
        <p:txBody>
          <a:bodyPr>
            <a:normAutofit fontScale="85000" lnSpcReduction="20000"/>
          </a:bodyPr>
          <a:lstStyle/>
          <a:p>
            <a:pPr marL="0" indent="0">
              <a:buNone/>
            </a:pPr>
            <a:r>
              <a:rPr lang="en-US" dirty="0"/>
              <a:t> </a:t>
            </a:r>
            <a:r>
              <a:rPr lang="en-US" b="1" dirty="0"/>
              <a:t>Suggesting Online marketing for cucumber and onion </a:t>
            </a:r>
          </a:p>
          <a:p>
            <a:pPr marL="0" indent="0" algn="ctr">
              <a:buNone/>
            </a:pPr>
            <a:r>
              <a:rPr lang="en-US" sz="2200" i="0" dirty="0">
                <a:effectLst/>
              </a:rPr>
              <a:t>Why Choose this Method to Sell Onions and cucumbers Online?</a:t>
            </a:r>
          </a:p>
          <a:p>
            <a:pPr algn="l">
              <a:buFont typeface="Arial" panose="020B0604020202020204" pitchFamily="34" charset="0"/>
              <a:buChar char="•"/>
            </a:pPr>
            <a:r>
              <a:rPr lang="en-US" sz="2200" i="0" dirty="0">
                <a:effectLst/>
              </a:rPr>
              <a:t>No need to pay commission on any of our sale.</a:t>
            </a:r>
          </a:p>
          <a:p>
            <a:pPr algn="l">
              <a:buFont typeface="Arial" panose="020B0604020202020204" pitchFamily="34" charset="0"/>
              <a:buChar char="•"/>
            </a:pPr>
            <a:r>
              <a:rPr lang="en-US" sz="2200" i="0" dirty="0">
                <a:effectLst/>
              </a:rPr>
              <a:t>Multiple payment options like PayPal, Credit Card, </a:t>
            </a:r>
            <a:r>
              <a:rPr lang="en-US" sz="2200" i="0" dirty="0" err="1">
                <a:effectLst/>
              </a:rPr>
              <a:t>etc</a:t>
            </a:r>
            <a:r>
              <a:rPr lang="en-US" sz="2200" i="0" dirty="0">
                <a:effectLst/>
              </a:rPr>
              <a:t> to collect payment from a single place.</a:t>
            </a:r>
          </a:p>
          <a:p>
            <a:pPr algn="l">
              <a:buFont typeface="Arial" panose="020B0604020202020204" pitchFamily="34" charset="0"/>
              <a:buChar char="•"/>
            </a:pPr>
            <a:r>
              <a:rPr lang="en-US" sz="2200" i="0" dirty="0">
                <a:effectLst/>
              </a:rPr>
              <a:t>Collect payments &amp; sale products in any currency as per customers requirement.</a:t>
            </a:r>
          </a:p>
          <a:p>
            <a:pPr algn="l">
              <a:buFont typeface="Arial" panose="020B0604020202020204" pitchFamily="34" charset="0"/>
              <a:buChar char="•"/>
            </a:pPr>
            <a:r>
              <a:rPr lang="en-US" sz="2200" i="0" dirty="0">
                <a:effectLst/>
              </a:rPr>
              <a:t>Give discounts on your products by offering special coupon codes.</a:t>
            </a:r>
          </a:p>
          <a:p>
            <a:pPr algn="l">
              <a:buFont typeface="Arial" panose="020B0604020202020204" pitchFamily="34" charset="0"/>
              <a:buChar char="•"/>
            </a:pPr>
            <a:endParaRPr lang="en-US" sz="2200" i="0" dirty="0">
              <a:effectLst/>
            </a:endParaRPr>
          </a:p>
          <a:p>
            <a:pPr marL="0" indent="0" algn="l">
              <a:buNone/>
            </a:pPr>
            <a:r>
              <a:rPr lang="en-US" sz="2400" b="1" i="0" dirty="0">
                <a:effectLst/>
                <a:latin typeface="Avenir Next W01"/>
              </a:rPr>
              <a:t>How to Sale Onions and cucumber Online (step by step)</a:t>
            </a:r>
          </a:p>
          <a:p>
            <a:pPr marL="0" indent="0">
              <a:buNone/>
            </a:pPr>
            <a:r>
              <a:rPr lang="en-US" sz="2400" b="0" i="0" dirty="0">
                <a:effectLst/>
              </a:rPr>
              <a:t>1. </a:t>
            </a:r>
            <a:r>
              <a:rPr lang="en-US" sz="2400" dirty="0"/>
              <a:t>Signup &amp; Login</a:t>
            </a:r>
            <a:endParaRPr lang="en-US" sz="2400" b="0" i="0" dirty="0">
              <a:effectLst/>
            </a:endParaRPr>
          </a:p>
          <a:p>
            <a:pPr marL="0" indent="0">
              <a:buNone/>
            </a:pPr>
            <a:r>
              <a:rPr lang="en-US" sz="2400" b="0" i="0" dirty="0">
                <a:effectLst/>
              </a:rPr>
              <a:t>2. </a:t>
            </a:r>
            <a:r>
              <a:rPr lang="en-US" sz="2400" dirty="0"/>
              <a:t>Select Subscription Billing</a:t>
            </a:r>
            <a:endParaRPr lang="en-US" sz="2400" b="0" i="0" dirty="0">
              <a:effectLst/>
            </a:endParaRPr>
          </a:p>
          <a:p>
            <a:pPr marL="0" indent="0">
              <a:buNone/>
            </a:pPr>
            <a:r>
              <a:rPr lang="en-US" sz="2400" b="0" i="0" dirty="0">
                <a:effectLst/>
              </a:rPr>
              <a:t>3. </a:t>
            </a:r>
            <a:r>
              <a:rPr lang="en-US" sz="2400" dirty="0"/>
              <a:t>Account Setup</a:t>
            </a:r>
            <a:endParaRPr lang="en-US" sz="2400" b="0" i="0" dirty="0">
              <a:effectLst/>
            </a:endParaRPr>
          </a:p>
          <a:p>
            <a:pPr marL="0" indent="0">
              <a:buNone/>
            </a:pPr>
            <a:r>
              <a:rPr lang="en-US" sz="2400" b="0" i="0" dirty="0">
                <a:effectLst/>
              </a:rPr>
              <a:t>4. </a:t>
            </a:r>
            <a:r>
              <a:rPr lang="en-US" sz="2400" dirty="0"/>
              <a:t>Connect Payment Gateway</a:t>
            </a:r>
            <a:endParaRPr lang="en-US" sz="2400" b="0" i="0" dirty="0">
              <a:effectLst/>
            </a:endParaRPr>
          </a:p>
          <a:p>
            <a:pPr marL="0" indent="0">
              <a:buNone/>
            </a:pPr>
            <a:r>
              <a:rPr lang="en-US" sz="2400" b="0" i="0" dirty="0">
                <a:effectLst/>
              </a:rPr>
              <a:t>5. </a:t>
            </a:r>
            <a:r>
              <a:rPr lang="en-US" sz="2400" dirty="0"/>
              <a:t>Add Your Product</a:t>
            </a:r>
            <a:endParaRPr lang="en-US" sz="2400" b="0" i="0" dirty="0">
              <a:effectLst/>
            </a:endParaRPr>
          </a:p>
          <a:p>
            <a:pPr marL="0" indent="0">
              <a:buNone/>
            </a:pPr>
            <a:r>
              <a:rPr lang="en-US" sz="2400" b="0" i="0" dirty="0">
                <a:effectLst/>
              </a:rPr>
              <a:t>6. </a:t>
            </a:r>
            <a:r>
              <a:rPr lang="en-US" sz="2400" dirty="0"/>
              <a:t>Add Plans</a:t>
            </a:r>
            <a:endParaRPr lang="en-US" sz="2400" b="0" i="0" dirty="0">
              <a:effectLst/>
            </a:endParaRPr>
          </a:p>
          <a:p>
            <a:pPr marL="0" indent="0">
              <a:buNone/>
            </a:pPr>
            <a:r>
              <a:rPr lang="en-US" sz="2400" b="0" i="0" dirty="0">
                <a:effectLst/>
              </a:rPr>
              <a:t>7. </a:t>
            </a:r>
            <a:r>
              <a:rPr lang="en-US" sz="2400" dirty="0"/>
              <a:t>Share your Checkout Page</a:t>
            </a:r>
            <a:endParaRPr lang="en-US" sz="2400" b="0" i="0" dirty="0">
              <a:effectLst/>
            </a:endParaRPr>
          </a:p>
          <a:p>
            <a:pPr marL="0" indent="0">
              <a:buNone/>
            </a:pPr>
            <a:r>
              <a:rPr lang="en-US" sz="2400" b="0" i="0" dirty="0">
                <a:effectLst/>
              </a:rPr>
              <a:t>8. </a:t>
            </a:r>
            <a:r>
              <a:rPr lang="en-US" sz="2400" dirty="0"/>
              <a:t>Preview Checkout Page</a:t>
            </a:r>
            <a:endParaRPr lang="en-US" sz="2400" b="0" i="0" dirty="0">
              <a:effectLst/>
            </a:endParaRPr>
          </a:p>
          <a:p>
            <a:pPr marL="0" indent="0">
              <a:buNone/>
            </a:pPr>
            <a:r>
              <a:rPr lang="en-US" sz="2400" b="0" i="0" dirty="0">
                <a:effectLst/>
              </a:rPr>
              <a:t>9. </a:t>
            </a:r>
            <a:r>
              <a:rPr lang="en-US" sz="2400" dirty="0"/>
              <a:t>Embed on a WordPress Site</a:t>
            </a:r>
            <a:endParaRPr lang="en-US" sz="2400" b="0" i="0" dirty="0">
              <a:effectLst/>
            </a:endParaRPr>
          </a:p>
          <a:p>
            <a:pPr marL="0" indent="0">
              <a:buNone/>
            </a:pPr>
            <a:r>
              <a:rPr lang="en-US" sz="2400" b="0" i="0" dirty="0">
                <a:effectLst/>
              </a:rPr>
              <a:t>10. </a:t>
            </a:r>
            <a:r>
              <a:rPr lang="en-US" sz="2400" dirty="0"/>
              <a:t>Multiplan Checkout Page</a:t>
            </a:r>
            <a:endParaRPr lang="en-US" sz="2400" b="0" i="0" dirty="0">
              <a:effectLst/>
            </a:endParaRPr>
          </a:p>
          <a:p>
            <a:pPr algn="l">
              <a:buFont typeface="Arial" panose="020B0604020202020204" pitchFamily="34" charset="0"/>
              <a:buChar char="•"/>
            </a:pPr>
            <a:endParaRPr lang="en-US" sz="2200" i="0" dirty="0">
              <a:effectLst/>
            </a:endParaRPr>
          </a:p>
          <a:p>
            <a:pPr marL="0" indent="0">
              <a:buNone/>
            </a:pPr>
            <a:endParaRPr lang="en-US" dirty="0"/>
          </a:p>
        </p:txBody>
      </p:sp>
    </p:spTree>
    <p:extLst>
      <p:ext uri="{BB962C8B-B14F-4D97-AF65-F5344CB8AC3E}">
        <p14:creationId xmlns:p14="http://schemas.microsoft.com/office/powerpoint/2010/main" val="54169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3367CB-1D62-4CC2-9CCA-BA43E49F1796}"/>
              </a:ext>
            </a:extLst>
          </p:cNvPr>
          <p:cNvSpPr>
            <a:spLocks noGrp="1"/>
          </p:cNvSpPr>
          <p:nvPr>
            <p:ph idx="1"/>
          </p:nvPr>
        </p:nvSpPr>
        <p:spPr>
          <a:xfrm>
            <a:off x="426128" y="337351"/>
            <a:ext cx="10927672" cy="5812979"/>
          </a:xfrm>
        </p:spPr>
        <p:txBody>
          <a:bodyPr/>
          <a:lstStyle/>
          <a:p>
            <a:pPr marL="0" indent="0">
              <a:buNone/>
            </a:pPr>
            <a:r>
              <a:rPr lang="en-US" b="1" dirty="0"/>
              <a:t>SWOT Analysis :-</a:t>
            </a:r>
            <a:endParaRPr lang="en-IN" b="1" dirty="0"/>
          </a:p>
        </p:txBody>
      </p:sp>
      <p:graphicFrame>
        <p:nvGraphicFramePr>
          <p:cNvPr id="2" name="Table 3">
            <a:extLst>
              <a:ext uri="{FF2B5EF4-FFF2-40B4-BE49-F238E27FC236}">
                <a16:creationId xmlns:a16="http://schemas.microsoft.com/office/drawing/2014/main" id="{75DA87EF-5EAC-4E15-9948-72B4F8D0C445}"/>
              </a:ext>
            </a:extLst>
          </p:cNvPr>
          <p:cNvGraphicFramePr>
            <a:graphicFrameLocks noGrp="1"/>
          </p:cNvGraphicFramePr>
          <p:nvPr>
            <p:extLst>
              <p:ext uri="{D42A27DB-BD31-4B8C-83A1-F6EECF244321}">
                <p14:modId xmlns:p14="http://schemas.microsoft.com/office/powerpoint/2010/main" val="211834833"/>
              </p:ext>
            </p:extLst>
          </p:nvPr>
        </p:nvGraphicFramePr>
        <p:xfrm>
          <a:off x="2032000" y="1273286"/>
          <a:ext cx="7768948" cy="3209938"/>
        </p:xfrm>
        <a:graphic>
          <a:graphicData uri="http://schemas.openxmlformats.org/drawingml/2006/table">
            <a:tbl>
              <a:tblPr firstRow="1" bandRow="1">
                <a:tableStyleId>{91EBBBCC-DAD2-459C-BE2E-F6DE35CF9A28}</a:tableStyleId>
              </a:tblPr>
              <a:tblGrid>
                <a:gridCol w="3884474">
                  <a:extLst>
                    <a:ext uri="{9D8B030D-6E8A-4147-A177-3AD203B41FA5}">
                      <a16:colId xmlns:a16="http://schemas.microsoft.com/office/drawing/2014/main" val="1224711464"/>
                    </a:ext>
                  </a:extLst>
                </a:gridCol>
                <a:gridCol w="3884474">
                  <a:extLst>
                    <a:ext uri="{9D8B030D-6E8A-4147-A177-3AD203B41FA5}">
                      <a16:colId xmlns:a16="http://schemas.microsoft.com/office/drawing/2014/main" val="3653256605"/>
                    </a:ext>
                  </a:extLst>
                </a:gridCol>
              </a:tblGrid>
              <a:tr h="1298096">
                <a:tc>
                  <a:txBody>
                    <a:bodyPr/>
                    <a:lstStyle/>
                    <a:p>
                      <a:r>
                        <a:rPr lang="en-US" dirty="0"/>
                        <a:t>Strengths </a:t>
                      </a:r>
                    </a:p>
                    <a:p>
                      <a:pPr marL="285750" indent="-285750">
                        <a:buFont typeface="Arial" panose="020B0604020202020204" pitchFamily="34" charset="0"/>
                        <a:buChar char="•"/>
                      </a:pPr>
                      <a:r>
                        <a:rPr lang="en-US" dirty="0"/>
                        <a:t>Good quality product .</a:t>
                      </a:r>
                    </a:p>
                    <a:p>
                      <a:pPr marL="285750" indent="-285750">
                        <a:buFont typeface="Arial" panose="020B0604020202020204" pitchFamily="34" charset="0"/>
                        <a:buChar char="•"/>
                      </a:pPr>
                      <a:r>
                        <a:rPr lang="en-US" dirty="0"/>
                        <a:t>Fertile land.</a:t>
                      </a:r>
                      <a:endParaRPr lang="en-IN" dirty="0"/>
                    </a:p>
                  </a:txBody>
                  <a:tcPr/>
                </a:tc>
                <a:tc>
                  <a:txBody>
                    <a:bodyPr/>
                    <a:lstStyle/>
                    <a:p>
                      <a:r>
                        <a:rPr lang="en-US" dirty="0"/>
                        <a:t>Weakness</a:t>
                      </a:r>
                    </a:p>
                    <a:p>
                      <a:pPr marL="285750" indent="-285750">
                        <a:buFont typeface="Arial" panose="020B0604020202020204" pitchFamily="34" charset="0"/>
                        <a:buChar char="•"/>
                      </a:pPr>
                      <a:r>
                        <a:rPr lang="en-US" dirty="0"/>
                        <a:t>Lack of investment.</a:t>
                      </a:r>
                    </a:p>
                    <a:p>
                      <a:pPr marL="285750" indent="-285750">
                        <a:buFont typeface="Arial" panose="020B0604020202020204" pitchFamily="34" charset="0"/>
                        <a:buChar char="•"/>
                      </a:pPr>
                      <a:r>
                        <a:rPr lang="en-US" dirty="0"/>
                        <a:t>Basic grading practices.</a:t>
                      </a:r>
                    </a:p>
                  </a:txBody>
                  <a:tcPr/>
                </a:tc>
                <a:extLst>
                  <a:ext uri="{0D108BD9-81ED-4DB2-BD59-A6C34878D82A}">
                    <a16:rowId xmlns:a16="http://schemas.microsoft.com/office/drawing/2014/main" val="1024188331"/>
                  </a:ext>
                </a:extLst>
              </a:tr>
              <a:tr h="1911842">
                <a:tc>
                  <a:txBody>
                    <a:bodyPr/>
                    <a:lstStyle/>
                    <a:p>
                      <a:r>
                        <a:rPr lang="en-US" dirty="0">
                          <a:solidFill>
                            <a:schemeClr val="tx1"/>
                          </a:solidFill>
                        </a:rPr>
                        <a:t>Opportunity </a:t>
                      </a:r>
                    </a:p>
                    <a:p>
                      <a:pPr marL="285750" indent="-285750">
                        <a:buFont typeface="Arial" panose="020B0604020202020204" pitchFamily="34" charset="0"/>
                        <a:buChar char="•"/>
                      </a:pPr>
                      <a:r>
                        <a:rPr lang="en-US" dirty="0">
                          <a:solidFill>
                            <a:schemeClr val="tx1"/>
                          </a:solidFill>
                        </a:rPr>
                        <a:t>Have the ability to develop new product .</a:t>
                      </a:r>
                    </a:p>
                    <a:p>
                      <a:pPr marL="285750" indent="-285750">
                        <a:buFont typeface="Arial" panose="020B0604020202020204" pitchFamily="34" charset="0"/>
                        <a:buChar char="•"/>
                      </a:pPr>
                      <a:r>
                        <a:rPr lang="en-IN" dirty="0"/>
                        <a:t>Growing local &amp; regional demand.</a:t>
                      </a:r>
                    </a:p>
                    <a:p>
                      <a:pPr marL="285750" indent="-285750">
                        <a:buFont typeface="Arial" panose="020B0604020202020204" pitchFamily="34" charset="0"/>
                        <a:buChar char="•"/>
                      </a:pPr>
                      <a:r>
                        <a:rPr lang="en-IN" dirty="0"/>
                        <a:t>Use of social media .</a:t>
                      </a:r>
                    </a:p>
                  </a:txBody>
                  <a:tcPr/>
                </a:tc>
                <a:tc>
                  <a:txBody>
                    <a:bodyPr/>
                    <a:lstStyle/>
                    <a:p>
                      <a:r>
                        <a:rPr lang="en-US" dirty="0"/>
                        <a:t>Threats</a:t>
                      </a:r>
                    </a:p>
                    <a:p>
                      <a:pPr marL="285750" indent="-285750">
                        <a:buFont typeface="Arial" panose="020B0604020202020204" pitchFamily="34" charset="0"/>
                        <a:buChar char="•"/>
                      </a:pPr>
                      <a:r>
                        <a:rPr lang="en-US" dirty="0"/>
                        <a:t>Seasonal market demand</a:t>
                      </a:r>
                    </a:p>
                    <a:p>
                      <a:pPr marL="285750" indent="-285750">
                        <a:buFont typeface="Arial" panose="020B0604020202020204" pitchFamily="34" charset="0"/>
                        <a:buChar char="•"/>
                      </a:pPr>
                      <a:r>
                        <a:rPr lang="en-US" dirty="0"/>
                        <a:t>Natural calamities.</a:t>
                      </a:r>
                    </a:p>
                    <a:p>
                      <a:r>
                        <a:rPr lang="en-US" dirty="0"/>
                        <a:t> </a:t>
                      </a:r>
                      <a:endParaRPr lang="en-IN" dirty="0"/>
                    </a:p>
                  </a:txBody>
                  <a:tcPr/>
                </a:tc>
                <a:extLst>
                  <a:ext uri="{0D108BD9-81ED-4DB2-BD59-A6C34878D82A}">
                    <a16:rowId xmlns:a16="http://schemas.microsoft.com/office/drawing/2014/main" val="4211000375"/>
                  </a:ext>
                </a:extLst>
              </a:tr>
            </a:tbl>
          </a:graphicData>
        </a:graphic>
      </p:graphicFrame>
    </p:spTree>
    <p:extLst>
      <p:ext uri="{BB962C8B-B14F-4D97-AF65-F5344CB8AC3E}">
        <p14:creationId xmlns:p14="http://schemas.microsoft.com/office/powerpoint/2010/main" val="1633087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7571FA-FF8E-44D6-933B-D9FD53934221}"/>
              </a:ext>
            </a:extLst>
          </p:cNvPr>
          <p:cNvSpPr>
            <a:spLocks noGrp="1"/>
          </p:cNvSpPr>
          <p:nvPr>
            <p:ph idx="1"/>
          </p:nvPr>
        </p:nvSpPr>
        <p:spPr>
          <a:xfrm>
            <a:off x="310718" y="0"/>
            <a:ext cx="11043082" cy="6176963"/>
          </a:xfrm>
        </p:spPr>
        <p:txBody>
          <a:bodyPr/>
          <a:lstStyle/>
          <a:p>
            <a:pPr marL="0" indent="0">
              <a:buNone/>
            </a:pPr>
            <a:r>
              <a:rPr lang="en-US" b="1" dirty="0"/>
              <a:t>Problems in agricultural marketing services for farmer </a:t>
            </a:r>
          </a:p>
          <a:p>
            <a:pPr marL="0" indent="0">
              <a:buNone/>
            </a:pPr>
            <a:endParaRPr lang="en-IN" dirty="0"/>
          </a:p>
          <a:p>
            <a:pPr marL="0" indent="0">
              <a:buNone/>
            </a:pPr>
            <a:endParaRPr lang="en-IN" dirty="0"/>
          </a:p>
        </p:txBody>
      </p:sp>
      <p:sp>
        <p:nvSpPr>
          <p:cNvPr id="2" name="Rectangle 1">
            <a:extLst>
              <a:ext uri="{FF2B5EF4-FFF2-40B4-BE49-F238E27FC236}">
                <a16:creationId xmlns:a16="http://schemas.microsoft.com/office/drawing/2014/main" id="{344441BD-F8B9-4FDB-85D7-AFDEEEAAD397}"/>
              </a:ext>
            </a:extLst>
          </p:cNvPr>
          <p:cNvSpPr>
            <a:spLocks noChangeArrowheads="1"/>
          </p:cNvSpPr>
          <p:nvPr/>
        </p:nvSpPr>
        <p:spPr bwMode="auto">
          <a:xfrm>
            <a:off x="838200" y="4923537"/>
            <a:ext cx="111533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4">
            <a:extLst>
              <a:ext uri="{FF2B5EF4-FFF2-40B4-BE49-F238E27FC236}">
                <a16:creationId xmlns:a16="http://schemas.microsoft.com/office/drawing/2014/main" id="{4BBF292C-C221-44CC-A4B9-19F13F394195}"/>
              </a:ext>
            </a:extLst>
          </p:cNvPr>
          <p:cNvGraphicFramePr>
            <a:graphicFrameLocks noGrp="1"/>
          </p:cNvGraphicFramePr>
          <p:nvPr/>
        </p:nvGraphicFramePr>
        <p:xfrm>
          <a:off x="1473693" y="762274"/>
          <a:ext cx="7989903" cy="5323880"/>
        </p:xfrm>
        <a:graphic>
          <a:graphicData uri="http://schemas.openxmlformats.org/drawingml/2006/table">
            <a:tbl>
              <a:tblPr firstRow="1" bandRow="1">
                <a:tableStyleId>{91EBBBCC-DAD2-459C-BE2E-F6DE35CF9A28}</a:tableStyleId>
              </a:tblPr>
              <a:tblGrid>
                <a:gridCol w="3838150">
                  <a:extLst>
                    <a:ext uri="{9D8B030D-6E8A-4147-A177-3AD203B41FA5}">
                      <a16:colId xmlns:a16="http://schemas.microsoft.com/office/drawing/2014/main" val="3217265091"/>
                    </a:ext>
                  </a:extLst>
                </a:gridCol>
                <a:gridCol w="4151753">
                  <a:extLst>
                    <a:ext uri="{9D8B030D-6E8A-4147-A177-3AD203B41FA5}">
                      <a16:colId xmlns:a16="http://schemas.microsoft.com/office/drawing/2014/main" val="507214481"/>
                    </a:ext>
                  </a:extLst>
                </a:gridCol>
              </a:tblGrid>
              <a:tr h="456569">
                <a:tc>
                  <a:txBody>
                    <a:bodyPr/>
                    <a:lstStyle/>
                    <a:p>
                      <a:r>
                        <a:rPr lang="en-US" dirty="0"/>
                        <a:t>Problems </a:t>
                      </a:r>
                      <a:endParaRPr lang="en-IN" dirty="0"/>
                    </a:p>
                  </a:txBody>
                  <a:tcPr/>
                </a:tc>
                <a:tc>
                  <a:txBody>
                    <a:bodyPr/>
                    <a:lstStyle/>
                    <a:p>
                      <a:r>
                        <a:rPr lang="en-US" dirty="0"/>
                        <a:t>Suggestions </a:t>
                      </a:r>
                      <a:endParaRPr lang="en-IN" dirty="0"/>
                    </a:p>
                  </a:txBody>
                  <a:tcPr/>
                </a:tc>
                <a:extLst>
                  <a:ext uri="{0D108BD9-81ED-4DB2-BD59-A6C34878D82A}">
                    <a16:rowId xmlns:a16="http://schemas.microsoft.com/office/drawing/2014/main" val="2196185115"/>
                  </a:ext>
                </a:extLst>
              </a:tr>
              <a:tr h="577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No direct contact with customer .</a:t>
                      </a:r>
                      <a:endParaRPr lang="en-US" sz="1800" b="0" i="0" kern="1200" dirty="0">
                        <a:solidFill>
                          <a:schemeClr val="dk1"/>
                        </a:solidFill>
                        <a:effectLst/>
                        <a:latin typeface="+mn-lt"/>
                        <a:ea typeface="+mn-ea"/>
                        <a:cs typeface="+mn-cs"/>
                      </a:endParaRPr>
                    </a:p>
                  </a:txBody>
                  <a:tcPr/>
                </a:tc>
                <a:tc>
                  <a:txBody>
                    <a:bodyPr/>
                    <a:lstStyle/>
                    <a:p>
                      <a:r>
                        <a:rPr lang="en-US" dirty="0"/>
                        <a:t>Use promotional strategy like online marketing.</a:t>
                      </a:r>
                      <a:endParaRPr lang="en-IN" dirty="0"/>
                    </a:p>
                  </a:txBody>
                  <a:tcPr/>
                </a:tc>
                <a:extLst>
                  <a:ext uri="{0D108BD9-81ED-4DB2-BD59-A6C34878D82A}">
                    <a16:rowId xmlns:a16="http://schemas.microsoft.com/office/drawing/2014/main" val="3065497389"/>
                  </a:ext>
                </a:extLst>
              </a:tr>
              <a:tr h="788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rPr>
                        <a:t>Lack of Market Information</a:t>
                      </a:r>
                      <a:endParaRPr lang="en-IN" sz="1800" b="0" i="0" kern="1200" dirty="0">
                        <a:solidFill>
                          <a:schemeClr val="dk1"/>
                        </a:solidFill>
                        <a:effectLst/>
                        <a:latin typeface="+mn-lt"/>
                        <a:ea typeface="+mn-ea"/>
                        <a:cs typeface="+mn-cs"/>
                      </a:endParaRPr>
                    </a:p>
                  </a:txBody>
                  <a:tcPr/>
                </a:tc>
                <a:tc>
                  <a:txBody>
                    <a:bodyPr/>
                    <a:lstStyle/>
                    <a:p>
                      <a:r>
                        <a:rPr lang="en-US" sz="1800" b="0" kern="1200" dirty="0">
                          <a:solidFill>
                            <a:schemeClr val="dk1"/>
                          </a:solidFill>
                          <a:effectLst/>
                        </a:rPr>
                        <a:t>Farmer get information from various sources like </a:t>
                      </a:r>
                      <a:r>
                        <a:rPr lang="en-US" sz="1800" b="0" kern="1200" dirty="0" err="1">
                          <a:solidFill>
                            <a:schemeClr val="dk1"/>
                          </a:solidFill>
                          <a:effectLst/>
                        </a:rPr>
                        <a:t>whatsapp</a:t>
                      </a:r>
                      <a:r>
                        <a:rPr lang="en-US" sz="1800" b="0" kern="1200" dirty="0">
                          <a:solidFill>
                            <a:schemeClr val="dk1"/>
                          </a:solidFill>
                          <a:effectLst/>
                        </a:rPr>
                        <a:t> groups, </a:t>
                      </a:r>
                      <a:r>
                        <a:rPr lang="en-US" sz="1800" b="0" kern="1200" dirty="0" err="1">
                          <a:solidFill>
                            <a:schemeClr val="dk1"/>
                          </a:solidFill>
                          <a:effectLst/>
                        </a:rPr>
                        <a:t>Agriapp</a:t>
                      </a:r>
                      <a:r>
                        <a:rPr lang="en-US" sz="1800" b="0" kern="1200" dirty="0">
                          <a:solidFill>
                            <a:schemeClr val="dk1"/>
                          </a:solidFill>
                          <a:effectLst/>
                        </a:rPr>
                        <a:t>, IFFCO Kisan app.</a:t>
                      </a:r>
                      <a:endParaRPr lang="en-IN" dirty="0"/>
                    </a:p>
                  </a:txBody>
                  <a:tcPr/>
                </a:tc>
                <a:extLst>
                  <a:ext uri="{0D108BD9-81ED-4DB2-BD59-A6C34878D82A}">
                    <a16:rowId xmlns:a16="http://schemas.microsoft.com/office/drawing/2014/main" val="219446807"/>
                  </a:ext>
                </a:extLst>
              </a:tr>
              <a:tr h="788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rPr>
                        <a:t>Basic grading practices followed .</a:t>
                      </a:r>
                      <a:endParaRPr lang="en-IN" sz="1800" b="0" i="0" kern="1200" dirty="0">
                        <a:solidFill>
                          <a:schemeClr val="dk1"/>
                        </a:solidFill>
                        <a:effectLst/>
                        <a:latin typeface="+mn-lt"/>
                        <a:ea typeface="+mn-ea"/>
                        <a:cs typeface="+mn-cs"/>
                      </a:endParaRPr>
                    </a:p>
                  </a:txBody>
                  <a:tcPr/>
                </a:tc>
                <a:tc>
                  <a:txBody>
                    <a:bodyPr/>
                    <a:lstStyle/>
                    <a:p>
                      <a:r>
                        <a:rPr lang="en-IN" sz="1800" b="0" kern="1200" dirty="0">
                          <a:solidFill>
                            <a:schemeClr val="dk1"/>
                          </a:solidFill>
                          <a:effectLst/>
                        </a:rPr>
                        <a:t>Farmer should perform grading according to the standard norms.</a:t>
                      </a:r>
                      <a:endParaRPr lang="en-IN" dirty="0"/>
                    </a:p>
                  </a:txBody>
                  <a:tcPr/>
                </a:tc>
                <a:extLst>
                  <a:ext uri="{0D108BD9-81ED-4DB2-BD59-A6C34878D82A}">
                    <a16:rowId xmlns:a16="http://schemas.microsoft.com/office/drawing/2014/main" val="2808564985"/>
                  </a:ext>
                </a:extLst>
              </a:tr>
              <a:tr h="788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rPr>
                        <a:t>Bulky nature of packaging commodity.</a:t>
                      </a:r>
                      <a:endParaRPr lang="en-IN" sz="1800" b="0" i="0" kern="1200" dirty="0">
                        <a:solidFill>
                          <a:schemeClr val="dk1"/>
                        </a:solidFill>
                        <a:effectLst/>
                        <a:latin typeface="+mn-lt"/>
                        <a:ea typeface="+mn-ea"/>
                        <a:cs typeface="+mn-cs"/>
                      </a:endParaRPr>
                    </a:p>
                  </a:txBody>
                  <a:tcPr/>
                </a:tc>
                <a:tc>
                  <a:txBody>
                    <a:bodyPr/>
                    <a:lstStyle/>
                    <a:p>
                      <a:r>
                        <a:rPr lang="en-US" dirty="0"/>
                        <a:t>Proper Packaging of commodity helps  taken to various market.</a:t>
                      </a:r>
                      <a:endParaRPr lang="en-IN" dirty="0"/>
                    </a:p>
                  </a:txBody>
                  <a:tcPr/>
                </a:tc>
                <a:extLst>
                  <a:ext uri="{0D108BD9-81ED-4DB2-BD59-A6C34878D82A}">
                    <a16:rowId xmlns:a16="http://schemas.microsoft.com/office/drawing/2014/main" val="963433600"/>
                  </a:ext>
                </a:extLst>
              </a:tr>
              <a:tr h="456569">
                <a:tc>
                  <a:txBody>
                    <a:bodyPr/>
                    <a:lstStyle/>
                    <a:p>
                      <a:pPr fontAlgn="base"/>
                      <a:r>
                        <a:rPr lang="en-IN" sz="1800" b="0" kern="1200" dirty="0">
                          <a:solidFill>
                            <a:schemeClr val="dk1"/>
                          </a:solidFill>
                          <a:effectLst/>
                        </a:rPr>
                        <a:t>Presence of middlemen </a:t>
                      </a:r>
                      <a:endParaRPr lang="en-IN" sz="1800" b="0" i="0" kern="1200" dirty="0">
                        <a:solidFill>
                          <a:schemeClr val="dk1"/>
                        </a:solidFill>
                        <a:effectLst/>
                        <a:latin typeface="+mn-lt"/>
                        <a:ea typeface="+mn-ea"/>
                        <a:cs typeface="+mn-cs"/>
                      </a:endParaRPr>
                    </a:p>
                  </a:txBody>
                  <a:tcPr/>
                </a:tc>
                <a:tc>
                  <a:txBody>
                    <a:bodyPr/>
                    <a:lstStyle/>
                    <a:p>
                      <a:r>
                        <a:rPr lang="en-US" dirty="0"/>
                        <a:t>Eliminating middlemen in market .</a:t>
                      </a:r>
                      <a:endParaRPr lang="en-IN" dirty="0"/>
                    </a:p>
                  </a:txBody>
                  <a:tcPr/>
                </a:tc>
                <a:extLst>
                  <a:ext uri="{0D108BD9-81ED-4DB2-BD59-A6C34878D82A}">
                    <a16:rowId xmlns:a16="http://schemas.microsoft.com/office/drawing/2014/main" val="1110828904"/>
                  </a:ext>
                </a:extLst>
              </a:tr>
              <a:tr h="456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Low marketable surplus of Agricultural goods</a:t>
                      </a:r>
                      <a:endParaRPr lang="en-US" sz="1800" b="0" i="0" kern="1200" dirty="0">
                        <a:solidFill>
                          <a:schemeClr val="dk1"/>
                        </a:solidFill>
                        <a:effectLst/>
                        <a:latin typeface="+mn-lt"/>
                        <a:ea typeface="+mn-ea"/>
                        <a:cs typeface="+mn-cs"/>
                      </a:endParaRPr>
                    </a:p>
                  </a:txBody>
                  <a:tcPr/>
                </a:tc>
                <a:tc>
                  <a:txBody>
                    <a:bodyPr/>
                    <a:lstStyle/>
                    <a:p>
                      <a:r>
                        <a:rPr lang="en-US" dirty="0"/>
                        <a:t>Use of intensive farming , and use of advanced farming techniques.</a:t>
                      </a:r>
                      <a:endParaRPr lang="en-IN" dirty="0"/>
                    </a:p>
                  </a:txBody>
                  <a:tcPr/>
                </a:tc>
                <a:extLst>
                  <a:ext uri="{0D108BD9-81ED-4DB2-BD59-A6C34878D82A}">
                    <a16:rowId xmlns:a16="http://schemas.microsoft.com/office/drawing/2014/main" val="2949827953"/>
                  </a:ext>
                </a:extLst>
              </a:tr>
              <a:tr h="456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Inadequate Credit Facilities</a:t>
                      </a:r>
                      <a:endParaRPr lang="en-US" sz="1800" b="0" i="0" kern="1200" dirty="0">
                        <a:solidFill>
                          <a:schemeClr val="dk1"/>
                        </a:solidFill>
                        <a:effectLst/>
                        <a:latin typeface="+mn-lt"/>
                        <a:ea typeface="+mn-ea"/>
                        <a:cs typeface="+mn-cs"/>
                      </a:endParaRPr>
                    </a:p>
                  </a:txBody>
                  <a:tcPr/>
                </a:tc>
                <a:tc>
                  <a:txBody>
                    <a:bodyPr/>
                    <a:lstStyle/>
                    <a:p>
                      <a:r>
                        <a:rPr lang="en-US" dirty="0"/>
                        <a:t>Use of different Government credit policies and schemes . </a:t>
                      </a:r>
                      <a:r>
                        <a:rPr lang="en-US" dirty="0" err="1"/>
                        <a:t>eg.</a:t>
                      </a:r>
                      <a:r>
                        <a:rPr lang="en-US" dirty="0"/>
                        <a:t> KCC</a:t>
                      </a:r>
                      <a:endParaRPr lang="en-IN" dirty="0"/>
                    </a:p>
                  </a:txBody>
                  <a:tcPr/>
                </a:tc>
                <a:extLst>
                  <a:ext uri="{0D108BD9-81ED-4DB2-BD59-A6C34878D82A}">
                    <a16:rowId xmlns:a16="http://schemas.microsoft.com/office/drawing/2014/main" val="3253130184"/>
                  </a:ext>
                </a:extLst>
              </a:tr>
            </a:tbl>
          </a:graphicData>
        </a:graphic>
      </p:graphicFrame>
    </p:spTree>
    <p:extLst>
      <p:ext uri="{BB962C8B-B14F-4D97-AF65-F5344CB8AC3E}">
        <p14:creationId xmlns:p14="http://schemas.microsoft.com/office/powerpoint/2010/main" val="33661331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0D11B6-13A0-4F47-BE44-A4EAF9312ACD}"/>
              </a:ext>
            </a:extLst>
          </p:cNvPr>
          <p:cNvSpPr>
            <a:spLocks noGrp="1"/>
          </p:cNvSpPr>
          <p:nvPr>
            <p:ph idx="1"/>
          </p:nvPr>
        </p:nvSpPr>
        <p:spPr>
          <a:xfrm>
            <a:off x="337351" y="284085"/>
            <a:ext cx="11016449" cy="5892878"/>
          </a:xfrm>
        </p:spPr>
        <p:txBody>
          <a:bodyPr>
            <a:normAutofit/>
          </a:bodyPr>
          <a:lstStyle/>
          <a:p>
            <a:pPr marL="0" indent="0">
              <a:buNone/>
            </a:pPr>
            <a:r>
              <a:rPr lang="en-US" dirty="0"/>
              <a:t>Summary and Conclusion :-</a:t>
            </a:r>
          </a:p>
          <a:p>
            <a:endParaRPr lang="en-IN" sz="2000" dirty="0"/>
          </a:p>
          <a:p>
            <a:r>
              <a:rPr lang="en-IN" sz="2000" dirty="0"/>
              <a:t>Packaging and transportation facility prevents the post harvest loses of commodity.</a:t>
            </a:r>
          </a:p>
          <a:p>
            <a:endParaRPr lang="en-IN" sz="2000" dirty="0"/>
          </a:p>
          <a:p>
            <a:r>
              <a:rPr lang="en-IN" sz="2000" dirty="0"/>
              <a:t>Study Marketing channels for onion and cucumber.</a:t>
            </a:r>
          </a:p>
          <a:p>
            <a:endParaRPr lang="en-IN" sz="2000" dirty="0"/>
          </a:p>
          <a:p>
            <a:r>
              <a:rPr lang="en-IN" sz="2000" dirty="0"/>
              <a:t>Channel wise marketing cost of onion and cucumber is about 15.73 ₹/kg  &amp; 20.94₹/kg.</a:t>
            </a:r>
          </a:p>
          <a:p>
            <a:endParaRPr lang="en-IN" sz="2000" dirty="0"/>
          </a:p>
          <a:p>
            <a:r>
              <a:rPr lang="en-IN" sz="2000" dirty="0"/>
              <a:t>Study the registration process for brand and documents required for branding. </a:t>
            </a:r>
          </a:p>
          <a:p>
            <a:endParaRPr lang="en-IN" sz="2000" dirty="0"/>
          </a:p>
          <a:p>
            <a:r>
              <a:rPr lang="en-IN" sz="2000" dirty="0"/>
              <a:t>Different marketing activities helps to add value to the commodity and increasing farmers income.</a:t>
            </a:r>
          </a:p>
          <a:p>
            <a:endParaRPr lang="en-IN" sz="2000" dirty="0"/>
          </a:p>
        </p:txBody>
      </p:sp>
    </p:spTree>
    <p:extLst>
      <p:ext uri="{BB962C8B-B14F-4D97-AF65-F5344CB8AC3E}">
        <p14:creationId xmlns:p14="http://schemas.microsoft.com/office/powerpoint/2010/main" val="20996323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B9810A-BC15-4E84-8448-84F2CA391DAE}"/>
              </a:ext>
            </a:extLst>
          </p:cNvPr>
          <p:cNvSpPr>
            <a:spLocks noGrp="1"/>
          </p:cNvSpPr>
          <p:nvPr>
            <p:ph idx="1"/>
          </p:nvPr>
        </p:nvSpPr>
        <p:spPr>
          <a:xfrm>
            <a:off x="292963" y="390617"/>
            <a:ext cx="11060837" cy="5786346"/>
          </a:xfrm>
        </p:spPr>
        <p:txBody>
          <a:bodyPr/>
          <a:lstStyle/>
          <a:p>
            <a:pPr marL="0" indent="0">
              <a:buNone/>
            </a:pPr>
            <a:r>
              <a:rPr lang="en-US" dirty="0"/>
              <a:t>Experience Gained :</a:t>
            </a:r>
            <a:endParaRPr lang="en-IN" sz="2000" dirty="0"/>
          </a:p>
          <a:p>
            <a:pPr marL="0" indent="0">
              <a:buNone/>
            </a:pPr>
            <a:endParaRPr lang="en-US" sz="2000" dirty="0">
              <a:cs typeface="Times New Roman" panose="02020603050405020304" pitchFamily="18" charset="0"/>
            </a:endParaRPr>
          </a:p>
          <a:p>
            <a:r>
              <a:rPr lang="en-US" sz="2000" dirty="0">
                <a:cs typeface="Times New Roman" panose="02020603050405020304" pitchFamily="18" charset="0"/>
              </a:rPr>
              <a:t>Learned various methods of marketing of onion and cucumber.</a:t>
            </a:r>
          </a:p>
          <a:p>
            <a:pPr marL="0" indent="0">
              <a:buNone/>
            </a:pPr>
            <a:endParaRPr lang="en-US" sz="2000" dirty="0">
              <a:cs typeface="Times New Roman" panose="02020603050405020304" pitchFamily="18" charset="0"/>
            </a:endParaRPr>
          </a:p>
          <a:p>
            <a:r>
              <a:rPr lang="en-US" sz="2000" dirty="0">
                <a:cs typeface="Times New Roman" panose="02020603050405020304" pitchFamily="18" charset="0"/>
              </a:rPr>
              <a:t>Learned how to done packaging for onion &amp; cucumber and learn about norms of grading.</a:t>
            </a:r>
          </a:p>
          <a:p>
            <a:pPr marL="0" indent="0">
              <a:buNone/>
            </a:pPr>
            <a:endParaRPr lang="en-US" sz="2000" dirty="0">
              <a:cs typeface="Times New Roman" panose="02020603050405020304" pitchFamily="18" charset="0"/>
            </a:endParaRPr>
          </a:p>
          <a:p>
            <a:r>
              <a:rPr lang="en-US" sz="2000" dirty="0">
                <a:cs typeface="Times New Roman" panose="02020603050405020304" pitchFamily="18" charset="0"/>
              </a:rPr>
              <a:t>Learned the various ways of marketing of commodities through promotional strategies.  </a:t>
            </a:r>
          </a:p>
          <a:p>
            <a:pPr marL="0" indent="0">
              <a:buNone/>
            </a:pPr>
            <a:endParaRPr lang="en-US" sz="2000" dirty="0">
              <a:cs typeface="Times New Roman" panose="02020603050405020304" pitchFamily="18" charset="0"/>
            </a:endParaRPr>
          </a:p>
          <a:p>
            <a:r>
              <a:rPr lang="en-US" sz="2000" dirty="0">
                <a:cs typeface="Times New Roman" panose="02020603050405020304" pitchFamily="18" charset="0"/>
              </a:rPr>
              <a:t>Learnt about different marketing services which are helpful for increase income of farmer. </a:t>
            </a:r>
          </a:p>
          <a:p>
            <a:endParaRPr lang="en-US" sz="2000" dirty="0">
              <a:cs typeface="Times New Roman" panose="02020603050405020304" pitchFamily="18" charset="0"/>
            </a:endParaRPr>
          </a:p>
          <a:p>
            <a:r>
              <a:rPr lang="en-US" sz="2000" dirty="0">
                <a:cs typeface="Times New Roman" panose="02020603050405020304" pitchFamily="18" charset="0"/>
              </a:rPr>
              <a:t>Learned various problems faced by farmer during marketing and give suggestion to overcome them.</a:t>
            </a:r>
          </a:p>
          <a:p>
            <a:endParaRPr lang="en-US" sz="2000" dirty="0">
              <a:cs typeface="Times New Roman" panose="02020603050405020304" pitchFamily="18" charset="0"/>
            </a:endParaRPr>
          </a:p>
          <a:p>
            <a:endParaRPr lang="en-US" sz="2000" dirty="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6936712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04486" y="1952374"/>
            <a:ext cx="7183029" cy="1754326"/>
          </a:xfrm>
          <a:prstGeom prst="rect">
            <a:avLst/>
          </a:prstGeom>
        </p:spPr>
        <p:txBody>
          <a:bodyPr wrap="square">
            <a:spAutoFit/>
          </a:bodyPr>
          <a:lstStyle/>
          <a:p>
            <a:pPr algn="ctr"/>
            <a:r>
              <a:rPr lang="en-US" sz="3600" b="1" dirty="0">
                <a:latin typeface="Times New Roman" pitchFamily="18" charset="0"/>
                <a:cs typeface="Times New Roman" pitchFamily="18" charset="0"/>
              </a:rPr>
              <a:t>Dr. D.Y. Patil College Of</a:t>
            </a:r>
          </a:p>
          <a:p>
            <a:pPr algn="ctr"/>
            <a:r>
              <a:rPr lang="en-US" sz="3600" b="1" dirty="0">
                <a:latin typeface="Times New Roman" pitchFamily="18" charset="0"/>
                <a:cs typeface="Times New Roman" pitchFamily="18" charset="0"/>
              </a:rPr>
              <a:t>Agriculture Business Management </a:t>
            </a:r>
          </a:p>
          <a:p>
            <a:pPr algn="ctr"/>
            <a:r>
              <a:rPr lang="en-US" sz="3600" b="1" dirty="0">
                <a:latin typeface="Times New Roman" pitchFamily="18" charset="0"/>
                <a:cs typeface="Times New Roman" pitchFamily="18" charset="0"/>
              </a:rPr>
              <a:t>Akurdi , Pune-44  </a:t>
            </a:r>
            <a:r>
              <a:rPr lang="en-US" sz="3600" b="1" dirty="0">
                <a:latin typeface="Britannic Bold" pitchFamily="34" charset="0"/>
              </a:rPr>
              <a:t>                                   </a:t>
            </a:r>
            <a:endParaRPr lang="en-IN" sz="3600" b="1" dirty="0">
              <a:latin typeface="Britannic Bold" pitchFamily="34" charset="0"/>
            </a:endParaRPr>
          </a:p>
        </p:txBody>
      </p:sp>
      <p:sp>
        <p:nvSpPr>
          <p:cNvPr id="5" name="Rectangle 4"/>
          <p:cNvSpPr/>
          <p:nvPr/>
        </p:nvSpPr>
        <p:spPr>
          <a:xfrm>
            <a:off x="1899821" y="3789040"/>
            <a:ext cx="8886548" cy="1569660"/>
          </a:xfrm>
          <a:prstGeom prst="rect">
            <a:avLst/>
          </a:prstGeom>
        </p:spPr>
        <p:txBody>
          <a:bodyPr wrap="square">
            <a:spAutoFit/>
          </a:bodyPr>
          <a:lstStyle/>
          <a:p>
            <a:pPr algn="ctr"/>
            <a:r>
              <a:rPr lang="en-US" sz="2400" b="1" dirty="0">
                <a:solidFill>
                  <a:srgbClr val="FF0000"/>
                </a:solidFill>
                <a:latin typeface="Times New Roman" pitchFamily="18" charset="0"/>
                <a:cs typeface="Times New Roman" pitchFamily="18" charset="0"/>
              </a:rPr>
              <a:t>STUDENT READY PROGRAM</a:t>
            </a:r>
          </a:p>
          <a:p>
            <a:pPr algn="ctr"/>
            <a:r>
              <a:rPr lang="en-US" sz="2400" b="1" dirty="0">
                <a:solidFill>
                  <a:srgbClr val="FF0000"/>
                </a:solidFill>
                <a:latin typeface="Times New Roman" pitchFamily="18" charset="0"/>
                <a:cs typeface="Times New Roman" pitchFamily="18" charset="0"/>
              </a:rPr>
              <a:t>2020-2021</a:t>
            </a:r>
          </a:p>
          <a:p>
            <a:pPr algn="ctr"/>
            <a:r>
              <a:rPr lang="en-US" sz="2400" b="1" dirty="0">
                <a:solidFill>
                  <a:schemeClr val="accent3">
                    <a:lumMod val="50000"/>
                  </a:schemeClr>
                </a:solidFill>
                <a:latin typeface="Times New Roman" pitchFamily="18" charset="0"/>
                <a:cs typeface="Times New Roman" pitchFamily="18" charset="0"/>
              </a:rPr>
              <a:t>MODULE 4 :Entrepreneurial Development </a:t>
            </a:r>
            <a:r>
              <a:rPr lang="en-US" sz="2400" b="1" dirty="0" err="1">
                <a:solidFill>
                  <a:schemeClr val="accent3">
                    <a:lumMod val="50000"/>
                  </a:schemeClr>
                </a:solidFill>
                <a:latin typeface="Times New Roman" pitchFamily="18" charset="0"/>
                <a:cs typeface="Times New Roman" pitchFamily="18" charset="0"/>
              </a:rPr>
              <a:t>Programme</a:t>
            </a:r>
            <a:endParaRPr lang="en-US" sz="2400" b="1" dirty="0">
              <a:solidFill>
                <a:schemeClr val="accent3">
                  <a:lumMod val="50000"/>
                </a:schemeClr>
              </a:solidFill>
              <a:latin typeface="Times New Roman" pitchFamily="18" charset="0"/>
              <a:cs typeface="Times New Roman" pitchFamily="18" charset="0"/>
            </a:endParaRPr>
          </a:p>
          <a:p>
            <a:pPr algn="ctr"/>
            <a:endParaRPr lang="en-IN" sz="2400" b="1" dirty="0">
              <a:solidFill>
                <a:srgbClr val="FF0000"/>
              </a:solidFill>
              <a:latin typeface="Times New Roman" pitchFamily="18" charset="0"/>
              <a:cs typeface="Times New Roman" pitchFamily="18" charset="0"/>
            </a:endParaRP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9331" y="188641"/>
            <a:ext cx="1763735" cy="1763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13759"/>
          <a:stretch/>
        </p:blipFill>
        <p:spPr bwMode="auto">
          <a:xfrm>
            <a:off x="8040217" y="188640"/>
            <a:ext cx="1908175" cy="1763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881198" y="5085715"/>
            <a:ext cx="6444679" cy="769441"/>
          </a:xfrm>
          <a:prstGeom prst="rect">
            <a:avLst/>
          </a:prstGeom>
        </p:spPr>
        <p:txBody>
          <a:bodyPr wrap="square">
            <a:spAutoFit/>
          </a:bodyPr>
          <a:lstStyle/>
          <a:p>
            <a:pPr algn="ctr"/>
            <a:r>
              <a:rPr lang="en-US" sz="2200" b="1" dirty="0">
                <a:solidFill>
                  <a:srgbClr val="002060"/>
                </a:solidFill>
                <a:latin typeface="Times New Roman" pitchFamily="18" charset="0"/>
                <a:cs typeface="Times New Roman" pitchFamily="18" charset="0"/>
              </a:rPr>
              <a:t>Presented by : SAWANT VRUSHALI SHANKAR</a:t>
            </a:r>
          </a:p>
          <a:p>
            <a:r>
              <a:rPr lang="en-US" sz="2200" b="1" dirty="0">
                <a:solidFill>
                  <a:srgbClr val="002060"/>
                </a:solidFill>
                <a:latin typeface="Times New Roman" pitchFamily="18" charset="0"/>
                <a:cs typeface="Times New Roman" pitchFamily="18" charset="0"/>
              </a:rPr>
              <a:t>                             ABMP – 2017/63</a:t>
            </a:r>
            <a:endParaRPr lang="en-IN" sz="2200" b="1"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30319397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1544" y="1484784"/>
            <a:ext cx="8928992" cy="3416320"/>
          </a:xfrm>
          <a:prstGeom prst="rect">
            <a:avLst/>
          </a:prstGeom>
          <a:noFill/>
        </p:spPr>
        <p:txBody>
          <a:bodyPr wrap="square" rtlCol="0">
            <a:spAutoFit/>
          </a:bodyPr>
          <a:lstStyle/>
          <a:p>
            <a:pPr algn="ctr"/>
            <a:r>
              <a:rPr lang="en-US" b="1" dirty="0">
                <a:latin typeface="Times New Roman" pitchFamily="18" charset="0"/>
                <a:cs typeface="Times New Roman" pitchFamily="18" charset="0"/>
              </a:rPr>
              <a:t>CAREER OPPORTUNITIES IN AGRICULTURE BASED ENTERPRISE</a:t>
            </a:r>
          </a:p>
          <a:p>
            <a:pPr algn="ctr"/>
            <a:endParaRPr lang="en-US" b="1"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Expert :  </a:t>
            </a:r>
            <a:r>
              <a:rPr lang="en-US" dirty="0">
                <a:latin typeface="Times New Roman" pitchFamily="18" charset="0"/>
                <a:cs typeface="Times New Roman" pitchFamily="18" charset="0"/>
              </a:rPr>
              <a:t>Mrs. Swati Shingade </a:t>
            </a:r>
          </a:p>
          <a:p>
            <a:r>
              <a:rPr lang="en-US" dirty="0">
                <a:latin typeface="Times New Roman" pitchFamily="18" charset="0"/>
                <a:cs typeface="Times New Roman" pitchFamily="18" charset="0"/>
              </a:rPr>
              <a:t>                     Agri Entrepreneur , Baramati , Pune</a:t>
            </a:r>
          </a:p>
          <a:p>
            <a:endParaRPr lang="en-US"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Points covered : </a:t>
            </a:r>
          </a:p>
          <a:p>
            <a:pPr marL="285750" indent="-285750">
              <a:buFont typeface="Wingdings" pitchFamily="2" charset="2"/>
              <a:buChar char="ü"/>
            </a:pPr>
            <a:r>
              <a:rPr lang="en-US" dirty="0">
                <a:latin typeface="Times New Roman" pitchFamily="18" charset="0"/>
                <a:cs typeface="Times New Roman" pitchFamily="18" charset="0"/>
              </a:rPr>
              <a:t>Information about organic farming .</a:t>
            </a:r>
          </a:p>
          <a:p>
            <a:pPr marL="285750" indent="-285750">
              <a:buFont typeface="Wingdings" pitchFamily="2" charset="2"/>
              <a:buChar char="ü"/>
            </a:pPr>
            <a:r>
              <a:rPr lang="en-US" dirty="0">
                <a:latin typeface="Times New Roman" pitchFamily="18" charset="0"/>
                <a:cs typeface="Times New Roman" pitchFamily="18" charset="0"/>
              </a:rPr>
              <a:t>Information regarding Training programs and workshops </a:t>
            </a:r>
          </a:p>
          <a:p>
            <a:pPr marL="285750" indent="-285750">
              <a:buFont typeface="Wingdings" pitchFamily="2" charset="2"/>
              <a:buChar char="ü"/>
            </a:pPr>
            <a:r>
              <a:rPr lang="en-US" dirty="0">
                <a:latin typeface="Times New Roman" pitchFamily="18" charset="0"/>
                <a:cs typeface="Times New Roman" pitchFamily="18" charset="0"/>
              </a:rPr>
              <a:t>Scope of agricultural entrepreneurship</a:t>
            </a:r>
          </a:p>
          <a:p>
            <a:pPr marL="285750" indent="-285750">
              <a:buFont typeface="Wingdings" pitchFamily="2" charset="2"/>
              <a:buChar char="ü"/>
            </a:pPr>
            <a:r>
              <a:rPr lang="en-US" dirty="0">
                <a:latin typeface="Times New Roman" pitchFamily="18" charset="0"/>
                <a:cs typeface="Times New Roman" pitchFamily="18" charset="0"/>
              </a:rPr>
              <a:t>Information about Hi-tech farming and floriculture . </a:t>
            </a:r>
          </a:p>
          <a:p>
            <a:pPr marL="285750" indent="-285750">
              <a:buFont typeface="Wingdings" pitchFamily="2" charset="2"/>
              <a:buChar char="ü"/>
            </a:pPr>
            <a:r>
              <a:rPr lang="en-US" dirty="0">
                <a:latin typeface="Times New Roman" pitchFamily="18" charset="0"/>
                <a:cs typeface="Times New Roman" pitchFamily="18" charset="0"/>
              </a:rPr>
              <a:t>Shared personal experiences . </a:t>
            </a:r>
          </a:p>
          <a:p>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1307146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5736-3761-46D8-955F-9F4BBA24D88B}"/>
              </a:ext>
            </a:extLst>
          </p:cNvPr>
          <p:cNvSpPr>
            <a:spLocks noGrp="1"/>
          </p:cNvSpPr>
          <p:nvPr>
            <p:ph type="title"/>
          </p:nvPr>
        </p:nvSpPr>
        <p:spPr>
          <a:xfrm>
            <a:off x="838200" y="365125"/>
            <a:ext cx="6823229" cy="220801"/>
          </a:xfrm>
        </p:spPr>
        <p:txBody>
          <a:bodyPr>
            <a:normAutofit fontScale="90000"/>
          </a:bodyPr>
          <a:lstStyle/>
          <a:p>
            <a:r>
              <a:rPr lang="en-US" b="1" dirty="0">
                <a:latin typeface="Times New Roman" panose="02020603050405020304" pitchFamily="18" charset="0"/>
                <a:cs typeface="Times New Roman" panose="02020603050405020304" pitchFamily="18" charset="0"/>
              </a:rPr>
              <a:t>Organizational structure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F8A05D-9819-45F3-8FE1-7F08383CA1DF}"/>
              </a:ext>
            </a:extLst>
          </p:cNvPr>
          <p:cNvSpPr>
            <a:spLocks noGrp="1"/>
          </p:cNvSpPr>
          <p:nvPr>
            <p:ph idx="1"/>
          </p:nvPr>
        </p:nvSpPr>
        <p:spPr>
          <a:xfrm>
            <a:off x="710214" y="1544715"/>
            <a:ext cx="10643586" cy="4632248"/>
          </a:xfrm>
        </p:spPr>
        <p:txBody>
          <a:bodyPr/>
          <a:lstStyle/>
          <a:p>
            <a:pPr marL="0" indent="0">
              <a:buNone/>
            </a:pPr>
            <a:r>
              <a:rPr lang="en-US" sz="2000" dirty="0">
                <a:latin typeface="Times New Roman" panose="02020603050405020304" pitchFamily="18" charset="0"/>
                <a:cs typeface="Times New Roman" panose="02020603050405020304" pitchFamily="18" charset="0"/>
              </a:rPr>
              <a:t>The management of the Agricultural Credit Societies is same as the managements of other societies in Maharashtra on the principles of democracy. It is based on the principles, “One Member, One Vote.” The management is entrusted to two bodies- The General body and managing committee. The general structure of organization and management of </a:t>
            </a:r>
            <a:r>
              <a:rPr lang="en-US" sz="2000" dirty="0" err="1">
                <a:latin typeface="Times New Roman" panose="02020603050405020304" pitchFamily="18" charset="0"/>
                <a:cs typeface="Times New Roman" panose="02020603050405020304" pitchFamily="18" charset="0"/>
              </a:rPr>
              <a:t>Khandala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Vividh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Karyakari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Sahakari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Seva</a:t>
            </a:r>
            <a:r>
              <a:rPr lang="en-US" sz="2000" dirty="0">
                <a:latin typeface="Times New Roman" panose="02020603050405020304" pitchFamily="18" charset="0"/>
                <a:cs typeface="Times New Roman" panose="02020603050405020304" pitchFamily="18" charset="0"/>
              </a:rPr>
              <a:t> Society Limited </a:t>
            </a:r>
            <a:r>
              <a:rPr lang="en-US" sz="2000" dirty="0" err="1">
                <a:latin typeface="Times New Roman" panose="02020603050405020304" pitchFamily="18" charset="0"/>
                <a:cs typeface="Times New Roman" panose="02020603050405020304" pitchFamily="18" charset="0"/>
              </a:rPr>
              <a:t>Khandala</a:t>
            </a:r>
            <a:r>
              <a:rPr lang="en-US" sz="2000" dirty="0">
                <a:latin typeface="Times New Roman" panose="02020603050405020304" pitchFamily="18" charset="0"/>
                <a:cs typeface="Times New Roman" panose="02020603050405020304" pitchFamily="18" charset="0"/>
              </a:rPr>
              <a:t> is as follows: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graphicFrame>
        <p:nvGraphicFramePr>
          <p:cNvPr id="7" name="Diagram 6">
            <a:extLst>
              <a:ext uri="{FF2B5EF4-FFF2-40B4-BE49-F238E27FC236}">
                <a16:creationId xmlns:a16="http://schemas.microsoft.com/office/drawing/2014/main" id="{E59B7CED-1E12-478E-9829-DD7863789A9D}"/>
              </a:ext>
            </a:extLst>
          </p:cNvPr>
          <p:cNvGraphicFramePr/>
          <p:nvPr>
            <p:extLst>
              <p:ext uri="{D42A27DB-BD31-4B8C-83A1-F6EECF244321}">
                <p14:modId xmlns:p14="http://schemas.microsoft.com/office/powerpoint/2010/main" val="2690425049"/>
              </p:ext>
            </p:extLst>
          </p:nvPr>
        </p:nvGraphicFramePr>
        <p:xfrm>
          <a:off x="1029810" y="2689933"/>
          <a:ext cx="9978501" cy="3802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2906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91544" y="1340769"/>
            <a:ext cx="8784976" cy="3693319"/>
          </a:xfrm>
          <a:prstGeom prst="rect">
            <a:avLst/>
          </a:prstGeom>
          <a:noFill/>
        </p:spPr>
        <p:txBody>
          <a:bodyPr wrap="square" rtlCol="0">
            <a:spAutoFit/>
          </a:bodyPr>
          <a:lstStyle/>
          <a:p>
            <a:pPr algn="ctr"/>
            <a:r>
              <a:rPr lang="en-US" b="1" dirty="0">
                <a:latin typeface="Times New Roman" pitchFamily="18" charset="0"/>
                <a:cs typeface="Times New Roman" pitchFamily="18" charset="0"/>
              </a:rPr>
              <a:t>EXPERT LECTURE ON CAREER OPPORTUNITIES IN EXPORT AND IMPORT OF AGRICULTURE PRODUCE .</a:t>
            </a:r>
            <a:endParaRPr lang="en-IN" b="1"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285750" indent="-285750">
              <a:buFont typeface="Wingdings" panose="05000000000000000000" pitchFamily="2" charset="2"/>
              <a:buChar char="v"/>
            </a:pPr>
            <a:r>
              <a:rPr lang="en-US" b="1" dirty="0">
                <a:latin typeface="Times New Roman" pitchFamily="18" charset="0"/>
                <a:cs typeface="Times New Roman" pitchFamily="18" charset="0"/>
              </a:rPr>
              <a:t>Expert :  </a:t>
            </a:r>
            <a:r>
              <a:rPr lang="en-US" dirty="0">
                <a:latin typeface="Times New Roman" pitchFamily="18" charset="0"/>
                <a:cs typeface="Times New Roman" pitchFamily="18" charset="0"/>
              </a:rPr>
              <a:t>Mr. Sunil Shinde.</a:t>
            </a:r>
          </a:p>
          <a:p>
            <a:r>
              <a:rPr lang="en-US" dirty="0">
                <a:latin typeface="Times New Roman" pitchFamily="18" charset="0"/>
                <a:cs typeface="Times New Roman" pitchFamily="18" charset="0"/>
              </a:rPr>
              <a:t>                     Founder , Grape Master Consultancy , Nashik .</a:t>
            </a:r>
          </a:p>
          <a:p>
            <a:endParaRPr lang="en-US" dirty="0">
              <a:latin typeface="Times New Roman" pitchFamily="18" charset="0"/>
              <a:cs typeface="Times New Roman" pitchFamily="18" charset="0"/>
            </a:endParaRPr>
          </a:p>
          <a:p>
            <a:pPr marL="285750" indent="-285750">
              <a:buFont typeface="Wingdings" panose="05000000000000000000" pitchFamily="2" charset="2"/>
              <a:buChar char="v"/>
            </a:pPr>
            <a:r>
              <a:rPr lang="en-US" b="1" dirty="0">
                <a:latin typeface="Times New Roman" pitchFamily="18" charset="0"/>
                <a:cs typeface="Times New Roman" pitchFamily="18" charset="0"/>
              </a:rPr>
              <a:t>Points Covered : </a:t>
            </a:r>
          </a:p>
          <a:p>
            <a:pPr marL="285750" indent="-285750">
              <a:buFont typeface="Arial" panose="020B0604020202020204" pitchFamily="34" charset="0"/>
              <a:buChar char="•"/>
            </a:pPr>
            <a:r>
              <a:rPr lang="en-US" dirty="0">
                <a:latin typeface="Times New Roman" pitchFamily="18" charset="0"/>
                <a:cs typeface="Times New Roman" pitchFamily="18" charset="0"/>
              </a:rPr>
              <a:t>Present scenario of Agri advisory services </a:t>
            </a:r>
          </a:p>
          <a:p>
            <a:pPr marL="285750" indent="-285750">
              <a:buFont typeface="Arial" panose="020B0604020202020204" pitchFamily="34" charset="0"/>
              <a:buChar char="•"/>
            </a:pPr>
            <a:r>
              <a:rPr lang="en-US" dirty="0">
                <a:latin typeface="Times New Roman" pitchFamily="18" charset="0"/>
                <a:cs typeface="Times New Roman" pitchFamily="18" charset="0"/>
              </a:rPr>
              <a:t>Scope of advisory services . </a:t>
            </a:r>
          </a:p>
          <a:p>
            <a:pPr marL="285750" indent="-285750">
              <a:buFont typeface="Arial" panose="020B0604020202020204" pitchFamily="34" charset="0"/>
              <a:buChar char="•"/>
            </a:pPr>
            <a:r>
              <a:rPr lang="en-US" dirty="0">
                <a:latin typeface="Times New Roman" pitchFamily="18" charset="0"/>
                <a:cs typeface="Times New Roman" pitchFamily="18" charset="0"/>
              </a:rPr>
              <a:t>Importance .</a:t>
            </a:r>
          </a:p>
          <a:p>
            <a:pPr marL="285750" indent="-285750">
              <a:buFont typeface="Arial" panose="020B0604020202020204" pitchFamily="34" charset="0"/>
              <a:buChar char="•"/>
            </a:pPr>
            <a:r>
              <a:rPr lang="en-US" dirty="0">
                <a:latin typeface="Times New Roman" pitchFamily="18" charset="0"/>
                <a:cs typeface="Times New Roman" pitchFamily="18" charset="0"/>
              </a:rPr>
              <a:t>Documentation required for import and export .</a:t>
            </a:r>
          </a:p>
          <a:p>
            <a:pPr marL="285750" indent="-285750">
              <a:buFont typeface="Arial" panose="020B0604020202020204" pitchFamily="34" charset="0"/>
              <a:buChar char="•"/>
            </a:pPr>
            <a:r>
              <a:rPr lang="en-US" dirty="0">
                <a:latin typeface="Times New Roman" pitchFamily="18" charset="0"/>
                <a:cs typeface="Times New Roman" pitchFamily="18" charset="0"/>
              </a:rPr>
              <a:t>Business opportunities . </a:t>
            </a:r>
          </a:p>
          <a:p>
            <a:pPr marL="285750" indent="-285750">
              <a:buFont typeface="Arial" panose="020B0604020202020204" pitchFamily="34" charset="0"/>
              <a:buChar char="•"/>
            </a:pPr>
            <a:r>
              <a:rPr lang="en-US" dirty="0">
                <a:latin typeface="Times New Roman" pitchFamily="18" charset="0"/>
                <a:cs typeface="Times New Roman" pitchFamily="18" charset="0"/>
              </a:rPr>
              <a:t>Information of grape master . </a:t>
            </a:r>
          </a:p>
        </p:txBody>
      </p:sp>
    </p:spTree>
    <p:extLst>
      <p:ext uri="{BB962C8B-B14F-4D97-AF65-F5344CB8AC3E}">
        <p14:creationId xmlns:p14="http://schemas.microsoft.com/office/powerpoint/2010/main" val="2029257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4CFDF4-999A-4F03-B062-AF1E2555C9ED}"/>
              </a:ext>
            </a:extLst>
          </p:cNvPr>
          <p:cNvSpPr txBox="1"/>
          <p:nvPr/>
        </p:nvSpPr>
        <p:spPr>
          <a:xfrm>
            <a:off x="2495600" y="1484785"/>
            <a:ext cx="6390456" cy="3139321"/>
          </a:xfrm>
          <a:prstGeom prst="rect">
            <a:avLst/>
          </a:prstGeom>
          <a:noFill/>
        </p:spPr>
        <p:txBody>
          <a:bodyPr wrap="square">
            <a:spAutoFit/>
          </a:bodyPr>
          <a:lstStyle/>
          <a:p>
            <a:pPr algn="ctr"/>
            <a:r>
              <a:rPr lang="en-US" b="1" dirty="0">
                <a:latin typeface="Times New Roman" pitchFamily="18" charset="0"/>
                <a:cs typeface="Times New Roman" pitchFamily="18" charset="0"/>
              </a:rPr>
              <a:t>ENTERPRENEURSHIP OPPORTUNITIES IN POULTRY SECTOR</a:t>
            </a:r>
          </a:p>
          <a:p>
            <a:pPr algn="ctr"/>
            <a:endParaRPr lang="en-US" b="1" dirty="0">
              <a:latin typeface="Times New Roman" pitchFamily="18" charset="0"/>
              <a:cs typeface="Times New Roman" pitchFamily="18" charset="0"/>
            </a:endParaRPr>
          </a:p>
          <a:p>
            <a:pPr marL="285750" indent="-285750">
              <a:buFont typeface="Wingdings" panose="05000000000000000000" pitchFamily="2" charset="2"/>
              <a:buChar char="v"/>
            </a:pPr>
            <a:r>
              <a:rPr lang="en-US" b="1" dirty="0">
                <a:latin typeface="Times New Roman" pitchFamily="18" charset="0"/>
                <a:cs typeface="Times New Roman" pitchFamily="18" charset="0"/>
              </a:rPr>
              <a:t>Expert : </a:t>
            </a:r>
            <a:r>
              <a:rPr lang="en-US" dirty="0">
                <a:latin typeface="Times New Roman" pitchFamily="18" charset="0"/>
                <a:cs typeface="Times New Roman" pitchFamily="18" charset="0"/>
              </a:rPr>
              <a:t>Shri. </a:t>
            </a:r>
            <a:r>
              <a:rPr lang="en-US" dirty="0" err="1">
                <a:latin typeface="Times New Roman" pitchFamily="18" charset="0"/>
                <a:cs typeface="Times New Roman" pitchFamily="18" charset="0"/>
              </a:rPr>
              <a:t>Shrikrushna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Gangurde</a:t>
            </a:r>
            <a:r>
              <a:rPr lang="en-US" dirty="0">
                <a:latin typeface="Times New Roman" pitchFamily="18" charset="0"/>
                <a:cs typeface="Times New Roman" pitchFamily="18" charset="0"/>
              </a:rPr>
              <a:t> </a:t>
            </a:r>
          </a:p>
          <a:p>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Director , </a:t>
            </a:r>
            <a:r>
              <a:rPr lang="en-US" dirty="0" err="1">
                <a:latin typeface="Times New Roman" pitchFamily="18" charset="0"/>
                <a:cs typeface="Times New Roman" pitchFamily="18" charset="0"/>
              </a:rPr>
              <a:t>Avee</a:t>
            </a:r>
            <a:r>
              <a:rPr lang="en-US" dirty="0">
                <a:latin typeface="Times New Roman" pitchFamily="18" charset="0"/>
                <a:cs typeface="Times New Roman" pitchFamily="18" charset="0"/>
              </a:rPr>
              <a:t> broilers , Nashik</a:t>
            </a:r>
          </a:p>
          <a:p>
            <a:r>
              <a:rPr lang="en-US" dirty="0">
                <a:latin typeface="Times New Roman" pitchFamily="18" charset="0"/>
                <a:cs typeface="Times New Roman" pitchFamily="18" charset="0"/>
              </a:rPr>
              <a:t> </a:t>
            </a:r>
          </a:p>
          <a:p>
            <a:pPr marL="285750" indent="-285750">
              <a:buFont typeface="Wingdings" panose="05000000000000000000" pitchFamily="2" charset="2"/>
              <a:buChar char="v"/>
            </a:pPr>
            <a:r>
              <a:rPr lang="en-US" b="1" dirty="0">
                <a:latin typeface="Times New Roman" pitchFamily="18" charset="0"/>
                <a:cs typeface="Times New Roman" pitchFamily="18" charset="0"/>
              </a:rPr>
              <a:t>Points covered : </a:t>
            </a:r>
          </a:p>
          <a:p>
            <a:pPr marL="285750" indent="-285750">
              <a:buFont typeface="Arial" panose="020B0604020202020204" pitchFamily="34" charset="0"/>
              <a:buChar char="•"/>
            </a:pPr>
            <a:r>
              <a:rPr lang="en-US" dirty="0">
                <a:latin typeface="Times New Roman" pitchFamily="18" charset="0"/>
                <a:cs typeface="Times New Roman" pitchFamily="18" charset="0"/>
              </a:rPr>
              <a:t>Introduction of poultry </a:t>
            </a:r>
          </a:p>
          <a:p>
            <a:pPr marL="285750" indent="-285750">
              <a:buFont typeface="Arial" panose="020B0604020202020204" pitchFamily="34" charset="0"/>
              <a:buChar char="•"/>
            </a:pPr>
            <a:r>
              <a:rPr lang="en-US" dirty="0">
                <a:latin typeface="Times New Roman" pitchFamily="18" charset="0"/>
                <a:cs typeface="Times New Roman" pitchFamily="18" charset="0"/>
              </a:rPr>
              <a:t>Present scenario of poultry in India </a:t>
            </a:r>
          </a:p>
          <a:p>
            <a:pPr marL="285750" indent="-285750">
              <a:buFont typeface="Arial" panose="020B0604020202020204" pitchFamily="34" charset="0"/>
              <a:buChar char="•"/>
            </a:pPr>
            <a:r>
              <a:rPr lang="en-US" dirty="0">
                <a:latin typeface="Times New Roman" pitchFamily="18" charset="0"/>
                <a:cs typeface="Times New Roman" pitchFamily="18" charset="0"/>
              </a:rPr>
              <a:t>Scope and importance of poultry</a:t>
            </a:r>
          </a:p>
          <a:p>
            <a:pPr marL="285750" indent="-285750">
              <a:buFont typeface="Arial" panose="020B0604020202020204" pitchFamily="34" charset="0"/>
              <a:buChar char="•"/>
            </a:pPr>
            <a:r>
              <a:rPr lang="en-US" dirty="0">
                <a:latin typeface="Times New Roman" pitchFamily="18" charset="0"/>
                <a:cs typeface="Times New Roman" pitchFamily="18" charset="0"/>
              </a:rPr>
              <a:t>Success story of </a:t>
            </a:r>
            <a:r>
              <a:rPr lang="en-US" dirty="0" err="1">
                <a:latin typeface="Times New Roman" pitchFamily="18" charset="0"/>
                <a:cs typeface="Times New Roman" pitchFamily="18" charset="0"/>
              </a:rPr>
              <a:t>Avee</a:t>
            </a:r>
            <a:r>
              <a:rPr lang="en-US" dirty="0">
                <a:latin typeface="Times New Roman" pitchFamily="18" charset="0"/>
                <a:cs typeface="Times New Roman" pitchFamily="18" charset="0"/>
              </a:rPr>
              <a:t> broilers .</a:t>
            </a:r>
          </a:p>
        </p:txBody>
      </p:sp>
    </p:spTree>
    <p:extLst>
      <p:ext uri="{BB962C8B-B14F-4D97-AF65-F5344CB8AC3E}">
        <p14:creationId xmlns:p14="http://schemas.microsoft.com/office/powerpoint/2010/main" val="125075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3552" y="1556792"/>
            <a:ext cx="9144000" cy="2862322"/>
          </a:xfrm>
          <a:prstGeom prst="rect">
            <a:avLst/>
          </a:prstGeom>
          <a:noFill/>
        </p:spPr>
        <p:txBody>
          <a:bodyPr wrap="square" rtlCol="0">
            <a:spAutoFit/>
          </a:bodyPr>
          <a:lstStyle/>
          <a:p>
            <a:pPr algn="ctr"/>
            <a:r>
              <a:rPr lang="en-US" b="1" dirty="0">
                <a:latin typeface="Times New Roman" pitchFamily="18" charset="0"/>
                <a:cs typeface="Times New Roman" pitchFamily="18" charset="0"/>
              </a:rPr>
              <a:t>FUNDING SPONSORING AGENCIES FOR AGRI-ENTREPRENEURS</a:t>
            </a:r>
          </a:p>
          <a:p>
            <a:pPr algn="ctr"/>
            <a:r>
              <a:rPr lang="en-US" b="1" dirty="0">
                <a:latin typeface="Times New Roman" pitchFamily="18" charset="0"/>
                <a:cs typeface="Times New Roman" pitchFamily="18" charset="0"/>
              </a:rPr>
              <a:t>ESTABLISHMENT </a:t>
            </a:r>
          </a:p>
          <a:p>
            <a:endParaRPr lang="en-US" b="1" dirty="0">
              <a:latin typeface="Times New Roman" pitchFamily="18" charset="0"/>
              <a:cs typeface="Times New Roman" pitchFamily="18" charset="0"/>
            </a:endParaRPr>
          </a:p>
          <a:p>
            <a:pPr marL="285750" indent="-285750">
              <a:buFont typeface="Wingdings" panose="05000000000000000000" pitchFamily="2" charset="2"/>
              <a:buChar char="v"/>
            </a:pPr>
            <a:r>
              <a:rPr lang="en-US" b="1" dirty="0">
                <a:latin typeface="Times New Roman" pitchFamily="18" charset="0"/>
                <a:cs typeface="Times New Roman" pitchFamily="18" charset="0"/>
              </a:rPr>
              <a:t>Expert : </a:t>
            </a:r>
            <a:r>
              <a:rPr lang="en-US" dirty="0">
                <a:latin typeface="Times New Roman" pitchFamily="18" charset="0"/>
                <a:cs typeface="Times New Roman" pitchFamily="18" charset="0"/>
              </a:rPr>
              <a:t>Mr. Ulhas bhale </a:t>
            </a:r>
          </a:p>
          <a:p>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Director , UDYAM info solution Pvt. Ltd. , Aurangabad . </a:t>
            </a:r>
          </a:p>
          <a:p>
            <a:endParaRPr lang="en-US"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Points covered : </a:t>
            </a:r>
          </a:p>
          <a:p>
            <a:pPr marL="285750" indent="-285750">
              <a:buFont typeface="Arial" panose="020B0604020202020204" pitchFamily="34" charset="0"/>
              <a:buChar char="•"/>
            </a:pPr>
            <a:r>
              <a:rPr lang="en-US" dirty="0">
                <a:latin typeface="Times New Roman" pitchFamily="18" charset="0"/>
                <a:cs typeface="Times New Roman" pitchFamily="18" charset="0"/>
              </a:rPr>
              <a:t>Introduction of Agri-based enterprises.</a:t>
            </a:r>
          </a:p>
          <a:p>
            <a:pPr marL="285750" indent="-285750">
              <a:buFont typeface="Arial" panose="020B0604020202020204" pitchFamily="34" charset="0"/>
              <a:buChar char="•"/>
            </a:pPr>
            <a:r>
              <a:rPr lang="en-US" dirty="0">
                <a:latin typeface="Times New Roman" pitchFamily="18" charset="0"/>
                <a:cs typeface="Times New Roman" pitchFamily="18" charset="0"/>
              </a:rPr>
              <a:t>Subsidies provided under Central Government Scheme.</a:t>
            </a:r>
          </a:p>
          <a:p>
            <a:pPr marL="285750" indent="-285750">
              <a:buFont typeface="Arial" panose="020B0604020202020204" pitchFamily="34" charset="0"/>
              <a:buChar char="•"/>
            </a:pPr>
            <a:r>
              <a:rPr lang="en-US" dirty="0">
                <a:latin typeface="Times New Roman" pitchFamily="18" charset="0"/>
                <a:cs typeface="Times New Roman" pitchFamily="18" charset="0"/>
              </a:rPr>
              <a:t>Subsidies provided under State Government Scheme.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7201721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BA913F-193A-491A-965C-7A29C47ECDB9}"/>
              </a:ext>
            </a:extLst>
          </p:cNvPr>
          <p:cNvSpPr txBox="1"/>
          <p:nvPr/>
        </p:nvSpPr>
        <p:spPr>
          <a:xfrm>
            <a:off x="2567608" y="1443842"/>
            <a:ext cx="5814392" cy="3693319"/>
          </a:xfrm>
          <a:prstGeom prst="rect">
            <a:avLst/>
          </a:prstGeom>
          <a:noFill/>
        </p:spPr>
        <p:txBody>
          <a:bodyPr wrap="square">
            <a:spAutoFit/>
          </a:bodyPr>
          <a:lstStyle/>
          <a:p>
            <a:r>
              <a:rPr lang="en-US" b="1" dirty="0">
                <a:latin typeface="Times New Roman" pitchFamily="18" charset="0"/>
                <a:cs typeface="Times New Roman" pitchFamily="18" charset="0"/>
              </a:rPr>
              <a:t>PLACEMENT AND ENTERPRENEURSHIP OPPORTUNITIES IN DAIRY SECTOR </a:t>
            </a:r>
          </a:p>
          <a:p>
            <a:endParaRPr lang="en-US" b="1" dirty="0">
              <a:latin typeface="Times New Roman" pitchFamily="18" charset="0"/>
              <a:cs typeface="Times New Roman" pitchFamily="18" charset="0"/>
            </a:endParaRPr>
          </a:p>
          <a:p>
            <a:pPr marL="285750" indent="-285750">
              <a:buFont typeface="Wingdings" panose="05000000000000000000" pitchFamily="2" charset="2"/>
              <a:buChar char="v"/>
            </a:pPr>
            <a:r>
              <a:rPr lang="en-US" b="1" dirty="0">
                <a:latin typeface="Times New Roman" pitchFamily="18" charset="0"/>
                <a:cs typeface="Times New Roman" pitchFamily="18" charset="0"/>
              </a:rPr>
              <a:t>Expert : </a:t>
            </a:r>
            <a:r>
              <a:rPr lang="en-US" dirty="0">
                <a:latin typeface="Times New Roman" pitchFamily="18" charset="0"/>
                <a:cs typeface="Times New Roman" pitchFamily="18" charset="0"/>
              </a:rPr>
              <a:t>Dr. Prakash </a:t>
            </a:r>
            <a:r>
              <a:rPr lang="en-US" dirty="0" err="1">
                <a:latin typeface="Times New Roman" pitchFamily="18" charset="0"/>
                <a:cs typeface="Times New Roman" pitchFamily="18" charset="0"/>
              </a:rPr>
              <a:t>Aute</a:t>
            </a: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                    Zonal head , fresh product , Amul Western region , Mumbai .</a:t>
            </a:r>
          </a:p>
          <a:p>
            <a:endParaRPr lang="en-US" dirty="0">
              <a:latin typeface="Times New Roman" pitchFamily="18" charset="0"/>
              <a:cs typeface="Times New Roman" pitchFamily="18" charset="0"/>
            </a:endParaRPr>
          </a:p>
          <a:p>
            <a:pPr marL="285750" indent="-285750">
              <a:buFont typeface="Wingdings" panose="05000000000000000000" pitchFamily="2" charset="2"/>
              <a:buChar char="v"/>
            </a:pPr>
            <a:r>
              <a:rPr lang="en-US" dirty="0">
                <a:latin typeface="Times New Roman" pitchFamily="18" charset="0"/>
                <a:cs typeface="Times New Roman" pitchFamily="18" charset="0"/>
              </a:rPr>
              <a:t>Points covered: </a:t>
            </a:r>
          </a:p>
          <a:p>
            <a:pPr marL="285750" indent="-285750">
              <a:buFont typeface="Arial" panose="020B0604020202020204" pitchFamily="34" charset="0"/>
              <a:buChar char="•"/>
            </a:pPr>
            <a:r>
              <a:rPr lang="en-US" dirty="0">
                <a:latin typeface="Times New Roman" pitchFamily="18" charset="0"/>
                <a:cs typeface="Times New Roman" pitchFamily="18" charset="0"/>
              </a:rPr>
              <a:t>Review on Agriculture and allied sector. </a:t>
            </a:r>
          </a:p>
          <a:p>
            <a:pPr marL="285750" indent="-285750">
              <a:buFont typeface="Arial" panose="020B0604020202020204" pitchFamily="34" charset="0"/>
              <a:buChar char="•"/>
            </a:pPr>
            <a:r>
              <a:rPr lang="en-US" dirty="0">
                <a:latin typeface="Times New Roman" pitchFamily="18" charset="0"/>
                <a:cs typeface="Times New Roman" pitchFamily="18" charset="0"/>
              </a:rPr>
              <a:t>Sector wise review on Indian economy.</a:t>
            </a:r>
          </a:p>
          <a:p>
            <a:pPr marL="285750" indent="-285750">
              <a:buFont typeface="Arial" panose="020B0604020202020204" pitchFamily="34" charset="0"/>
              <a:buChar char="•"/>
            </a:pPr>
            <a:r>
              <a:rPr lang="en-US" dirty="0">
                <a:latin typeface="Times New Roman" pitchFamily="18" charset="0"/>
                <a:cs typeface="Times New Roman" pitchFamily="18" charset="0"/>
              </a:rPr>
              <a:t>Review on Dairy sector </a:t>
            </a:r>
          </a:p>
          <a:p>
            <a:pPr marL="285750" indent="-285750">
              <a:buFont typeface="Arial" panose="020B0604020202020204" pitchFamily="34" charset="0"/>
              <a:buChar char="•"/>
            </a:pPr>
            <a:r>
              <a:rPr lang="en-US" dirty="0">
                <a:latin typeface="Times New Roman" pitchFamily="18" charset="0"/>
                <a:cs typeface="Times New Roman" pitchFamily="18" charset="0"/>
              </a:rPr>
              <a:t>Agri allied opportunities . </a:t>
            </a: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1424182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D7948-0C59-4103-9013-051EFD10CA04}"/>
              </a:ext>
            </a:extLst>
          </p:cNvPr>
          <p:cNvSpPr txBox="1"/>
          <p:nvPr/>
        </p:nvSpPr>
        <p:spPr>
          <a:xfrm>
            <a:off x="2279576" y="1443841"/>
            <a:ext cx="6102424" cy="3416320"/>
          </a:xfrm>
          <a:prstGeom prst="rect">
            <a:avLst/>
          </a:prstGeom>
          <a:noFill/>
        </p:spPr>
        <p:txBody>
          <a:bodyPr wrap="square">
            <a:spAutoFit/>
          </a:bodyPr>
          <a:lstStyle/>
          <a:p>
            <a:pPr algn="ctr"/>
            <a:r>
              <a:rPr lang="en-US" b="1" dirty="0">
                <a:latin typeface="Times New Roman" pitchFamily="18" charset="0"/>
                <a:cs typeface="Times New Roman" pitchFamily="18" charset="0"/>
              </a:rPr>
              <a:t>JOB OPPORTUNITIES FOR PLACEMENT AND ENTREPRENEURSHIP IN ENVIRONMENTAL HORTICULTURE .</a:t>
            </a:r>
          </a:p>
          <a:p>
            <a:pPr algn="ctr"/>
            <a:endParaRPr lang="en-US" b="1"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Expert : </a:t>
            </a:r>
            <a:r>
              <a:rPr lang="en-US" dirty="0">
                <a:latin typeface="Times New Roman" pitchFamily="18" charset="0"/>
                <a:cs typeface="Times New Roman" pitchFamily="18" charset="0"/>
              </a:rPr>
              <a:t>Mr. Devendra Jagtap </a:t>
            </a:r>
          </a:p>
          <a:p>
            <a:r>
              <a:rPr lang="en-US" dirty="0">
                <a:latin typeface="Times New Roman" pitchFamily="18" charset="0"/>
                <a:cs typeface="Times New Roman" pitchFamily="18" charset="0"/>
              </a:rPr>
              <a:t>                    CEO , Jagtap Horticulture , Pvt. Ltd. , Pune </a:t>
            </a:r>
          </a:p>
          <a:p>
            <a:endParaRPr lang="en-US"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Points covered : </a:t>
            </a:r>
          </a:p>
          <a:p>
            <a:pPr marL="285750" indent="-285750">
              <a:buFont typeface="Wingdings" pitchFamily="2" charset="2"/>
              <a:buChar char="ü"/>
            </a:pPr>
            <a:r>
              <a:rPr lang="en-US" dirty="0">
                <a:latin typeface="Times New Roman" pitchFamily="18" charset="0"/>
                <a:cs typeface="Times New Roman" pitchFamily="18" charset="0"/>
              </a:rPr>
              <a:t>Introduction about Horticulture . </a:t>
            </a:r>
          </a:p>
          <a:p>
            <a:pPr marL="285750" indent="-285750">
              <a:buFont typeface="Wingdings" pitchFamily="2" charset="2"/>
              <a:buChar char="ü"/>
            </a:pPr>
            <a:r>
              <a:rPr lang="en-US" dirty="0">
                <a:latin typeface="Times New Roman" pitchFamily="18" charset="0"/>
                <a:cs typeface="Times New Roman" pitchFamily="18" charset="0"/>
              </a:rPr>
              <a:t>Scope and importance </a:t>
            </a:r>
          </a:p>
          <a:p>
            <a:pPr marL="285750" indent="-285750">
              <a:buFont typeface="Wingdings" pitchFamily="2" charset="2"/>
              <a:buChar char="ü"/>
            </a:pPr>
            <a:r>
              <a:rPr lang="en-US" dirty="0">
                <a:latin typeface="Times New Roman" pitchFamily="18" charset="0"/>
                <a:cs typeface="Times New Roman" pitchFamily="18" charset="0"/>
              </a:rPr>
              <a:t>Nursery Planning techniques .</a:t>
            </a:r>
          </a:p>
          <a:p>
            <a:pPr marL="285750" indent="-285750">
              <a:buFont typeface="Wingdings" pitchFamily="2" charset="2"/>
              <a:buChar char="ü"/>
            </a:pPr>
            <a:r>
              <a:rPr lang="en-US" dirty="0">
                <a:latin typeface="Times New Roman" pitchFamily="18" charset="0"/>
                <a:cs typeface="Times New Roman" pitchFamily="18" charset="0"/>
              </a:rPr>
              <a:t>Information about exotic plants and species . </a:t>
            </a:r>
          </a:p>
        </p:txBody>
      </p:sp>
    </p:spTree>
    <p:extLst>
      <p:ext uri="{BB962C8B-B14F-4D97-AF65-F5344CB8AC3E}">
        <p14:creationId xmlns:p14="http://schemas.microsoft.com/office/powerpoint/2010/main" val="10953768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1544" y="1720840"/>
            <a:ext cx="9144000" cy="3416320"/>
          </a:xfrm>
          <a:prstGeom prst="rect">
            <a:avLst/>
          </a:prstGeom>
          <a:noFill/>
        </p:spPr>
        <p:txBody>
          <a:bodyPr wrap="square" rtlCol="0">
            <a:spAutoFit/>
          </a:bodyPr>
          <a:lstStyle/>
          <a:p>
            <a:pPr algn="ctr"/>
            <a:r>
              <a:rPr lang="en-US" b="1" dirty="0">
                <a:latin typeface="Times New Roman" pitchFamily="18" charset="0"/>
                <a:cs typeface="Times New Roman" pitchFamily="18" charset="0"/>
              </a:rPr>
              <a:t>CAREER OPPORTUNITIES IN AGRO-PROCESSING </a:t>
            </a:r>
          </a:p>
          <a:p>
            <a:endParaRPr lang="en-US" b="1"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Expert : </a:t>
            </a:r>
            <a:r>
              <a:rPr lang="en-US" dirty="0">
                <a:latin typeface="Times New Roman" pitchFamily="18" charset="0"/>
                <a:cs typeface="Times New Roman" pitchFamily="18" charset="0"/>
              </a:rPr>
              <a:t>Dr. N. J. Thakor </a:t>
            </a:r>
          </a:p>
          <a:p>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Former dean , Faculty of Agriculture Engineering , Dr. BSKKV , Dapoli </a:t>
            </a:r>
          </a:p>
          <a:p>
            <a:endParaRPr lang="en-US"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Points covered :  </a:t>
            </a:r>
          </a:p>
          <a:p>
            <a:pPr marL="285750" indent="-285750">
              <a:buFont typeface="Wingdings" pitchFamily="2" charset="2"/>
              <a:buChar char="ü"/>
            </a:pPr>
            <a:r>
              <a:rPr lang="en-US" dirty="0">
                <a:latin typeface="Times New Roman" pitchFamily="18" charset="0"/>
                <a:cs typeface="Times New Roman" pitchFamily="18" charset="0"/>
              </a:rPr>
              <a:t>Concept of Agro-processing .</a:t>
            </a:r>
          </a:p>
          <a:p>
            <a:pPr marL="285750" indent="-285750">
              <a:buFont typeface="Wingdings" pitchFamily="2" charset="2"/>
              <a:buChar char="ü"/>
            </a:pPr>
            <a:r>
              <a:rPr lang="en-US" dirty="0">
                <a:latin typeface="Times New Roman" pitchFamily="18" charset="0"/>
                <a:cs typeface="Times New Roman" pitchFamily="18" charset="0"/>
              </a:rPr>
              <a:t>Importance and scope of Agro-processing sector .</a:t>
            </a:r>
          </a:p>
          <a:p>
            <a:pPr marL="285750" indent="-285750">
              <a:buFont typeface="Wingdings" pitchFamily="2" charset="2"/>
              <a:buChar char="ü"/>
            </a:pPr>
            <a:r>
              <a:rPr lang="en-US" dirty="0">
                <a:latin typeface="Times New Roman" pitchFamily="18" charset="0"/>
                <a:cs typeface="Times New Roman" pitchFamily="18" charset="0"/>
              </a:rPr>
              <a:t>Opportunities in Agro-processing sector .</a:t>
            </a:r>
          </a:p>
          <a:p>
            <a:pPr marL="285750" indent="-285750">
              <a:buFont typeface="Wingdings" pitchFamily="2" charset="2"/>
              <a:buChar char="ü"/>
            </a:pPr>
            <a:r>
              <a:rPr lang="en-US" dirty="0">
                <a:latin typeface="Times New Roman" pitchFamily="18" charset="0"/>
                <a:cs typeface="Times New Roman" pitchFamily="18" charset="0"/>
              </a:rPr>
              <a:t>Information about Milk, fishery and fruit crop production . </a:t>
            </a:r>
          </a:p>
          <a:p>
            <a:pPr marL="285750" indent="-285750">
              <a:buFont typeface="Wingdings" pitchFamily="2" charset="2"/>
              <a:buChar char="ü"/>
            </a:pPr>
            <a:r>
              <a:rPr lang="en-US" dirty="0">
                <a:latin typeface="Times New Roman" pitchFamily="18" charset="0"/>
                <a:cs typeface="Times New Roman" pitchFamily="18" charset="0"/>
              </a:rPr>
              <a:t>Review on processed food trade . </a:t>
            </a:r>
          </a:p>
          <a:p>
            <a:pPr marL="285750" indent="-285750">
              <a:buFont typeface="Wingdings" pitchFamily="2" charset="2"/>
              <a:buChar char="ü"/>
            </a:pPr>
            <a:r>
              <a:rPr lang="en-US" dirty="0">
                <a:latin typeface="Times New Roman" pitchFamily="18" charset="0"/>
                <a:cs typeface="Times New Roman" pitchFamily="18" charset="0"/>
              </a:rPr>
              <a:t>Key challenges in Agro-processing sector . </a:t>
            </a:r>
          </a:p>
        </p:txBody>
      </p:sp>
    </p:spTree>
    <p:extLst>
      <p:ext uri="{BB962C8B-B14F-4D97-AF65-F5344CB8AC3E}">
        <p14:creationId xmlns:p14="http://schemas.microsoft.com/office/powerpoint/2010/main" val="29169411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D4DD62-CDCD-47EB-ABE1-D26FA6CBC0B6}"/>
              </a:ext>
            </a:extLst>
          </p:cNvPr>
          <p:cNvSpPr txBox="1"/>
          <p:nvPr/>
        </p:nvSpPr>
        <p:spPr>
          <a:xfrm>
            <a:off x="2207568" y="1582341"/>
            <a:ext cx="6174432" cy="3416320"/>
          </a:xfrm>
          <a:prstGeom prst="rect">
            <a:avLst/>
          </a:prstGeom>
          <a:noFill/>
        </p:spPr>
        <p:txBody>
          <a:bodyPr wrap="square">
            <a:spAutoFit/>
          </a:bodyPr>
          <a:lstStyle/>
          <a:p>
            <a:pPr algn="ctr"/>
            <a:r>
              <a:rPr lang="en-US" b="1" dirty="0">
                <a:latin typeface="Times New Roman" pitchFamily="18" charset="0"/>
                <a:cs typeface="Times New Roman" pitchFamily="18" charset="0"/>
              </a:rPr>
              <a:t>EMPLOYEMENT OPPORTUNITIES IN AGROCHEMICAL BUSINESS </a:t>
            </a:r>
          </a:p>
          <a:p>
            <a:pPr algn="ctr"/>
            <a:endParaRPr lang="en-US" b="1"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Expert : </a:t>
            </a:r>
            <a:r>
              <a:rPr lang="en-US" dirty="0">
                <a:latin typeface="Times New Roman" pitchFamily="18" charset="0"/>
                <a:cs typeface="Times New Roman" pitchFamily="18" charset="0"/>
              </a:rPr>
              <a:t>Mr. Narendra Rane </a:t>
            </a:r>
          </a:p>
          <a:p>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Chief operating officer , </a:t>
            </a:r>
            <a:r>
              <a:rPr lang="en-US" dirty="0" err="1">
                <a:latin typeface="Times New Roman" pitchFamily="18" charset="0"/>
                <a:cs typeface="Times New Roman" pitchFamily="18" charset="0"/>
              </a:rPr>
              <a:t>Indofil</a:t>
            </a:r>
            <a:r>
              <a:rPr lang="en-US" dirty="0">
                <a:latin typeface="Times New Roman" pitchFamily="18" charset="0"/>
                <a:cs typeface="Times New Roman" pitchFamily="18" charset="0"/>
              </a:rPr>
              <a:t> industries , Mumbai </a:t>
            </a:r>
          </a:p>
          <a:p>
            <a:endParaRPr lang="en-US" dirty="0">
              <a:latin typeface="Times New Roman" pitchFamily="18" charset="0"/>
              <a:cs typeface="Times New Roman" pitchFamily="18" charset="0"/>
            </a:endParaRPr>
          </a:p>
          <a:p>
            <a:pPr marL="285750" indent="-285750">
              <a:buFont typeface="Wingdings" pitchFamily="2" charset="2"/>
              <a:buChar char="q"/>
            </a:pPr>
            <a:r>
              <a:rPr lang="en-US" dirty="0">
                <a:latin typeface="Times New Roman" pitchFamily="18" charset="0"/>
                <a:cs typeface="Times New Roman" pitchFamily="18" charset="0"/>
              </a:rPr>
              <a:t>Points covered : </a:t>
            </a:r>
          </a:p>
          <a:p>
            <a:pPr marL="285750" indent="-285750">
              <a:buFont typeface="Wingdings" pitchFamily="2" charset="2"/>
              <a:buChar char="ü"/>
            </a:pPr>
            <a:r>
              <a:rPr lang="en-US" dirty="0">
                <a:latin typeface="Times New Roman" pitchFamily="18" charset="0"/>
                <a:cs typeface="Times New Roman" pitchFamily="18" charset="0"/>
              </a:rPr>
              <a:t>Introduction of </a:t>
            </a:r>
            <a:r>
              <a:rPr lang="en-US" dirty="0" err="1">
                <a:latin typeface="Times New Roman" pitchFamily="18" charset="0"/>
                <a:cs typeface="Times New Roman" pitchFamily="18" charset="0"/>
              </a:rPr>
              <a:t>Agro</a:t>
            </a:r>
            <a:r>
              <a:rPr lang="en-US" dirty="0">
                <a:latin typeface="Times New Roman" pitchFamily="18" charset="0"/>
                <a:cs typeface="Times New Roman" pitchFamily="18" charset="0"/>
              </a:rPr>
              <a:t>-chemical Industry</a:t>
            </a:r>
          </a:p>
          <a:p>
            <a:pPr marL="285750" indent="-285750">
              <a:buFont typeface="Wingdings" pitchFamily="2" charset="2"/>
              <a:buChar char="ü"/>
            </a:pPr>
            <a:r>
              <a:rPr lang="en-US" dirty="0">
                <a:latin typeface="Times New Roman" pitchFamily="18" charset="0"/>
                <a:cs typeface="Times New Roman" pitchFamily="18" charset="0"/>
              </a:rPr>
              <a:t>Use of technology in Agriculture </a:t>
            </a:r>
          </a:p>
          <a:p>
            <a:pPr marL="285750" indent="-285750">
              <a:buFont typeface="Wingdings" pitchFamily="2" charset="2"/>
              <a:buChar char="ü"/>
            </a:pPr>
            <a:r>
              <a:rPr lang="en-US" dirty="0">
                <a:latin typeface="Times New Roman" pitchFamily="18" charset="0"/>
                <a:cs typeface="Times New Roman" pitchFamily="18" charset="0"/>
              </a:rPr>
              <a:t>Global Investment .</a:t>
            </a:r>
          </a:p>
          <a:p>
            <a:pPr marL="285750" indent="-285750">
              <a:buFont typeface="Wingdings" pitchFamily="2" charset="2"/>
              <a:buChar char="ü"/>
            </a:pPr>
            <a:r>
              <a:rPr lang="en-US" dirty="0">
                <a:latin typeface="Times New Roman" pitchFamily="18" charset="0"/>
                <a:cs typeface="Times New Roman" pitchFamily="18" charset="0"/>
              </a:rPr>
              <a:t>Global crop protection performance , 2020</a:t>
            </a:r>
          </a:p>
          <a:p>
            <a:pPr marL="285750" indent="-285750">
              <a:buFont typeface="Wingdings" pitchFamily="2" charset="2"/>
              <a:buChar char="ü"/>
            </a:pPr>
            <a:r>
              <a:rPr lang="en-US" dirty="0">
                <a:latin typeface="Times New Roman" pitchFamily="18" charset="0"/>
                <a:cs typeface="Times New Roman" pitchFamily="18" charset="0"/>
              </a:rPr>
              <a:t>Job opportunities in </a:t>
            </a:r>
            <a:r>
              <a:rPr lang="en-US" dirty="0" err="1">
                <a:latin typeface="Times New Roman" pitchFamily="18" charset="0"/>
                <a:cs typeface="Times New Roman" pitchFamily="18" charset="0"/>
              </a:rPr>
              <a:t>Agro</a:t>
            </a:r>
            <a:r>
              <a:rPr lang="en-US" dirty="0">
                <a:latin typeface="Times New Roman" pitchFamily="18" charset="0"/>
                <a:cs typeface="Times New Roman" pitchFamily="18" charset="0"/>
              </a:rPr>
              <a:t>-chemical market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4133573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7528" y="1772817"/>
            <a:ext cx="8928992" cy="2585323"/>
          </a:xfrm>
          <a:prstGeom prst="rect">
            <a:avLst/>
          </a:prstGeom>
          <a:noFill/>
        </p:spPr>
        <p:txBody>
          <a:bodyPr wrap="square" rtlCol="0">
            <a:spAutoFit/>
          </a:bodyPr>
          <a:lstStyle/>
          <a:p>
            <a:pPr algn="ctr"/>
            <a:r>
              <a:rPr lang="en-US" b="1" dirty="0">
                <a:latin typeface="Times New Roman" pitchFamily="18" charset="0"/>
                <a:cs typeface="Times New Roman" pitchFamily="18" charset="0"/>
              </a:rPr>
              <a:t>BUSINESS DEVELOPMENT SKILLS</a:t>
            </a:r>
          </a:p>
          <a:p>
            <a:pPr algn="ctr"/>
            <a:endParaRPr lang="en-US" b="1"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Expert : </a:t>
            </a:r>
            <a:r>
              <a:rPr lang="en-US" dirty="0">
                <a:latin typeface="Times New Roman" pitchFamily="18" charset="0"/>
                <a:cs typeface="Times New Roman" pitchFamily="18" charset="0"/>
              </a:rPr>
              <a:t>Dr. Vikram Kajale </a:t>
            </a:r>
          </a:p>
          <a:p>
            <a:r>
              <a:rPr lang="en-US" dirty="0">
                <a:latin typeface="Times New Roman" pitchFamily="18" charset="0"/>
                <a:cs typeface="Times New Roman" pitchFamily="18" charset="0"/>
              </a:rPr>
              <a:t>                   CEO , Life and business coach , Nashik  </a:t>
            </a:r>
          </a:p>
          <a:p>
            <a:endParaRPr lang="en-US"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Points covered :</a:t>
            </a:r>
          </a:p>
          <a:p>
            <a:pPr marL="285750" indent="-285750">
              <a:buFont typeface="Wingdings" pitchFamily="2" charset="2"/>
              <a:buChar char="ü"/>
            </a:pPr>
            <a:r>
              <a:rPr lang="en-US" dirty="0">
                <a:latin typeface="Times New Roman" pitchFamily="18" charset="0"/>
                <a:cs typeface="Times New Roman" pitchFamily="18" charset="0"/>
              </a:rPr>
              <a:t>Introduction of business development skills</a:t>
            </a:r>
          </a:p>
          <a:p>
            <a:pPr marL="285750" indent="-285750">
              <a:buFont typeface="Wingdings" pitchFamily="2" charset="2"/>
              <a:buChar char="ü"/>
            </a:pPr>
            <a:r>
              <a:rPr lang="en-US" dirty="0">
                <a:latin typeface="Times New Roman" pitchFamily="18" charset="0"/>
                <a:cs typeface="Times New Roman" pitchFamily="18" charset="0"/>
              </a:rPr>
              <a:t>Importance of business development skills</a:t>
            </a:r>
          </a:p>
          <a:p>
            <a:pPr marL="285750" indent="-285750">
              <a:buFont typeface="Wingdings" pitchFamily="2" charset="2"/>
              <a:buChar char="ü"/>
            </a:pPr>
            <a:r>
              <a:rPr lang="en-US" dirty="0">
                <a:latin typeface="Times New Roman" pitchFamily="18" charset="0"/>
                <a:cs typeface="Times New Roman" pitchFamily="18" charset="0"/>
              </a:rPr>
              <a:t>Advice for new plans and strategies for business development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680479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1432E-E68A-463B-B9E8-BFA6E755E957}"/>
              </a:ext>
            </a:extLst>
          </p:cNvPr>
          <p:cNvSpPr txBox="1"/>
          <p:nvPr/>
        </p:nvSpPr>
        <p:spPr>
          <a:xfrm>
            <a:off x="2279576" y="889845"/>
            <a:ext cx="7056784" cy="4247317"/>
          </a:xfrm>
          <a:prstGeom prst="rect">
            <a:avLst/>
          </a:prstGeom>
          <a:noFill/>
        </p:spPr>
        <p:txBody>
          <a:bodyPr wrap="square">
            <a:spAutoFit/>
          </a:bodyPr>
          <a:lstStyle/>
          <a:p>
            <a:pPr algn="ctr"/>
            <a:r>
              <a:rPr lang="en-US" b="1" dirty="0">
                <a:latin typeface="Times New Roman" pitchFamily="18" charset="0"/>
                <a:cs typeface="Times New Roman" pitchFamily="18" charset="0"/>
              </a:rPr>
              <a:t>OPPORTUNITIES FOR AGRI- GRADUATES IN FOREST SECTOR </a:t>
            </a:r>
          </a:p>
          <a:p>
            <a:pPr algn="ctr"/>
            <a:endParaRPr lang="en-US" b="1"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Expert : </a:t>
            </a:r>
            <a:r>
              <a:rPr lang="en-US" dirty="0">
                <a:latin typeface="Times New Roman" pitchFamily="18" charset="0"/>
                <a:cs typeface="Times New Roman" pitchFamily="18" charset="0"/>
              </a:rPr>
              <a:t>Dr. </a:t>
            </a:r>
            <a:r>
              <a:rPr lang="en-US" dirty="0" err="1">
                <a:latin typeface="Times New Roman" pitchFamily="18" charset="0"/>
                <a:cs typeface="Times New Roman" pitchFamily="18" charset="0"/>
              </a:rPr>
              <a:t>Shailendrakumar</a:t>
            </a:r>
            <a:r>
              <a:rPr lang="en-US" dirty="0">
                <a:latin typeface="Times New Roman" pitchFamily="18" charset="0"/>
                <a:cs typeface="Times New Roman" pitchFamily="18" charset="0"/>
              </a:rPr>
              <a:t> Jadhav </a:t>
            </a:r>
          </a:p>
          <a:p>
            <a:r>
              <a:rPr lang="en-US" dirty="0">
                <a:latin typeface="Times New Roman" pitchFamily="18" charset="0"/>
                <a:cs typeface="Times New Roman" pitchFamily="18" charset="0"/>
              </a:rPr>
              <a:t>                    Additional Director (Administration) Kunal academy , development</a:t>
            </a:r>
          </a:p>
          <a:p>
            <a:r>
              <a:rPr lang="en-US" dirty="0">
                <a:latin typeface="Times New Roman" pitchFamily="18" charset="0"/>
                <a:cs typeface="Times New Roman" pitchFamily="18" charset="0"/>
              </a:rPr>
              <a:t>                    administration and management (Forest) , </a:t>
            </a:r>
            <a:r>
              <a:rPr lang="en-US" dirty="0" err="1">
                <a:latin typeface="Times New Roman" pitchFamily="18" charset="0"/>
                <a:cs typeface="Times New Roman" pitchFamily="18" charset="0"/>
              </a:rPr>
              <a:t>Sangli</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a:p>
            <a:pPr marL="285750" indent="-285750">
              <a:buFont typeface="Wingdings" pitchFamily="2" charset="2"/>
              <a:buChar char="q"/>
            </a:pPr>
            <a:r>
              <a:rPr lang="en-US" b="1" dirty="0">
                <a:latin typeface="Times New Roman" pitchFamily="18" charset="0"/>
                <a:cs typeface="Times New Roman" pitchFamily="18" charset="0"/>
              </a:rPr>
              <a:t>Points covered : </a:t>
            </a:r>
          </a:p>
          <a:p>
            <a:pPr marL="285750" indent="-285750">
              <a:buFont typeface="Wingdings" pitchFamily="2" charset="2"/>
              <a:buChar char="ü"/>
            </a:pPr>
            <a:r>
              <a:rPr lang="en-US" dirty="0">
                <a:latin typeface="Times New Roman" pitchFamily="18" charset="0"/>
                <a:cs typeface="Times New Roman" pitchFamily="18" charset="0"/>
              </a:rPr>
              <a:t>Introduction of  forestry</a:t>
            </a:r>
          </a:p>
          <a:p>
            <a:pPr marL="285750" indent="-285750">
              <a:buFont typeface="Wingdings" pitchFamily="2" charset="2"/>
              <a:buChar char="ü"/>
            </a:pPr>
            <a:r>
              <a:rPr lang="en-US" dirty="0">
                <a:latin typeface="Times New Roman" pitchFamily="18" charset="0"/>
                <a:cs typeface="Times New Roman" pitchFamily="18" charset="0"/>
              </a:rPr>
              <a:t>Branches of forestry </a:t>
            </a:r>
          </a:p>
          <a:p>
            <a:pPr marL="285750" indent="-285750">
              <a:buFont typeface="Wingdings" pitchFamily="2" charset="2"/>
              <a:buChar char="ü"/>
            </a:pPr>
            <a:r>
              <a:rPr lang="en-US" dirty="0">
                <a:latin typeface="Times New Roman" pitchFamily="18" charset="0"/>
                <a:cs typeface="Times New Roman" pitchFamily="18" charset="0"/>
              </a:rPr>
              <a:t>Importance of forestry </a:t>
            </a:r>
          </a:p>
          <a:p>
            <a:pPr marL="285750" indent="-285750">
              <a:buFont typeface="Wingdings" pitchFamily="2" charset="2"/>
              <a:buChar char="ü"/>
            </a:pPr>
            <a:r>
              <a:rPr lang="en-US" dirty="0">
                <a:latin typeface="Times New Roman" pitchFamily="18" charset="0"/>
                <a:cs typeface="Times New Roman" pitchFamily="18" charset="0"/>
              </a:rPr>
              <a:t>Government job opportunities in forestry </a:t>
            </a:r>
          </a:p>
          <a:p>
            <a:pPr marL="285750" indent="-285750">
              <a:buFont typeface="Wingdings" pitchFamily="2" charset="2"/>
              <a:buChar char="ü"/>
            </a:pPr>
            <a:r>
              <a:rPr lang="en-US" dirty="0">
                <a:latin typeface="Times New Roman" pitchFamily="18" charset="0"/>
                <a:cs typeface="Times New Roman" pitchFamily="18" charset="0"/>
              </a:rPr>
              <a:t>Indian forest services exam pattern and syllabus</a:t>
            </a:r>
          </a:p>
          <a:p>
            <a:pPr marL="285750" indent="-285750">
              <a:buFont typeface="Wingdings" pitchFamily="2" charset="2"/>
              <a:buChar char="ü"/>
            </a:pPr>
            <a:r>
              <a:rPr lang="en-US" dirty="0">
                <a:latin typeface="Times New Roman" pitchFamily="18" charset="0"/>
                <a:cs typeface="Times New Roman" pitchFamily="18" charset="0"/>
              </a:rPr>
              <a:t>Roles and responsibilities of an </a:t>
            </a:r>
            <a:r>
              <a:rPr lang="en-US" dirty="0" err="1">
                <a:latin typeface="Times New Roman" pitchFamily="18" charset="0"/>
                <a:cs typeface="Times New Roman" pitchFamily="18" charset="0"/>
              </a:rPr>
              <a:t>IFoS</a:t>
            </a:r>
            <a:r>
              <a:rPr lang="en-US" dirty="0">
                <a:latin typeface="Times New Roman" pitchFamily="18" charset="0"/>
                <a:cs typeface="Times New Roman" pitchFamily="18" charset="0"/>
              </a:rPr>
              <a:t> Officer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7992548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608" y="1844825"/>
            <a:ext cx="7272808" cy="2554545"/>
          </a:xfrm>
          <a:prstGeom prst="rect">
            <a:avLst/>
          </a:prstGeom>
          <a:noFill/>
        </p:spPr>
        <p:txBody>
          <a:bodyPr wrap="square" rtlCol="0">
            <a:spAutoFit/>
          </a:bodyPr>
          <a:lstStyle/>
          <a:p>
            <a:r>
              <a:rPr lang="en-US" sz="2000" dirty="0">
                <a:latin typeface="Times New Roman" pitchFamily="18" charset="0"/>
                <a:cs typeface="Times New Roman" pitchFamily="18" charset="0"/>
              </a:rPr>
              <a:t>The above series of lectures were arranged and attended on online platform , Lectures were very informative and highly inspiring especially to one’s who are aspiring to be a Agri-entrepreneur . The experts were specialized and experienced in their respective fields and guided the students very well regarding each and every aspect of their fields .</a:t>
            </a:r>
          </a:p>
          <a:p>
            <a:r>
              <a:rPr lang="en-US" sz="2000" dirty="0">
                <a:latin typeface="Times New Roman" pitchFamily="18" charset="0"/>
                <a:cs typeface="Times New Roman" pitchFamily="18" charset="0"/>
              </a:rPr>
              <a:t>These series of lectures will surely help the students to progress in their forthcoming future.</a:t>
            </a:r>
            <a:r>
              <a:rPr lang="en-US" sz="2000" i="1" dirty="0">
                <a:latin typeface="Times New Roman" pitchFamily="18" charset="0"/>
                <a:cs typeface="Times New Roman" pitchFamily="18" charset="0"/>
              </a:rPr>
              <a:t>  </a:t>
            </a:r>
            <a:endParaRPr lang="en-IN" sz="2000" i="1" dirty="0">
              <a:latin typeface="Times New Roman" pitchFamily="18" charset="0"/>
              <a:cs typeface="Times New Roman" pitchFamily="18" charset="0"/>
            </a:endParaRPr>
          </a:p>
        </p:txBody>
      </p:sp>
    </p:spTree>
    <p:extLst>
      <p:ext uri="{BB962C8B-B14F-4D97-AF65-F5344CB8AC3E}">
        <p14:creationId xmlns:p14="http://schemas.microsoft.com/office/powerpoint/2010/main" val="1631308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BD802-24E0-428C-B2E8-9363565826DE}"/>
              </a:ext>
            </a:extLst>
          </p:cNvPr>
          <p:cNvSpPr>
            <a:spLocks noGrp="1"/>
          </p:cNvSpPr>
          <p:nvPr>
            <p:ph idx="1"/>
          </p:nvPr>
        </p:nvSpPr>
        <p:spPr>
          <a:xfrm>
            <a:off x="447582" y="183255"/>
            <a:ext cx="10515600" cy="6350709"/>
          </a:xfrm>
        </p:spPr>
        <p:txBody>
          <a:bodyPr>
            <a:normAutofit/>
          </a:bodyPr>
          <a:lstStyle/>
          <a:p>
            <a:pPr marL="0" indent="0">
              <a:buNone/>
            </a:pPr>
            <a:r>
              <a:rPr lang="en-US" sz="2000" i="0" dirty="0">
                <a:solidFill>
                  <a:srgbClr val="202124"/>
                </a:solidFill>
                <a:effectLst/>
                <a:latin typeface="Times New Roman" panose="02020603050405020304" pitchFamily="18" charset="0"/>
                <a:cs typeface="Times New Roman" panose="02020603050405020304" pitchFamily="18" charset="0"/>
              </a:rPr>
              <a:t>In rural India, there exists a 3-tier short-term rural cooperative structure. </a:t>
            </a:r>
          </a:p>
          <a:p>
            <a:pPr marL="0" indent="0">
              <a:buNone/>
            </a:pPr>
            <a:r>
              <a:rPr lang="en-US" sz="2000" i="0" dirty="0">
                <a:solidFill>
                  <a:srgbClr val="202124"/>
                </a:solidFill>
                <a:effectLst/>
                <a:latin typeface="Times New Roman" panose="02020603050405020304" pitchFamily="18" charset="0"/>
                <a:cs typeface="Times New Roman" panose="02020603050405020304" pitchFamily="18" charset="0"/>
              </a:rPr>
              <a:t>Tier-I includes state cooperative banks (SCBs) at the state level.</a:t>
            </a:r>
          </a:p>
          <a:p>
            <a:pPr marL="0" indent="0">
              <a:buNone/>
            </a:pPr>
            <a:r>
              <a:rPr lang="en-US" sz="2000" i="0" dirty="0">
                <a:solidFill>
                  <a:srgbClr val="202124"/>
                </a:solidFill>
                <a:effectLst/>
                <a:latin typeface="Times New Roman" panose="02020603050405020304" pitchFamily="18" charset="0"/>
                <a:cs typeface="Times New Roman" panose="02020603050405020304" pitchFamily="18" charset="0"/>
              </a:rPr>
              <a:t>Tier-II includes central cooperative banks (CCBs) at the district level.</a:t>
            </a:r>
          </a:p>
          <a:p>
            <a:pPr marL="0" indent="0">
              <a:buNone/>
            </a:pPr>
            <a:r>
              <a:rPr lang="en-US" sz="2000" i="0" dirty="0">
                <a:solidFill>
                  <a:srgbClr val="202124"/>
                </a:solidFill>
                <a:effectLst/>
                <a:latin typeface="Times New Roman" panose="02020603050405020304" pitchFamily="18" charset="0"/>
                <a:cs typeface="Times New Roman" panose="02020603050405020304" pitchFamily="18" charset="0"/>
              </a:rPr>
              <a:t>Tier- III includes primary agricultural credit societies (PACSs).</a:t>
            </a:r>
          </a:p>
          <a:p>
            <a:pPr marL="0" indent="0">
              <a:buNone/>
            </a:pPr>
            <a:r>
              <a:rPr lang="en-US" sz="2000" b="0" i="0" dirty="0">
                <a:solidFill>
                  <a:srgbClr val="212529"/>
                </a:solidFill>
                <a:effectLst/>
                <a:latin typeface="Times New Roman" panose="02020603050405020304" pitchFamily="18" charset="0"/>
                <a:cs typeface="Times New Roman" panose="02020603050405020304" pitchFamily="18" charset="0"/>
              </a:rPr>
              <a:t>The major objectives of the agricultural credit service societies are to supply agricultural credit to meet the requirements of funds for agricultural production, the distribution of essential consumer commodities, the provision of storage and marketing facilities.</a:t>
            </a:r>
            <a:endParaRPr lang="en-IN" sz="32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70DE7563-F3A0-45A2-AA98-6F6671C88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844" y="2808049"/>
            <a:ext cx="9169338" cy="3506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69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5D7496A-CC24-496B-8564-7DFFF7D66943}"/>
              </a:ext>
            </a:extLst>
          </p:cNvPr>
          <p:cNvSpPr txBox="1">
            <a:spLocks/>
          </p:cNvSpPr>
          <p:nvPr/>
        </p:nvSpPr>
        <p:spPr>
          <a:xfrm>
            <a:off x="372862" y="328474"/>
            <a:ext cx="10980938" cy="5848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 Information of Management Committee : </a:t>
            </a:r>
            <a:endParaRPr lang="en-IN" b="1" dirty="0">
              <a:latin typeface="Times New Roman" panose="02020603050405020304" pitchFamily="18" charset="0"/>
              <a:cs typeface="Times New Roman" panose="02020603050405020304" pitchFamily="18" charset="0"/>
            </a:endParaRPr>
          </a:p>
        </p:txBody>
      </p:sp>
      <p:graphicFrame>
        <p:nvGraphicFramePr>
          <p:cNvPr id="7" name="Table 4">
            <a:extLst>
              <a:ext uri="{FF2B5EF4-FFF2-40B4-BE49-F238E27FC236}">
                <a16:creationId xmlns:a16="http://schemas.microsoft.com/office/drawing/2014/main" id="{9A57995D-F846-4620-A150-1B1A5F2387D6}"/>
              </a:ext>
            </a:extLst>
          </p:cNvPr>
          <p:cNvGraphicFramePr>
            <a:graphicFrameLocks noGrp="1"/>
          </p:cNvGraphicFramePr>
          <p:nvPr>
            <p:extLst>
              <p:ext uri="{D42A27DB-BD31-4B8C-83A1-F6EECF244321}">
                <p14:modId xmlns:p14="http://schemas.microsoft.com/office/powerpoint/2010/main" val="3111104451"/>
              </p:ext>
            </p:extLst>
          </p:nvPr>
        </p:nvGraphicFramePr>
        <p:xfrm>
          <a:off x="458680" y="963039"/>
          <a:ext cx="11274640" cy="5213924"/>
        </p:xfrm>
        <a:graphic>
          <a:graphicData uri="http://schemas.openxmlformats.org/drawingml/2006/table">
            <a:tbl>
              <a:tblPr firstRow="1" bandRow="1">
                <a:tableStyleId>{91EBBBCC-DAD2-459C-BE2E-F6DE35CF9A28}</a:tableStyleId>
              </a:tblPr>
              <a:tblGrid>
                <a:gridCol w="623823">
                  <a:extLst>
                    <a:ext uri="{9D8B030D-6E8A-4147-A177-3AD203B41FA5}">
                      <a16:colId xmlns:a16="http://schemas.microsoft.com/office/drawing/2014/main" val="1209222740"/>
                    </a:ext>
                  </a:extLst>
                </a:gridCol>
                <a:gridCol w="3008442">
                  <a:extLst>
                    <a:ext uri="{9D8B030D-6E8A-4147-A177-3AD203B41FA5}">
                      <a16:colId xmlns:a16="http://schemas.microsoft.com/office/drawing/2014/main" val="205648633"/>
                    </a:ext>
                  </a:extLst>
                </a:gridCol>
                <a:gridCol w="1680300">
                  <a:extLst>
                    <a:ext uri="{9D8B030D-6E8A-4147-A177-3AD203B41FA5}">
                      <a16:colId xmlns:a16="http://schemas.microsoft.com/office/drawing/2014/main" val="4142232839"/>
                    </a:ext>
                  </a:extLst>
                </a:gridCol>
                <a:gridCol w="676339">
                  <a:extLst>
                    <a:ext uri="{9D8B030D-6E8A-4147-A177-3AD203B41FA5}">
                      <a16:colId xmlns:a16="http://schemas.microsoft.com/office/drawing/2014/main" val="2946250560"/>
                    </a:ext>
                  </a:extLst>
                </a:gridCol>
                <a:gridCol w="1730608">
                  <a:extLst>
                    <a:ext uri="{9D8B030D-6E8A-4147-A177-3AD203B41FA5}">
                      <a16:colId xmlns:a16="http://schemas.microsoft.com/office/drawing/2014/main" val="3035723423"/>
                    </a:ext>
                  </a:extLst>
                </a:gridCol>
                <a:gridCol w="1287895">
                  <a:extLst>
                    <a:ext uri="{9D8B030D-6E8A-4147-A177-3AD203B41FA5}">
                      <a16:colId xmlns:a16="http://schemas.microsoft.com/office/drawing/2014/main" val="741024428"/>
                    </a:ext>
                  </a:extLst>
                </a:gridCol>
                <a:gridCol w="2267233">
                  <a:extLst>
                    <a:ext uri="{9D8B030D-6E8A-4147-A177-3AD203B41FA5}">
                      <a16:colId xmlns:a16="http://schemas.microsoft.com/office/drawing/2014/main" val="533932704"/>
                    </a:ext>
                  </a:extLst>
                </a:gridCol>
              </a:tblGrid>
              <a:tr h="831273">
                <a:tc>
                  <a:txBody>
                    <a:bodyPr/>
                    <a:lstStyle/>
                    <a:p>
                      <a:r>
                        <a:rPr lang="en-US" sz="1600" dirty="0" err="1">
                          <a:latin typeface="Times New Roman" panose="02020603050405020304" pitchFamily="18" charset="0"/>
                          <a:cs typeface="Times New Roman" panose="02020603050405020304" pitchFamily="18" charset="0"/>
                        </a:rPr>
                        <a:t>Sr.No</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Number of member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Position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Age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Experience in management committee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Training</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Number of meetings attended during year</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531640618"/>
                  </a:ext>
                </a:extLst>
              </a:tr>
              <a:tr h="337127">
                <a:tc>
                  <a:txBody>
                    <a:bodyPr/>
                    <a:lstStyle/>
                    <a:p>
                      <a:pPr algn="ctr"/>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Shivaji S. </a:t>
                      </a:r>
                      <a:r>
                        <a:rPr lang="en-US" sz="1600" dirty="0" err="1">
                          <a:latin typeface="Times New Roman" panose="02020603050405020304" pitchFamily="18" charset="0"/>
                          <a:cs typeface="Times New Roman" panose="02020603050405020304" pitchFamily="18" charset="0"/>
                        </a:rPr>
                        <a:t>Khandagale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Chairman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50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048249781"/>
                  </a:ext>
                </a:extLst>
              </a:tr>
              <a:tr h="337127">
                <a:tc>
                  <a:txBody>
                    <a:bodyPr/>
                    <a:lstStyle/>
                    <a:p>
                      <a:pPr algn="ctr"/>
                      <a:r>
                        <a:rPr lang="en-US" sz="1600" dirty="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Pratap T. </a:t>
                      </a:r>
                      <a:r>
                        <a:rPr lang="en-US" sz="1600" dirty="0" err="1">
                          <a:latin typeface="Times New Roman" panose="02020603050405020304" pitchFamily="18" charset="0"/>
                          <a:cs typeface="Times New Roman" panose="02020603050405020304" pitchFamily="18" charset="0"/>
                        </a:rPr>
                        <a:t>Gadhve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Vice Chairman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49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155389916"/>
                  </a:ext>
                </a:extLst>
              </a:tr>
              <a:tr h="337127">
                <a:tc>
                  <a:txBody>
                    <a:bodyPr/>
                    <a:lstStyle/>
                    <a:p>
                      <a:pPr algn="ctr"/>
                      <a:r>
                        <a:rPr lang="en-US"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Satish S. </a:t>
                      </a:r>
                      <a:r>
                        <a:rPr lang="en-US" sz="1600" dirty="0" err="1">
                          <a:latin typeface="Times New Roman" panose="02020603050405020304" pitchFamily="18" charset="0"/>
                          <a:cs typeface="Times New Roman" panose="02020603050405020304" pitchFamily="18" charset="0"/>
                        </a:rPr>
                        <a:t>Khandagale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Director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48</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20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809467542"/>
                  </a:ext>
                </a:extLst>
              </a:tr>
              <a:tr h="337127">
                <a:tc>
                  <a:txBody>
                    <a:bodyPr/>
                    <a:lstStyle/>
                    <a:p>
                      <a:pPr algn="ctr"/>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err="1">
                          <a:latin typeface="Times New Roman" panose="02020603050405020304" pitchFamily="18" charset="0"/>
                          <a:cs typeface="Times New Roman" panose="02020603050405020304" pitchFamily="18" charset="0"/>
                        </a:rPr>
                        <a:t>Uttam</a:t>
                      </a:r>
                      <a:r>
                        <a:rPr lang="en-US" sz="1600" dirty="0">
                          <a:latin typeface="Times New Roman" panose="02020603050405020304" pitchFamily="18" charset="0"/>
                          <a:cs typeface="Times New Roman" panose="02020603050405020304" pitchFamily="18" charset="0"/>
                        </a:rPr>
                        <a:t> N. </a:t>
                      </a:r>
                      <a:r>
                        <a:rPr lang="en-US" sz="1600" dirty="0" err="1">
                          <a:latin typeface="Times New Roman" panose="02020603050405020304" pitchFamily="18" charset="0"/>
                          <a:cs typeface="Times New Roman" panose="02020603050405020304" pitchFamily="18" charset="0"/>
                        </a:rPr>
                        <a:t>Gadhve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Director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54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39519789"/>
                  </a:ext>
                </a:extLst>
              </a:tr>
              <a:tr h="337127">
                <a:tc>
                  <a:txBody>
                    <a:bodyPr/>
                    <a:lstStyle/>
                    <a:p>
                      <a:pPr algn="ctr"/>
                      <a:r>
                        <a:rPr lang="en-US" sz="1600" dirty="0">
                          <a:latin typeface="Times New Roman" panose="02020603050405020304" pitchFamily="18" charset="0"/>
                          <a:cs typeface="Times New Roman" panose="02020603050405020304" pitchFamily="18" charset="0"/>
                        </a:rPr>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Tarachand D. </a:t>
                      </a:r>
                      <a:r>
                        <a:rPr lang="en-US" sz="1600" dirty="0" err="1">
                          <a:latin typeface="Times New Roman" panose="02020603050405020304" pitchFamily="18" charset="0"/>
                          <a:cs typeface="Times New Roman" panose="02020603050405020304" pitchFamily="18" charset="0"/>
                        </a:rPr>
                        <a:t>Khandagale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Director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50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418004130"/>
                  </a:ext>
                </a:extLst>
              </a:tr>
              <a:tr h="337127">
                <a:tc>
                  <a:txBody>
                    <a:bodyPr/>
                    <a:lstStyle/>
                    <a:p>
                      <a:pPr algn="ctr"/>
                      <a:r>
                        <a:rPr lang="en-US" sz="1600" dirty="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Dayanand S. </a:t>
                      </a:r>
                      <a:r>
                        <a:rPr lang="en-US" sz="1600" dirty="0" err="1">
                          <a:latin typeface="Times New Roman" panose="02020603050405020304" pitchFamily="18" charset="0"/>
                          <a:cs typeface="Times New Roman" panose="02020603050405020304" pitchFamily="18" charset="0"/>
                        </a:rPr>
                        <a:t>Khandagale</a:t>
                      </a:r>
                      <a:r>
                        <a:rPr lang="en-US" sz="1600"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Director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51</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858496859"/>
                  </a:ext>
                </a:extLst>
              </a:tr>
              <a:tr h="337127">
                <a:tc>
                  <a:txBody>
                    <a:bodyPr/>
                    <a:lstStyle/>
                    <a:p>
                      <a:pPr algn="ctr"/>
                      <a:r>
                        <a:rPr lang="en-US" sz="1600" dirty="0">
                          <a:latin typeface="Times New Roman" panose="02020603050405020304" pitchFamily="18" charset="0"/>
                          <a:cs typeface="Times New Roman" panose="02020603050405020304" pitchFamily="18" charset="0"/>
                        </a:rPr>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Anil S. </a:t>
                      </a:r>
                      <a:r>
                        <a:rPr lang="en-US" sz="1600" dirty="0" err="1">
                          <a:latin typeface="Times New Roman" panose="02020603050405020304" pitchFamily="18" charset="0"/>
                          <a:cs typeface="Times New Roman" panose="02020603050405020304" pitchFamily="18" charset="0"/>
                        </a:rPr>
                        <a:t>Gadhve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Director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46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3012310"/>
                  </a:ext>
                </a:extLst>
              </a:tr>
              <a:tr h="337127">
                <a:tc>
                  <a:txBody>
                    <a:bodyPr/>
                    <a:lstStyle/>
                    <a:p>
                      <a:pPr algn="ctr"/>
                      <a:r>
                        <a:rPr lang="en-US" sz="1600" dirty="0">
                          <a:latin typeface="Times New Roman" panose="02020603050405020304" pitchFamily="18" charset="0"/>
                          <a:cs typeface="Times New Roman" panose="02020603050405020304" pitchFamily="18" charset="0"/>
                        </a:rPr>
                        <a:t>8</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err="1">
                          <a:latin typeface="Times New Roman" panose="02020603050405020304" pitchFamily="18" charset="0"/>
                          <a:cs typeface="Times New Roman" panose="02020603050405020304" pitchFamily="18" charset="0"/>
                        </a:rPr>
                        <a:t>Bhujang</a:t>
                      </a:r>
                      <a:r>
                        <a:rPr lang="en-US" sz="1600" dirty="0">
                          <a:latin typeface="Times New Roman" panose="02020603050405020304" pitchFamily="18" charset="0"/>
                          <a:cs typeface="Times New Roman" panose="02020603050405020304" pitchFamily="18" charset="0"/>
                        </a:rPr>
                        <a:t> R. Deshmukh</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Director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53</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056059208"/>
                  </a:ext>
                </a:extLst>
              </a:tr>
              <a:tr h="337127">
                <a:tc>
                  <a:txBody>
                    <a:bodyPr/>
                    <a:lstStyle/>
                    <a:p>
                      <a:pPr algn="ctr"/>
                      <a:r>
                        <a:rPr lang="en-US" sz="1600" dirty="0">
                          <a:latin typeface="Times New Roman" panose="02020603050405020304" pitchFamily="18" charset="0"/>
                          <a:cs typeface="Times New Roman" panose="02020603050405020304" pitchFamily="18" charset="0"/>
                        </a:rPr>
                        <a:t>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Mangesh A. </a:t>
                      </a:r>
                      <a:r>
                        <a:rPr lang="en-US" sz="1600" dirty="0" err="1">
                          <a:latin typeface="Times New Roman" panose="02020603050405020304" pitchFamily="18" charset="0"/>
                          <a:cs typeface="Times New Roman" panose="02020603050405020304" pitchFamily="18" charset="0"/>
                        </a:rPr>
                        <a:t>Gajfode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Director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49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922157390"/>
                  </a:ext>
                </a:extLst>
              </a:tr>
              <a:tr h="337127">
                <a:tc>
                  <a:txBody>
                    <a:bodyPr/>
                    <a:lstStyle/>
                    <a:p>
                      <a:pPr algn="ctr"/>
                      <a:r>
                        <a:rPr lang="en-US" sz="1600" dirty="0">
                          <a:latin typeface="Times New Roman" panose="02020603050405020304" pitchFamily="18" charset="0"/>
                          <a:cs typeface="Times New Roman" panose="02020603050405020304" pitchFamily="18" charset="0"/>
                        </a:rPr>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err="1">
                          <a:latin typeface="Times New Roman" panose="02020603050405020304" pitchFamily="18" charset="0"/>
                          <a:cs typeface="Times New Roman" panose="02020603050405020304" pitchFamily="18" charset="0"/>
                        </a:rPr>
                        <a:t>Bandu</a:t>
                      </a:r>
                      <a:r>
                        <a:rPr lang="en-US" sz="1600" dirty="0">
                          <a:latin typeface="Times New Roman" panose="02020603050405020304" pitchFamily="18" charset="0"/>
                          <a:cs typeface="Times New Roman" panose="02020603050405020304" pitchFamily="18" charset="0"/>
                        </a:rPr>
                        <a:t> J. Chavan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Director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46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411455412"/>
                  </a:ext>
                </a:extLst>
              </a:tr>
              <a:tr h="337127">
                <a:tc>
                  <a:txBody>
                    <a:bodyPr/>
                    <a:lstStyle/>
                    <a:p>
                      <a:pPr algn="ctr"/>
                      <a:r>
                        <a:rPr lang="en-US" sz="1600" dirty="0">
                          <a:latin typeface="Times New Roman" panose="02020603050405020304" pitchFamily="18" charset="0"/>
                          <a:cs typeface="Times New Roman" panose="02020603050405020304" pitchFamily="18" charset="0"/>
                        </a:rPr>
                        <a:t>11</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err="1">
                          <a:latin typeface="Times New Roman" panose="02020603050405020304" pitchFamily="18" charset="0"/>
                          <a:cs typeface="Times New Roman" panose="02020603050405020304" pitchFamily="18" charset="0"/>
                        </a:rPr>
                        <a:t>Kantilal</a:t>
                      </a:r>
                      <a:r>
                        <a:rPr lang="en-US" sz="1600" dirty="0">
                          <a:latin typeface="Times New Roman" panose="02020603050405020304" pitchFamily="18" charset="0"/>
                          <a:cs typeface="Times New Roman" panose="02020603050405020304" pitchFamily="18" charset="0"/>
                        </a:rPr>
                        <a:t> J. Gaikwad</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Director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55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963932474"/>
                  </a:ext>
                </a:extLst>
              </a:tr>
              <a:tr h="337127">
                <a:tc>
                  <a:txBody>
                    <a:bodyPr/>
                    <a:lstStyle/>
                    <a:p>
                      <a:pPr algn="ctr"/>
                      <a:r>
                        <a:rPr lang="en-US" sz="1600" dirty="0">
                          <a:latin typeface="Times New Roman" panose="02020603050405020304" pitchFamily="18" charset="0"/>
                          <a:cs typeface="Times New Roman" panose="02020603050405020304" pitchFamily="18" charset="0"/>
                        </a:rPr>
                        <a:t>12</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Sindhu S. </a:t>
                      </a:r>
                      <a:r>
                        <a:rPr lang="en-US" sz="1600" dirty="0" err="1">
                          <a:latin typeface="Times New Roman" panose="02020603050405020304" pitchFamily="18" charset="0"/>
                          <a:cs typeface="Times New Roman" panose="02020603050405020304" pitchFamily="18" charset="0"/>
                        </a:rPr>
                        <a:t>Khandagale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Director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46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2833094854"/>
                  </a:ext>
                </a:extLst>
              </a:tr>
              <a:tr h="337127">
                <a:tc>
                  <a:txBody>
                    <a:bodyPr/>
                    <a:lstStyle/>
                    <a:p>
                      <a:pPr algn="ctr"/>
                      <a:r>
                        <a:rPr lang="en-US" sz="1600" dirty="0">
                          <a:latin typeface="Times New Roman" panose="02020603050405020304" pitchFamily="18" charset="0"/>
                          <a:cs typeface="Times New Roman" panose="02020603050405020304" pitchFamily="18" charset="0"/>
                        </a:rPr>
                        <a:t>13</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Nanda S. </a:t>
                      </a:r>
                      <a:r>
                        <a:rPr lang="en-US" sz="1600" dirty="0" err="1">
                          <a:latin typeface="Times New Roman" panose="02020603050405020304" pitchFamily="18" charset="0"/>
                          <a:cs typeface="Times New Roman" panose="02020603050405020304" pitchFamily="18" charset="0"/>
                        </a:rPr>
                        <a:t>Gadhve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Director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latin typeface="Times New Roman" panose="02020603050405020304" pitchFamily="18" charset="0"/>
                          <a:cs typeface="Times New Roman" panose="02020603050405020304" pitchFamily="18" charset="0"/>
                        </a:rPr>
                        <a:t>45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algn="ctr"/>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MRSS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24</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031815818"/>
                  </a:ext>
                </a:extLst>
              </a:tr>
            </a:tbl>
          </a:graphicData>
        </a:graphic>
      </p:graphicFrame>
    </p:spTree>
    <p:extLst>
      <p:ext uri="{BB962C8B-B14F-4D97-AF65-F5344CB8AC3E}">
        <p14:creationId xmlns:p14="http://schemas.microsoft.com/office/powerpoint/2010/main" val="2832340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81CDA4-AD10-4738-A2BD-FE561DAEBD67}"/>
              </a:ext>
            </a:extLst>
          </p:cNvPr>
          <p:cNvSpPr>
            <a:spLocks noGrp="1"/>
          </p:cNvSpPr>
          <p:nvPr>
            <p:ph idx="1"/>
          </p:nvPr>
        </p:nvSpPr>
        <p:spPr>
          <a:xfrm>
            <a:off x="346229" y="213064"/>
            <a:ext cx="11007571" cy="5963899"/>
          </a:xfrm>
        </p:spPr>
        <p:txBody>
          <a:bodyPr>
            <a:normAutofit fontScale="92500" lnSpcReduction="20000"/>
          </a:bodyPr>
          <a:lstStyle/>
          <a:p>
            <a:pPr marL="0" indent="0">
              <a:buNone/>
            </a:pPr>
            <a:r>
              <a:rPr lang="en-US" b="1" dirty="0">
                <a:latin typeface="Times New Roman" panose="02020603050405020304" pitchFamily="18" charset="0"/>
                <a:cs typeface="Times New Roman" panose="02020603050405020304" pitchFamily="18" charset="0"/>
              </a:rPr>
              <a:t> Information of Secretary : </a:t>
            </a:r>
          </a:p>
          <a:p>
            <a:pPr marL="0" indent="0">
              <a:buNone/>
            </a:pPr>
            <a:r>
              <a:rPr lang="en-US" b="1" dirty="0">
                <a:latin typeface="Times New Roman" panose="02020603050405020304" pitchFamily="18" charset="0"/>
                <a:cs typeface="Times New Roman" panose="02020603050405020304" pitchFamily="18" charset="0"/>
              </a:rPr>
              <a:t>                                    General Information</a:t>
            </a:r>
          </a:p>
          <a:p>
            <a:pPr marL="0" indent="0">
              <a:buNone/>
            </a:pPr>
            <a:endParaRPr lang="en-US" b="1"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Name of the Secretary : Pandurang </a:t>
            </a:r>
            <a:r>
              <a:rPr lang="en-US" sz="2200" dirty="0" err="1">
                <a:latin typeface="Times New Roman" panose="02020603050405020304" pitchFamily="18" charset="0"/>
                <a:cs typeface="Times New Roman" panose="02020603050405020304" pitchFamily="18" charset="0"/>
              </a:rPr>
              <a:t>Khandagale</a:t>
            </a:r>
            <a:r>
              <a:rPr lang="en-US" sz="2200" dirty="0">
                <a:latin typeface="Times New Roman" panose="02020603050405020304" pitchFamily="18" charset="0"/>
                <a:cs typeface="Times New Roman" panose="02020603050405020304" pitchFamily="18" charset="0"/>
              </a:rPr>
              <a:t> </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Age : 47</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Education : </a:t>
            </a:r>
            <a:r>
              <a:rPr lang="en-US" sz="2200" dirty="0" err="1">
                <a:latin typeface="Times New Roman" panose="02020603050405020304" pitchFamily="18" charset="0"/>
                <a:cs typeface="Times New Roman" panose="02020603050405020304" pitchFamily="18" charset="0"/>
              </a:rPr>
              <a:t>M.A.Bed</a:t>
            </a: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Experience : 15 years</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Training in cooperation : MRSS  </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Where secretary resides at H.Q. : Yes</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Number of visits per week to society : 6 days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0520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8B1133-2BF7-47D2-9531-4992A9098D7D}"/>
              </a:ext>
            </a:extLst>
          </p:cNvPr>
          <p:cNvSpPr>
            <a:spLocks noGrp="1"/>
          </p:cNvSpPr>
          <p:nvPr>
            <p:ph idx="1"/>
          </p:nvPr>
        </p:nvSpPr>
        <p:spPr>
          <a:xfrm>
            <a:off x="431306" y="3324812"/>
            <a:ext cx="7302624" cy="710756"/>
          </a:xfrm>
        </p:spPr>
        <p:txBody>
          <a:bodyPr>
            <a:normAutofit/>
          </a:bodyPr>
          <a:lstStyle/>
          <a:p>
            <a:pPr marL="0" indent="0">
              <a:buNone/>
            </a:pPr>
            <a:r>
              <a:rPr lang="en-US" sz="3600" b="1" dirty="0">
                <a:latin typeface="Times New Roman" panose="02020603050405020304" pitchFamily="18" charset="0"/>
                <a:cs typeface="Times New Roman" panose="02020603050405020304" pitchFamily="18" charset="0"/>
              </a:rPr>
              <a:t>Society is for a single village</a:t>
            </a:r>
            <a:endParaRPr lang="en-IN" sz="3600" dirty="0">
              <a:latin typeface="Times New Roman" panose="02020603050405020304" pitchFamily="18"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4325A59C-73D1-498A-B4AD-B49EAA62C959}"/>
              </a:ext>
            </a:extLst>
          </p:cNvPr>
          <p:cNvGraphicFramePr>
            <a:graphicFrameLocks noGrp="1"/>
          </p:cNvGraphicFramePr>
          <p:nvPr>
            <p:extLst>
              <p:ext uri="{D42A27DB-BD31-4B8C-83A1-F6EECF244321}">
                <p14:modId xmlns:p14="http://schemas.microsoft.com/office/powerpoint/2010/main" val="3427450702"/>
              </p:ext>
            </p:extLst>
          </p:nvPr>
        </p:nvGraphicFramePr>
        <p:xfrm>
          <a:off x="1308149" y="4474346"/>
          <a:ext cx="9575702" cy="1522740"/>
        </p:xfrm>
        <a:graphic>
          <a:graphicData uri="http://schemas.openxmlformats.org/drawingml/2006/table">
            <a:tbl>
              <a:tblPr firstRow="1" bandRow="1">
                <a:tableStyleId>{91EBBBCC-DAD2-459C-BE2E-F6DE35CF9A28}</a:tableStyleId>
              </a:tblPr>
              <a:tblGrid>
                <a:gridCol w="697929">
                  <a:extLst>
                    <a:ext uri="{9D8B030D-6E8A-4147-A177-3AD203B41FA5}">
                      <a16:colId xmlns:a16="http://schemas.microsoft.com/office/drawing/2014/main" val="2266603378"/>
                    </a:ext>
                  </a:extLst>
                </a:gridCol>
                <a:gridCol w="1496730">
                  <a:extLst>
                    <a:ext uri="{9D8B030D-6E8A-4147-A177-3AD203B41FA5}">
                      <a16:colId xmlns:a16="http://schemas.microsoft.com/office/drawing/2014/main" val="975128173"/>
                    </a:ext>
                  </a:extLst>
                </a:gridCol>
                <a:gridCol w="1262781">
                  <a:extLst>
                    <a:ext uri="{9D8B030D-6E8A-4147-A177-3AD203B41FA5}">
                      <a16:colId xmlns:a16="http://schemas.microsoft.com/office/drawing/2014/main" val="2241644306"/>
                    </a:ext>
                  </a:extLst>
                </a:gridCol>
                <a:gridCol w="1680744">
                  <a:extLst>
                    <a:ext uri="{9D8B030D-6E8A-4147-A177-3AD203B41FA5}">
                      <a16:colId xmlns:a16="http://schemas.microsoft.com/office/drawing/2014/main" val="3533679028"/>
                    </a:ext>
                  </a:extLst>
                </a:gridCol>
                <a:gridCol w="1351709">
                  <a:extLst>
                    <a:ext uri="{9D8B030D-6E8A-4147-A177-3AD203B41FA5}">
                      <a16:colId xmlns:a16="http://schemas.microsoft.com/office/drawing/2014/main" val="3095531745"/>
                    </a:ext>
                  </a:extLst>
                </a:gridCol>
                <a:gridCol w="1867492">
                  <a:extLst>
                    <a:ext uri="{9D8B030D-6E8A-4147-A177-3AD203B41FA5}">
                      <a16:colId xmlns:a16="http://schemas.microsoft.com/office/drawing/2014/main" val="308217672"/>
                    </a:ext>
                  </a:extLst>
                </a:gridCol>
                <a:gridCol w="1218317">
                  <a:extLst>
                    <a:ext uri="{9D8B030D-6E8A-4147-A177-3AD203B41FA5}">
                      <a16:colId xmlns:a16="http://schemas.microsoft.com/office/drawing/2014/main" val="768696971"/>
                    </a:ext>
                  </a:extLst>
                </a:gridCol>
              </a:tblGrid>
              <a:tr h="753004">
                <a:tc>
                  <a:txBody>
                    <a:bodyPr/>
                    <a:lstStyle/>
                    <a:p>
                      <a:r>
                        <a:rPr lang="en-US" sz="1800" dirty="0" err="1">
                          <a:latin typeface="Times New Roman" panose="02020603050405020304" pitchFamily="18" charset="0"/>
                          <a:cs typeface="Times New Roman" panose="02020603050405020304" pitchFamily="18" charset="0"/>
                        </a:rPr>
                        <a:t>Sr.No</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r>
                        <a:rPr lang="en-US" sz="1800" dirty="0">
                          <a:latin typeface="Times New Roman" panose="02020603050405020304" pitchFamily="18" charset="0"/>
                          <a:cs typeface="Times New Roman" panose="02020603050405020304" pitchFamily="18" charset="0"/>
                        </a:rPr>
                        <a:t>Name of village</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r>
                        <a:rPr lang="en-US" sz="1800" dirty="0">
                          <a:latin typeface="Times New Roman" panose="02020603050405020304" pitchFamily="18" charset="0"/>
                          <a:cs typeface="Times New Roman" panose="02020603050405020304" pitchFamily="18" charset="0"/>
                        </a:rPr>
                        <a:t>Head quarter </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r>
                        <a:rPr lang="en-US" sz="1800" dirty="0">
                          <a:latin typeface="Times New Roman" panose="02020603050405020304" pitchFamily="18" charset="0"/>
                          <a:cs typeface="Times New Roman" panose="02020603050405020304" pitchFamily="18" charset="0"/>
                        </a:rPr>
                        <a:t>Population (2011 census)</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r>
                        <a:rPr lang="en-US" sz="1800" dirty="0">
                          <a:latin typeface="Times New Roman" panose="02020603050405020304" pitchFamily="18" charset="0"/>
                          <a:cs typeface="Times New Roman" panose="02020603050405020304" pitchFamily="18" charset="0"/>
                        </a:rPr>
                        <a:t>Distance from Headquarter</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r>
                        <a:rPr lang="en-US" sz="1800" dirty="0">
                          <a:latin typeface="Times New Roman" panose="02020603050405020304" pitchFamily="18" charset="0"/>
                          <a:cs typeface="Times New Roman" panose="02020603050405020304" pitchFamily="18" charset="0"/>
                        </a:rPr>
                        <a:t>Number of members from the village</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r>
                        <a:rPr lang="en-US" sz="1800" dirty="0">
                          <a:latin typeface="Times New Roman" panose="02020603050405020304" pitchFamily="18" charset="0"/>
                          <a:cs typeface="Times New Roman" panose="02020603050405020304" pitchFamily="18" charset="0"/>
                        </a:rPr>
                        <a:t>Borrowers</a:t>
                      </a:r>
                      <a:endParaRPr lang="en-IN" sz="18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618149230"/>
                  </a:ext>
                </a:extLst>
              </a:tr>
              <a:tr h="303083">
                <a:tc>
                  <a:txBody>
                    <a:bodyPr/>
                    <a:lstStyle/>
                    <a:p>
                      <a:r>
                        <a:rPr lang="en-US" sz="1800" dirty="0">
                          <a:latin typeface="Times New Roman" panose="02020603050405020304" pitchFamily="18" charset="0"/>
                          <a:cs typeface="Times New Roman" panose="02020603050405020304" pitchFamily="18" charset="0"/>
                        </a:rPr>
                        <a:t>1.</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r>
                        <a:rPr lang="en-US" sz="1800" dirty="0" err="1">
                          <a:latin typeface="Times New Roman" panose="02020603050405020304" pitchFamily="18" charset="0"/>
                          <a:cs typeface="Times New Roman" panose="02020603050405020304" pitchFamily="18" charset="0"/>
                        </a:rPr>
                        <a:t>Khandala</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r>
                        <a:rPr lang="en-US" sz="1800" dirty="0" err="1">
                          <a:latin typeface="Times New Roman" panose="02020603050405020304" pitchFamily="18" charset="0"/>
                          <a:cs typeface="Times New Roman" panose="02020603050405020304" pitchFamily="18" charset="0"/>
                        </a:rPr>
                        <a:t>Khandala</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6832</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r>
                        <a:rPr lang="en-US" sz="1800" dirty="0">
                          <a:latin typeface="Times New Roman" panose="02020603050405020304" pitchFamily="18" charset="0"/>
                          <a:cs typeface="Times New Roman" panose="02020603050405020304" pitchFamily="18" charset="0"/>
                        </a:rPr>
                        <a:t>896</a:t>
                      </a:r>
                      <a:endParaRPr lang="en-IN" sz="1800" dirty="0">
                        <a:latin typeface="Times New Roman" panose="02020603050405020304" pitchFamily="18" charset="0"/>
                        <a:cs typeface="Times New Roman" panose="02020603050405020304" pitchFamily="18" charset="0"/>
                      </a:endParaRPr>
                    </a:p>
                  </a:txBody>
                  <a:tcPr marT="37785" marB="37785"/>
                </a:tc>
                <a:tc>
                  <a:txBody>
                    <a:bodyPr/>
                    <a:lstStyle/>
                    <a:p>
                      <a:r>
                        <a:rPr lang="en-US" sz="1800" dirty="0">
                          <a:latin typeface="Times New Roman" panose="02020603050405020304" pitchFamily="18" charset="0"/>
                          <a:cs typeface="Times New Roman" panose="02020603050405020304" pitchFamily="18" charset="0"/>
                        </a:rPr>
                        <a:t>268</a:t>
                      </a:r>
                      <a:endParaRPr lang="en-IN" sz="18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943485285"/>
                  </a:ext>
                </a:extLst>
              </a:tr>
            </a:tbl>
          </a:graphicData>
        </a:graphic>
      </p:graphicFrame>
      <p:sp>
        <p:nvSpPr>
          <p:cNvPr id="5" name="TextBox 4">
            <a:extLst>
              <a:ext uri="{FF2B5EF4-FFF2-40B4-BE49-F238E27FC236}">
                <a16:creationId xmlns:a16="http://schemas.microsoft.com/office/drawing/2014/main" id="{A26E1294-F6D1-4D4F-8C8C-38A7A686163F}"/>
              </a:ext>
            </a:extLst>
          </p:cNvPr>
          <p:cNvSpPr txBox="1"/>
          <p:nvPr/>
        </p:nvSpPr>
        <p:spPr>
          <a:xfrm>
            <a:off x="311425" y="225107"/>
            <a:ext cx="7826473"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INFORMATION OF STAFF </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8C6D339A-5370-4BBF-B0BE-B7BD83B40458}"/>
              </a:ext>
            </a:extLst>
          </p:cNvPr>
          <p:cNvGraphicFramePr>
            <a:graphicFrameLocks noGrp="1"/>
          </p:cNvGraphicFramePr>
          <p:nvPr>
            <p:extLst>
              <p:ext uri="{D42A27DB-BD31-4B8C-83A1-F6EECF244321}">
                <p14:modId xmlns:p14="http://schemas.microsoft.com/office/powerpoint/2010/main" val="1937923907"/>
              </p:ext>
            </p:extLst>
          </p:nvPr>
        </p:nvGraphicFramePr>
        <p:xfrm>
          <a:off x="1747756" y="976154"/>
          <a:ext cx="7480391" cy="2107991"/>
        </p:xfrm>
        <a:graphic>
          <a:graphicData uri="http://schemas.openxmlformats.org/drawingml/2006/table">
            <a:tbl>
              <a:tblPr firstRow="1" bandRow="1">
                <a:tableStyleId>{91EBBBCC-DAD2-459C-BE2E-F6DE35CF9A28}</a:tableStyleId>
              </a:tblPr>
              <a:tblGrid>
                <a:gridCol w="846094">
                  <a:extLst>
                    <a:ext uri="{9D8B030D-6E8A-4147-A177-3AD203B41FA5}">
                      <a16:colId xmlns:a16="http://schemas.microsoft.com/office/drawing/2014/main" val="3026802429"/>
                    </a:ext>
                  </a:extLst>
                </a:gridCol>
                <a:gridCol w="1530778">
                  <a:extLst>
                    <a:ext uri="{9D8B030D-6E8A-4147-A177-3AD203B41FA5}">
                      <a16:colId xmlns:a16="http://schemas.microsoft.com/office/drawing/2014/main" val="2782746315"/>
                    </a:ext>
                  </a:extLst>
                </a:gridCol>
                <a:gridCol w="1485546">
                  <a:extLst>
                    <a:ext uri="{9D8B030D-6E8A-4147-A177-3AD203B41FA5}">
                      <a16:colId xmlns:a16="http://schemas.microsoft.com/office/drawing/2014/main" val="2385082257"/>
                    </a:ext>
                  </a:extLst>
                </a:gridCol>
                <a:gridCol w="625817">
                  <a:extLst>
                    <a:ext uri="{9D8B030D-6E8A-4147-A177-3AD203B41FA5}">
                      <a16:colId xmlns:a16="http://schemas.microsoft.com/office/drawing/2014/main" val="3910126390"/>
                    </a:ext>
                  </a:extLst>
                </a:gridCol>
                <a:gridCol w="1496078">
                  <a:extLst>
                    <a:ext uri="{9D8B030D-6E8A-4147-A177-3AD203B41FA5}">
                      <a16:colId xmlns:a16="http://schemas.microsoft.com/office/drawing/2014/main" val="470899534"/>
                    </a:ext>
                  </a:extLst>
                </a:gridCol>
                <a:gridCol w="1496078">
                  <a:extLst>
                    <a:ext uri="{9D8B030D-6E8A-4147-A177-3AD203B41FA5}">
                      <a16:colId xmlns:a16="http://schemas.microsoft.com/office/drawing/2014/main" val="1708270426"/>
                    </a:ext>
                  </a:extLst>
                </a:gridCol>
              </a:tblGrid>
              <a:tr h="827831">
                <a:tc>
                  <a:txBody>
                    <a:bodyPr/>
                    <a:lstStyle/>
                    <a:p>
                      <a:r>
                        <a:rPr lang="en-US" dirty="0" err="1">
                          <a:latin typeface="Times New Roman" panose="02020603050405020304" pitchFamily="18" charset="0"/>
                          <a:cs typeface="Times New Roman" panose="02020603050405020304" pitchFamily="18" charset="0"/>
                        </a:rPr>
                        <a:t>Sr.No</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Name of the member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Position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Age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Educational Qualification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Experience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6623404"/>
                  </a:ext>
                </a:extLst>
              </a:tr>
              <a:tr h="445755">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Pandurang </a:t>
                      </a:r>
                      <a:r>
                        <a:rPr lang="en-US" dirty="0" err="1">
                          <a:latin typeface="Times New Roman" panose="02020603050405020304" pitchFamily="18" charset="0"/>
                          <a:cs typeface="Times New Roman" panose="02020603050405020304" pitchFamily="18" charset="0"/>
                        </a:rPr>
                        <a:t>Khandagale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Secretary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47</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MA.Bed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3549499"/>
                  </a:ext>
                </a:extLst>
              </a:tr>
              <a:tr h="445755">
                <a:tc>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Pravin </a:t>
                      </a:r>
                      <a:r>
                        <a:rPr lang="en-US" dirty="0" err="1">
                          <a:latin typeface="Times New Roman" panose="02020603050405020304" pitchFamily="18" charset="0"/>
                          <a:cs typeface="Times New Roman" panose="02020603050405020304" pitchFamily="18" charset="0"/>
                        </a:rPr>
                        <a:t>Gadhve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Clerk</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BA</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2307342"/>
                  </a:ext>
                </a:extLst>
              </a:tr>
            </a:tbl>
          </a:graphicData>
        </a:graphic>
      </p:graphicFrame>
    </p:spTree>
    <p:extLst>
      <p:ext uri="{BB962C8B-B14F-4D97-AF65-F5344CB8AC3E}">
        <p14:creationId xmlns:p14="http://schemas.microsoft.com/office/powerpoint/2010/main" val="2986384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011EF2-ABE7-49BA-80E1-F205F75D7F7C}"/>
              </a:ext>
            </a:extLst>
          </p:cNvPr>
          <p:cNvSpPr>
            <a:spLocks noGrp="1"/>
          </p:cNvSpPr>
          <p:nvPr>
            <p:ph idx="1"/>
          </p:nvPr>
        </p:nvSpPr>
        <p:spPr>
          <a:xfrm>
            <a:off x="346229" y="204186"/>
            <a:ext cx="11007571" cy="5972777"/>
          </a:xfrm>
        </p:spPr>
        <p:txBody>
          <a:bodyPr/>
          <a:lstStyle/>
          <a:p>
            <a:pPr marL="0" indent="0">
              <a:buNone/>
            </a:pPr>
            <a:r>
              <a:rPr lang="en-US" b="1" dirty="0">
                <a:latin typeface="Times New Roman" panose="02020603050405020304" pitchFamily="18" charset="0"/>
                <a:cs typeface="Times New Roman" panose="02020603050405020304" pitchFamily="18" charset="0"/>
              </a:rPr>
              <a:t>Balance Sheet of Society :-(2019-2020)</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D83AEDD-FBDA-45BF-910C-5983E57DF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01" y="923277"/>
            <a:ext cx="5690722" cy="5064711"/>
          </a:xfrm>
          <a:prstGeom prst="rect">
            <a:avLst/>
          </a:prstGeom>
        </p:spPr>
      </p:pic>
      <p:pic>
        <p:nvPicPr>
          <p:cNvPr id="7" name="Picture 6">
            <a:extLst>
              <a:ext uri="{FF2B5EF4-FFF2-40B4-BE49-F238E27FC236}">
                <a16:creationId xmlns:a16="http://schemas.microsoft.com/office/drawing/2014/main" id="{A4322622-1B3D-4B31-A7DE-A4E8D2988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223" y="896644"/>
            <a:ext cx="4763152" cy="5064710"/>
          </a:xfrm>
          <a:prstGeom prst="rect">
            <a:avLst/>
          </a:prstGeom>
        </p:spPr>
      </p:pic>
    </p:spTree>
    <p:extLst>
      <p:ext uri="{BB962C8B-B14F-4D97-AF65-F5344CB8AC3E}">
        <p14:creationId xmlns:p14="http://schemas.microsoft.com/office/powerpoint/2010/main" val="3256024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B1C092-AA0C-4A6D-AC63-1971DFFBC31B}"/>
              </a:ext>
            </a:extLst>
          </p:cNvPr>
          <p:cNvSpPr>
            <a:spLocks noGrp="1"/>
          </p:cNvSpPr>
          <p:nvPr>
            <p:ph idx="1"/>
          </p:nvPr>
        </p:nvSpPr>
        <p:spPr>
          <a:xfrm>
            <a:off x="381740" y="248575"/>
            <a:ext cx="10972060" cy="5901755"/>
          </a:xfrm>
        </p:spPr>
        <p:txBody>
          <a:bodyPr/>
          <a:lstStyle/>
          <a:p>
            <a:pPr marL="0" indent="0">
              <a:buNone/>
            </a:pPr>
            <a:r>
              <a:rPr lang="en-US" b="1" dirty="0">
                <a:latin typeface="Times New Roman" panose="02020603050405020304" pitchFamily="18" charset="0"/>
                <a:cs typeface="Times New Roman" panose="02020603050405020304" pitchFamily="18" charset="0"/>
              </a:rPr>
              <a:t>Profit-Loss of Society :- (2019-2020)</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F18305-3A9E-4CEA-88E4-6E73ECC8F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50" y="1091954"/>
            <a:ext cx="5118250" cy="5304408"/>
          </a:xfrm>
          <a:prstGeom prst="rect">
            <a:avLst/>
          </a:prstGeom>
        </p:spPr>
      </p:pic>
      <p:pic>
        <p:nvPicPr>
          <p:cNvPr id="7" name="Picture 6">
            <a:extLst>
              <a:ext uri="{FF2B5EF4-FFF2-40B4-BE49-F238E27FC236}">
                <a16:creationId xmlns:a16="http://schemas.microsoft.com/office/drawing/2014/main" id="{2AA6DAE5-E0BA-47AB-A56A-3BCEFF7CC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91954"/>
            <a:ext cx="4914090" cy="5304408"/>
          </a:xfrm>
          <a:prstGeom prst="rect">
            <a:avLst/>
          </a:prstGeom>
        </p:spPr>
      </p:pic>
    </p:spTree>
    <p:extLst>
      <p:ext uri="{BB962C8B-B14F-4D97-AF65-F5344CB8AC3E}">
        <p14:creationId xmlns:p14="http://schemas.microsoft.com/office/powerpoint/2010/main" val="3948250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77E3C5-11CD-4E08-A15C-FB38F58D400B}"/>
              </a:ext>
            </a:extLst>
          </p:cNvPr>
          <p:cNvSpPr>
            <a:spLocks noGrp="1"/>
          </p:cNvSpPr>
          <p:nvPr>
            <p:ph idx="1"/>
          </p:nvPr>
        </p:nvSpPr>
        <p:spPr>
          <a:xfrm>
            <a:off x="284085" y="186427"/>
            <a:ext cx="11452195" cy="6036815"/>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Capital Structure : (Source of fund)</a:t>
            </a:r>
          </a:p>
          <a:p>
            <a:pPr marL="0" indent="0">
              <a:buNone/>
            </a:pPr>
            <a:r>
              <a:rPr lang="en-US" b="1" dirty="0">
                <a:latin typeface="Times New Roman" panose="02020603050405020304" pitchFamily="18" charset="0"/>
                <a:cs typeface="Times New Roman" panose="02020603050405020304" pitchFamily="18" charset="0"/>
              </a:rPr>
              <a:t>1.Share Capital:- </a:t>
            </a:r>
            <a:r>
              <a:rPr lang="en-US" sz="2400" dirty="0">
                <a:latin typeface="Times New Roman" panose="02020603050405020304" pitchFamily="18" charset="0"/>
                <a:cs typeface="Times New Roman" panose="02020603050405020304" pitchFamily="18" charset="0"/>
              </a:rPr>
              <a:t>43,39,377.00₹</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rPr>
              <a:t>2.Deposits </a:t>
            </a:r>
            <a:r>
              <a:rPr lang="en-IN"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27,878</a:t>
            </a:r>
            <a:r>
              <a:rPr lang="en-US" sz="2400" dirty="0">
                <a:latin typeface="Times New Roman" panose="02020603050405020304" pitchFamily="18" charset="0"/>
                <a:cs typeface="Times New Roman" panose="02020603050405020304" pitchFamily="18" charset="0"/>
              </a:rPr>
              <a:t>₹</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A9FCF727-D448-4CB5-81D6-14A769CDACE1}"/>
              </a:ext>
            </a:extLst>
          </p:cNvPr>
          <p:cNvGraphicFramePr>
            <a:graphicFrameLocks noGrp="1"/>
          </p:cNvGraphicFramePr>
          <p:nvPr>
            <p:extLst>
              <p:ext uri="{D42A27DB-BD31-4B8C-83A1-F6EECF244321}">
                <p14:modId xmlns:p14="http://schemas.microsoft.com/office/powerpoint/2010/main" val="1812532228"/>
              </p:ext>
            </p:extLst>
          </p:nvPr>
        </p:nvGraphicFramePr>
        <p:xfrm>
          <a:off x="1233010" y="4154746"/>
          <a:ext cx="8328241" cy="2068500"/>
        </p:xfrm>
        <a:graphic>
          <a:graphicData uri="http://schemas.openxmlformats.org/drawingml/2006/table">
            <a:tbl>
              <a:tblPr firstRow="1" bandRow="1">
                <a:tableStyleId>{91EBBBCC-DAD2-459C-BE2E-F6DE35CF9A28}</a:tableStyleId>
              </a:tblPr>
              <a:tblGrid>
                <a:gridCol w="2528455">
                  <a:extLst>
                    <a:ext uri="{9D8B030D-6E8A-4147-A177-3AD203B41FA5}">
                      <a16:colId xmlns:a16="http://schemas.microsoft.com/office/drawing/2014/main" val="2816323008"/>
                    </a:ext>
                  </a:extLst>
                </a:gridCol>
                <a:gridCol w="1127736">
                  <a:extLst>
                    <a:ext uri="{9D8B030D-6E8A-4147-A177-3AD203B41FA5}">
                      <a16:colId xmlns:a16="http://schemas.microsoft.com/office/drawing/2014/main" val="2716166680"/>
                    </a:ext>
                  </a:extLst>
                </a:gridCol>
                <a:gridCol w="1157943">
                  <a:extLst>
                    <a:ext uri="{9D8B030D-6E8A-4147-A177-3AD203B41FA5}">
                      <a16:colId xmlns:a16="http://schemas.microsoft.com/office/drawing/2014/main" val="2873155043"/>
                    </a:ext>
                  </a:extLst>
                </a:gridCol>
                <a:gridCol w="1218358">
                  <a:extLst>
                    <a:ext uri="{9D8B030D-6E8A-4147-A177-3AD203B41FA5}">
                      <a16:colId xmlns:a16="http://schemas.microsoft.com/office/drawing/2014/main" val="2297780366"/>
                    </a:ext>
                  </a:extLst>
                </a:gridCol>
                <a:gridCol w="1117668">
                  <a:extLst>
                    <a:ext uri="{9D8B030D-6E8A-4147-A177-3AD203B41FA5}">
                      <a16:colId xmlns:a16="http://schemas.microsoft.com/office/drawing/2014/main" val="2893038172"/>
                    </a:ext>
                  </a:extLst>
                </a:gridCol>
                <a:gridCol w="1178081">
                  <a:extLst>
                    <a:ext uri="{9D8B030D-6E8A-4147-A177-3AD203B41FA5}">
                      <a16:colId xmlns:a16="http://schemas.microsoft.com/office/drawing/2014/main" val="1873489765"/>
                    </a:ext>
                  </a:extLst>
                </a:gridCol>
              </a:tblGrid>
              <a:tr h="689500">
                <a:tc rowSpan="2">
                  <a:txBody>
                    <a:bodyPr/>
                    <a:lstStyle/>
                    <a:p>
                      <a:r>
                        <a:rPr lang="en-US" dirty="0" err="1">
                          <a:latin typeface="Times New Roman" panose="02020603050405020304" pitchFamily="18" charset="0"/>
                          <a:cs typeface="Times New Roman" panose="02020603050405020304" pitchFamily="18" charset="0"/>
                        </a:rPr>
                        <a:t>Sr.No</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gridSpan="5">
                  <a:txBody>
                    <a:bodyPr/>
                    <a:lstStyle/>
                    <a:p>
                      <a:pPr algn="ctr"/>
                      <a:r>
                        <a:rPr lang="en-US" dirty="0">
                          <a:latin typeface="Times New Roman" panose="02020603050405020304" pitchFamily="18" charset="0"/>
                          <a:cs typeface="Times New Roman" panose="02020603050405020304" pitchFamily="18" charset="0"/>
                        </a:rPr>
                        <a:t>Years</a:t>
                      </a:r>
                      <a:endParaRPr lang="en-IN"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23746342"/>
                  </a:ext>
                </a:extLst>
              </a:tr>
              <a:tr h="689500">
                <a:tc vMerge="1">
                  <a:txBody>
                    <a:bodyPr/>
                    <a:lstStyle/>
                    <a:p>
                      <a:endParaRPr lang="en-IN"/>
                    </a:p>
                  </a:txBody>
                  <a:tcPr/>
                </a:tc>
                <a:tc>
                  <a:txBody>
                    <a:bodyPr/>
                    <a:lstStyle/>
                    <a:p>
                      <a:r>
                        <a:rPr lang="en-US" dirty="0">
                          <a:latin typeface="Times New Roman" panose="02020603050405020304" pitchFamily="18" charset="0"/>
                          <a:cs typeface="Times New Roman" panose="02020603050405020304" pitchFamily="18" charset="0"/>
                        </a:rPr>
                        <a:t>2015-16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2016-17</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2017-18</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2018-19</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2019-20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3890892"/>
                  </a:ext>
                </a:extLst>
              </a:tr>
              <a:tr h="6895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From members (</a:t>
                      </a:r>
                      <a:r>
                        <a:rPr lang="en-US" dirty="0">
                          <a:latin typeface="Times New Roman" panose="02020603050405020304" pitchFamily="18" charset="0"/>
                          <a:cs typeface="Times New Roman" panose="02020603050405020304" pitchFamily="18" charset="0"/>
                        </a:rPr>
                        <a:t>₹ in lakh</a:t>
                      </a:r>
                      <a:r>
                        <a:rPr lang="en-I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9.20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24.23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89.60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54.71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0.27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82016223"/>
                  </a:ext>
                </a:extLst>
              </a:tr>
            </a:tbl>
          </a:graphicData>
        </a:graphic>
      </p:graphicFrame>
      <p:graphicFrame>
        <p:nvGraphicFramePr>
          <p:cNvPr id="2" name="Table 5">
            <a:extLst>
              <a:ext uri="{FF2B5EF4-FFF2-40B4-BE49-F238E27FC236}">
                <a16:creationId xmlns:a16="http://schemas.microsoft.com/office/drawing/2014/main" id="{E0938BD3-9F08-4627-843B-D89A5107B950}"/>
              </a:ext>
            </a:extLst>
          </p:cNvPr>
          <p:cNvGraphicFramePr>
            <a:graphicFrameLocks noGrp="1"/>
          </p:cNvGraphicFramePr>
          <p:nvPr>
            <p:extLst>
              <p:ext uri="{D42A27DB-BD31-4B8C-83A1-F6EECF244321}">
                <p14:modId xmlns:p14="http://schemas.microsoft.com/office/powerpoint/2010/main" val="2941305356"/>
              </p:ext>
            </p:extLst>
          </p:nvPr>
        </p:nvGraphicFramePr>
        <p:xfrm>
          <a:off x="1233010" y="1185457"/>
          <a:ext cx="6422499" cy="1419852"/>
        </p:xfrm>
        <a:graphic>
          <a:graphicData uri="http://schemas.openxmlformats.org/drawingml/2006/table">
            <a:tbl>
              <a:tblPr firstRow="1" bandRow="1">
                <a:tableStyleId>{91EBBBCC-DAD2-459C-BE2E-F6DE35CF9A28}</a:tableStyleId>
              </a:tblPr>
              <a:tblGrid>
                <a:gridCol w="1130713">
                  <a:extLst>
                    <a:ext uri="{9D8B030D-6E8A-4147-A177-3AD203B41FA5}">
                      <a16:colId xmlns:a16="http://schemas.microsoft.com/office/drawing/2014/main" val="3698121289"/>
                    </a:ext>
                  </a:extLst>
                </a:gridCol>
                <a:gridCol w="3150953">
                  <a:extLst>
                    <a:ext uri="{9D8B030D-6E8A-4147-A177-3AD203B41FA5}">
                      <a16:colId xmlns:a16="http://schemas.microsoft.com/office/drawing/2014/main" val="477397387"/>
                    </a:ext>
                  </a:extLst>
                </a:gridCol>
                <a:gridCol w="2140833">
                  <a:extLst>
                    <a:ext uri="{9D8B030D-6E8A-4147-A177-3AD203B41FA5}">
                      <a16:colId xmlns:a16="http://schemas.microsoft.com/office/drawing/2014/main" val="671404132"/>
                    </a:ext>
                  </a:extLst>
                </a:gridCol>
              </a:tblGrid>
              <a:tr h="475455">
                <a:tc>
                  <a:txBody>
                    <a:bodyPr/>
                    <a:lstStyle/>
                    <a:p>
                      <a:r>
                        <a:rPr lang="en-US" dirty="0" err="1">
                          <a:latin typeface="Times New Roman" panose="02020603050405020304" pitchFamily="18" charset="0"/>
                          <a:cs typeface="Times New Roman" panose="02020603050405020304" pitchFamily="18" charset="0"/>
                        </a:rPr>
                        <a:t>Sr.No</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Share Capital</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Amount(₹)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7169494"/>
                  </a:ext>
                </a:extLst>
              </a:tr>
              <a:tr h="475455">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Value of each Share</a:t>
                      </a:r>
                      <a:endParaRPr lang="en-IN" dirty="0">
                        <a:latin typeface="Times New Roman" panose="02020603050405020304" pitchFamily="18" charset="0"/>
                        <a:cs typeface="Times New Roman" panose="02020603050405020304" pitchFamily="18" charset="0"/>
                      </a:endParaRPr>
                    </a:p>
                  </a:txBody>
                  <a:tcPr/>
                </a:tc>
                <a:tc>
                  <a:txBody>
                    <a:bodyPr/>
                    <a:lstStyle/>
                    <a:p>
                      <a:endParaRPr lang="en-I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40777956"/>
                  </a:ext>
                </a:extLst>
              </a:tr>
              <a:tr h="468942">
                <a:tc>
                  <a:txBody>
                    <a:bodyPr/>
                    <a:lstStyle/>
                    <a:p>
                      <a:endParaRPr lang="en-IN">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From members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4339377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8834674"/>
                  </a:ext>
                </a:extLst>
              </a:tr>
            </a:tbl>
          </a:graphicData>
        </a:graphic>
      </p:graphicFrame>
    </p:spTree>
    <p:extLst>
      <p:ext uri="{BB962C8B-B14F-4D97-AF65-F5344CB8AC3E}">
        <p14:creationId xmlns:p14="http://schemas.microsoft.com/office/powerpoint/2010/main" val="1573083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712421-ABE8-4316-97A8-D72ADECCBFD6}"/>
              </a:ext>
            </a:extLst>
          </p:cNvPr>
          <p:cNvSpPr>
            <a:spLocks noGrp="1"/>
          </p:cNvSpPr>
          <p:nvPr>
            <p:ph idx="1"/>
          </p:nvPr>
        </p:nvSpPr>
        <p:spPr>
          <a:xfrm>
            <a:off x="497150" y="798990"/>
            <a:ext cx="10856650" cy="5377973"/>
          </a:xfrm>
        </p:spPr>
        <p:txBody>
          <a:bodyPr>
            <a:normAutofit lnSpcReduction="10000"/>
          </a:bodyPr>
          <a:lstStyle/>
          <a:p>
            <a:r>
              <a:rPr lang="en-US" b="1" dirty="0">
                <a:latin typeface="Times New Roman" panose="02020603050405020304" pitchFamily="18" charset="0"/>
                <a:cs typeface="Times New Roman" panose="02020603050405020304" pitchFamily="18" charset="0"/>
              </a:rPr>
              <a:t>NAME:- Sawant </a:t>
            </a:r>
            <a:r>
              <a:rPr lang="en-US" b="1" dirty="0" err="1">
                <a:latin typeface="Times New Roman" panose="02020603050405020304" pitchFamily="18" charset="0"/>
                <a:cs typeface="Times New Roman" panose="02020603050405020304" pitchFamily="18" charset="0"/>
              </a:rPr>
              <a:t>Vrushali</a:t>
            </a:r>
            <a:r>
              <a:rPr lang="en-US" b="1" dirty="0">
                <a:latin typeface="Times New Roman" panose="02020603050405020304" pitchFamily="18" charset="0"/>
                <a:cs typeface="Times New Roman" panose="02020603050405020304" pitchFamily="18" charset="0"/>
              </a:rPr>
              <a:t> Shankar </a:t>
            </a:r>
          </a:p>
          <a:p>
            <a:pPr marL="0" indent="0">
              <a:buNone/>
            </a:pP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REGISTRATION NO. :- ABMP-2017/63 </a:t>
            </a:r>
          </a:p>
          <a:p>
            <a:pPr marL="0" indent="0">
              <a:buNone/>
            </a:pP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CREDIT:- 0+10</a:t>
            </a:r>
          </a:p>
          <a:p>
            <a:pPr marL="0" indent="0">
              <a:buNone/>
            </a:pP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TOPIC OF STUDY : Study of Co-operative Credit Society </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TITLE OF STUDY : A Case Study on </a:t>
            </a:r>
            <a:r>
              <a:rPr lang="en-US" b="1" dirty="0" err="1">
                <a:latin typeface="Times New Roman" panose="02020603050405020304" pitchFamily="18" charset="0"/>
                <a:cs typeface="Times New Roman" panose="02020603050405020304" pitchFamily="18" charset="0"/>
              </a:rPr>
              <a:t>Khandala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Vividh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Karyakari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Sahakari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Seva</a:t>
            </a:r>
            <a:r>
              <a:rPr lang="en-US" b="1" dirty="0">
                <a:latin typeface="Times New Roman" panose="02020603050405020304" pitchFamily="18" charset="0"/>
                <a:cs typeface="Times New Roman" panose="02020603050405020304" pitchFamily="18" charset="0"/>
              </a:rPr>
              <a:t> Society Limited </a:t>
            </a:r>
            <a:r>
              <a:rPr lang="en-US" b="1" dirty="0" err="1">
                <a:latin typeface="Times New Roman" panose="02020603050405020304" pitchFamily="18" charset="0"/>
                <a:cs typeface="Times New Roman" panose="02020603050405020304" pitchFamily="18" charset="0"/>
              </a:rPr>
              <a:t>Khandala</a:t>
            </a:r>
            <a:r>
              <a:rPr lang="en-US" b="1"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 </a:t>
            </a:r>
          </a:p>
          <a:p>
            <a:pPr marL="0" indent="0">
              <a:buNone/>
            </a:pPr>
            <a:endParaRPr lang="en-IN" dirty="0"/>
          </a:p>
        </p:txBody>
      </p:sp>
    </p:spTree>
    <p:extLst>
      <p:ext uri="{BB962C8B-B14F-4D97-AF65-F5344CB8AC3E}">
        <p14:creationId xmlns:p14="http://schemas.microsoft.com/office/powerpoint/2010/main" val="3950290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E9806D-B063-4693-BF21-06068C1D6FA3}"/>
              </a:ext>
            </a:extLst>
          </p:cNvPr>
          <p:cNvSpPr txBox="1"/>
          <p:nvPr/>
        </p:nvSpPr>
        <p:spPr>
          <a:xfrm>
            <a:off x="204186" y="195309"/>
            <a:ext cx="11461071" cy="1015663"/>
          </a:xfrm>
          <a:prstGeom prst="rect">
            <a:avLst/>
          </a:prstGeom>
          <a:noFill/>
        </p:spPr>
        <p:txBody>
          <a:bodyPr wrap="square">
            <a:spAutoFit/>
          </a:bodyPr>
          <a:lstStyle/>
          <a:p>
            <a:pPr marL="0" indent="0">
              <a:buNone/>
            </a:pPr>
            <a:r>
              <a:rPr lang="en-US" sz="2400" b="1" dirty="0">
                <a:latin typeface="Times New Roman" panose="02020603050405020304" pitchFamily="18" charset="0"/>
                <a:cs typeface="Times New Roman" panose="02020603050405020304" pitchFamily="18" charset="0"/>
              </a:rPr>
              <a:t>3.Borrowings of Society </a:t>
            </a:r>
            <a:r>
              <a:rPr lang="en-US"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2,14,23,464 ₹</a:t>
            </a:r>
          </a:p>
          <a:p>
            <a:pPr marL="0" indent="0">
              <a:buNone/>
            </a:pP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E880A202-3A23-42C8-B96D-7350A9C0FCB8}"/>
              </a:ext>
            </a:extLst>
          </p:cNvPr>
          <p:cNvGraphicFramePr>
            <a:graphicFrameLocks noGrp="1"/>
          </p:cNvGraphicFramePr>
          <p:nvPr>
            <p:extLst>
              <p:ext uri="{D42A27DB-BD31-4B8C-83A1-F6EECF244321}">
                <p14:modId xmlns:p14="http://schemas.microsoft.com/office/powerpoint/2010/main" val="465415313"/>
              </p:ext>
            </p:extLst>
          </p:nvPr>
        </p:nvGraphicFramePr>
        <p:xfrm>
          <a:off x="834155" y="1303085"/>
          <a:ext cx="10523689" cy="2390025"/>
        </p:xfrm>
        <a:graphic>
          <a:graphicData uri="http://schemas.openxmlformats.org/drawingml/2006/table">
            <a:tbl>
              <a:tblPr firstRow="1" bandRow="1">
                <a:tableStyleId>{91EBBBCC-DAD2-459C-BE2E-F6DE35CF9A28}</a:tableStyleId>
              </a:tblPr>
              <a:tblGrid>
                <a:gridCol w="923277">
                  <a:extLst>
                    <a:ext uri="{9D8B030D-6E8A-4147-A177-3AD203B41FA5}">
                      <a16:colId xmlns:a16="http://schemas.microsoft.com/office/drawing/2014/main" val="1310632616"/>
                    </a:ext>
                  </a:extLst>
                </a:gridCol>
                <a:gridCol w="2121763">
                  <a:extLst>
                    <a:ext uri="{9D8B030D-6E8A-4147-A177-3AD203B41FA5}">
                      <a16:colId xmlns:a16="http://schemas.microsoft.com/office/drawing/2014/main" val="2505576525"/>
                    </a:ext>
                  </a:extLst>
                </a:gridCol>
                <a:gridCol w="1411550">
                  <a:extLst>
                    <a:ext uri="{9D8B030D-6E8A-4147-A177-3AD203B41FA5}">
                      <a16:colId xmlns:a16="http://schemas.microsoft.com/office/drawing/2014/main" val="392336829"/>
                    </a:ext>
                  </a:extLst>
                </a:gridCol>
                <a:gridCol w="1401193">
                  <a:extLst>
                    <a:ext uri="{9D8B030D-6E8A-4147-A177-3AD203B41FA5}">
                      <a16:colId xmlns:a16="http://schemas.microsoft.com/office/drawing/2014/main" val="3538424564"/>
                    </a:ext>
                  </a:extLst>
                </a:gridCol>
                <a:gridCol w="1013533">
                  <a:extLst>
                    <a:ext uri="{9D8B030D-6E8A-4147-A177-3AD203B41FA5}">
                      <a16:colId xmlns:a16="http://schemas.microsoft.com/office/drawing/2014/main" val="651913245"/>
                    </a:ext>
                  </a:extLst>
                </a:gridCol>
                <a:gridCol w="1136342">
                  <a:extLst>
                    <a:ext uri="{9D8B030D-6E8A-4147-A177-3AD203B41FA5}">
                      <a16:colId xmlns:a16="http://schemas.microsoft.com/office/drawing/2014/main" val="2613732206"/>
                    </a:ext>
                  </a:extLst>
                </a:gridCol>
                <a:gridCol w="1143740">
                  <a:extLst>
                    <a:ext uri="{9D8B030D-6E8A-4147-A177-3AD203B41FA5}">
                      <a16:colId xmlns:a16="http://schemas.microsoft.com/office/drawing/2014/main" val="2330250036"/>
                    </a:ext>
                  </a:extLst>
                </a:gridCol>
                <a:gridCol w="1372291">
                  <a:extLst>
                    <a:ext uri="{9D8B030D-6E8A-4147-A177-3AD203B41FA5}">
                      <a16:colId xmlns:a16="http://schemas.microsoft.com/office/drawing/2014/main" val="191579821"/>
                    </a:ext>
                  </a:extLst>
                </a:gridCol>
              </a:tblGrid>
              <a:tr h="651965">
                <a:tc rowSpan="2">
                  <a:txBody>
                    <a:bodyPr/>
                    <a:lstStyle/>
                    <a:p>
                      <a:r>
                        <a:rPr lang="en-US" dirty="0" err="1">
                          <a:latin typeface="Times New Roman" panose="02020603050405020304" pitchFamily="18" charset="0"/>
                          <a:cs typeface="Times New Roman" panose="02020603050405020304" pitchFamily="18" charset="0"/>
                        </a:rPr>
                        <a:t>Sr.No</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rowSpan="2">
                  <a:txBody>
                    <a:bodyPr/>
                    <a:lstStyle/>
                    <a:p>
                      <a:r>
                        <a:rPr lang="en-US" dirty="0">
                          <a:latin typeface="Times New Roman" panose="02020603050405020304" pitchFamily="18" charset="0"/>
                          <a:cs typeface="Times New Roman" panose="02020603050405020304" pitchFamily="18" charset="0"/>
                        </a:rPr>
                        <a:t>Institution</a:t>
                      </a:r>
                      <a:endParaRPr lang="en-IN" dirty="0">
                        <a:latin typeface="Times New Roman" panose="02020603050405020304" pitchFamily="18" charset="0"/>
                        <a:cs typeface="Times New Roman" panose="02020603050405020304" pitchFamily="18" charset="0"/>
                      </a:endParaRPr>
                    </a:p>
                  </a:txBody>
                  <a:tcPr/>
                </a:tc>
                <a:tc gridSpan="2">
                  <a:txBody>
                    <a:bodyPr/>
                    <a:lstStyle/>
                    <a:p>
                      <a:r>
                        <a:rPr lang="en-US" dirty="0">
                          <a:latin typeface="Times New Roman" panose="02020603050405020304" pitchFamily="18" charset="0"/>
                          <a:cs typeface="Times New Roman" panose="02020603050405020304" pitchFamily="18" charset="0"/>
                        </a:rPr>
                        <a:t>Amount Borrowed(₹)</a:t>
                      </a:r>
                      <a:endParaRPr lang="en-IN"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gridSpan="2">
                  <a:txBody>
                    <a:bodyPr/>
                    <a:lstStyle/>
                    <a:p>
                      <a:r>
                        <a:rPr lang="en-US" dirty="0">
                          <a:latin typeface="Times New Roman" panose="02020603050405020304" pitchFamily="18" charset="0"/>
                          <a:cs typeface="Times New Roman" panose="02020603050405020304" pitchFamily="18" charset="0"/>
                        </a:rPr>
                        <a:t>Rate of Interest(%)</a:t>
                      </a:r>
                      <a:endParaRPr lang="en-IN"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gridSpan="2">
                  <a:txBody>
                    <a:bodyPr/>
                    <a:lstStyle/>
                    <a:p>
                      <a:r>
                        <a:rPr lang="en-US" dirty="0">
                          <a:latin typeface="Times New Roman" panose="02020603050405020304" pitchFamily="18" charset="0"/>
                          <a:cs typeface="Times New Roman" panose="02020603050405020304" pitchFamily="18" charset="0"/>
                        </a:rPr>
                        <a:t>Period of repayment(Yr.)</a:t>
                      </a:r>
                      <a:endParaRPr lang="en-IN"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extLst>
                  <a:ext uri="{0D108BD9-81ED-4DB2-BD59-A6C34878D82A}">
                    <a16:rowId xmlns:a16="http://schemas.microsoft.com/office/drawing/2014/main" val="3300005668"/>
                  </a:ext>
                </a:extLst>
              </a:tr>
              <a:tr h="912443">
                <a:tc vMerge="1">
                  <a:txBody>
                    <a:bodyPr/>
                    <a:lstStyle/>
                    <a:p>
                      <a:endParaRPr lang="en-IN"/>
                    </a:p>
                  </a:txBody>
                  <a:tcPr/>
                </a:tc>
                <a:tc vMerge="1">
                  <a:txBody>
                    <a:bodyPr/>
                    <a:lstStyle/>
                    <a:p>
                      <a:endParaRPr lang="en-IN"/>
                    </a:p>
                  </a:txBody>
                  <a:tcPr/>
                </a:tc>
                <a:tc>
                  <a:txBody>
                    <a:bodyPr/>
                    <a:lstStyle/>
                    <a:p>
                      <a:r>
                        <a:rPr lang="en-US" dirty="0" err="1">
                          <a:latin typeface="Times New Roman" panose="02020603050405020304" pitchFamily="18" charset="0"/>
                          <a:cs typeface="Times New Roman" panose="02020603050405020304" pitchFamily="18" charset="0"/>
                        </a:rPr>
                        <a:t>S.T.Loan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M.T. &amp; L.T. Loan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S.T.Loan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M.T. &amp; L.T. Loan</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Times New Roman" panose="02020603050405020304" pitchFamily="18" charset="0"/>
                          <a:cs typeface="Times New Roman" panose="02020603050405020304" pitchFamily="18" charset="0"/>
                        </a:rPr>
                        <a:t>S.T.Loan</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M.T. &amp; L.T. Loan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5055590"/>
                  </a:ext>
                </a:extLst>
              </a:tr>
              <a:tr h="825617">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SDCC Bank </a:t>
                      </a:r>
                      <a:r>
                        <a:rPr lang="en-US" dirty="0" err="1">
                          <a:latin typeface="Times New Roman" panose="02020603050405020304" pitchFamily="18" charset="0"/>
                          <a:cs typeface="Times New Roman" panose="02020603050405020304" pitchFamily="18" charset="0"/>
                        </a:rPr>
                        <a:t>Khandala</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1,21,58,935.00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92,64,529.00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10.5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Depend on loan type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2027965"/>
                  </a:ext>
                </a:extLst>
              </a:tr>
            </a:tbl>
          </a:graphicData>
        </a:graphic>
      </p:graphicFrame>
    </p:spTree>
    <p:extLst>
      <p:ext uri="{BB962C8B-B14F-4D97-AF65-F5344CB8AC3E}">
        <p14:creationId xmlns:p14="http://schemas.microsoft.com/office/powerpoint/2010/main" val="192678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2FE964-66C6-4203-BE15-21FAEC071D2D}"/>
              </a:ext>
            </a:extLst>
          </p:cNvPr>
          <p:cNvSpPr>
            <a:spLocks noGrp="1"/>
          </p:cNvSpPr>
          <p:nvPr>
            <p:ph idx="1"/>
          </p:nvPr>
        </p:nvSpPr>
        <p:spPr>
          <a:xfrm>
            <a:off x="239697" y="133165"/>
            <a:ext cx="11656381" cy="6724835"/>
          </a:xfrm>
        </p:spPr>
        <p:txBody>
          <a:bodyPr>
            <a:normAutofit/>
          </a:bodyPr>
          <a:lstStyle/>
          <a:p>
            <a:pPr marL="0" indent="0">
              <a:buNone/>
            </a:pPr>
            <a:r>
              <a:rPr lang="en-IN" b="1" dirty="0">
                <a:latin typeface="Times New Roman" panose="02020603050405020304" pitchFamily="18" charset="0"/>
                <a:cs typeface="Times New Roman" panose="02020603050405020304" pitchFamily="18" charset="0"/>
              </a:rPr>
              <a:t>4.Other funds of the society :- </a:t>
            </a:r>
          </a:p>
          <a:p>
            <a:pPr marL="0" indent="0">
              <a:buNone/>
            </a:pPr>
            <a:endParaRPr lang="en-IN" sz="2800" dirty="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sym typeface="Wingdings" panose="05000000000000000000" pitchFamily="2" charset="2"/>
            </a:endParaRPr>
          </a:p>
          <a:p>
            <a:pPr marL="0" indent="0">
              <a:buNone/>
            </a:pPr>
            <a:r>
              <a:rPr lang="en-IN" dirty="0">
                <a:latin typeface="Times New Roman" panose="02020603050405020304" pitchFamily="18" charset="0"/>
                <a:cs typeface="Times New Roman" panose="02020603050405020304" pitchFamily="18" charset="0"/>
              </a:rPr>
              <a:t> </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rPr>
              <a:t>5</a:t>
            </a:r>
            <a:r>
              <a:rPr lang="en-IN" sz="2800"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Working</a:t>
            </a:r>
            <a:r>
              <a:rPr lang="en-IN" sz="2800"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Capital</a:t>
            </a:r>
            <a:r>
              <a:rPr lang="en-IN" sz="28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sym typeface="Wingdings" panose="05000000000000000000" pitchFamily="2" charset="2"/>
              </a:rPr>
              <a:t>(2019-20) :- 2,74,99,934.6₹</a:t>
            </a:r>
          </a:p>
          <a:p>
            <a:pPr marL="0" indent="0">
              <a:buNone/>
            </a:pPr>
            <a:endParaRPr lang="en-IN"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2B2B5A1-6174-4F62-B77D-530E78A7EB06}"/>
              </a:ext>
            </a:extLst>
          </p:cNvPr>
          <p:cNvGraphicFramePr>
            <a:graphicFrameLocks noGrp="1"/>
          </p:cNvGraphicFramePr>
          <p:nvPr>
            <p:extLst>
              <p:ext uri="{D42A27DB-BD31-4B8C-83A1-F6EECF244321}">
                <p14:modId xmlns:p14="http://schemas.microsoft.com/office/powerpoint/2010/main" val="3093033254"/>
              </p:ext>
            </p:extLst>
          </p:nvPr>
        </p:nvGraphicFramePr>
        <p:xfrm>
          <a:off x="1415249" y="911130"/>
          <a:ext cx="9089132" cy="3327400"/>
        </p:xfrm>
        <a:graphic>
          <a:graphicData uri="http://schemas.openxmlformats.org/drawingml/2006/table">
            <a:tbl>
              <a:tblPr firstRow="1" bandRow="1">
                <a:tableStyleId>{91EBBBCC-DAD2-459C-BE2E-F6DE35CF9A28}</a:tableStyleId>
              </a:tblPr>
              <a:tblGrid>
                <a:gridCol w="1079377">
                  <a:extLst>
                    <a:ext uri="{9D8B030D-6E8A-4147-A177-3AD203B41FA5}">
                      <a16:colId xmlns:a16="http://schemas.microsoft.com/office/drawing/2014/main" val="3272789165"/>
                    </a:ext>
                  </a:extLst>
                </a:gridCol>
                <a:gridCol w="2769833">
                  <a:extLst>
                    <a:ext uri="{9D8B030D-6E8A-4147-A177-3AD203B41FA5}">
                      <a16:colId xmlns:a16="http://schemas.microsoft.com/office/drawing/2014/main" val="3147952359"/>
                    </a:ext>
                  </a:extLst>
                </a:gridCol>
                <a:gridCol w="2210212">
                  <a:extLst>
                    <a:ext uri="{9D8B030D-6E8A-4147-A177-3AD203B41FA5}">
                      <a16:colId xmlns:a16="http://schemas.microsoft.com/office/drawing/2014/main" val="1424230744"/>
                    </a:ext>
                  </a:extLst>
                </a:gridCol>
                <a:gridCol w="3029710">
                  <a:extLst>
                    <a:ext uri="{9D8B030D-6E8A-4147-A177-3AD203B41FA5}">
                      <a16:colId xmlns:a16="http://schemas.microsoft.com/office/drawing/2014/main" val="4142154085"/>
                    </a:ext>
                  </a:extLst>
                </a:gridCol>
              </a:tblGrid>
              <a:tr h="370840">
                <a:tc>
                  <a:txBody>
                    <a:bodyPr/>
                    <a:lstStyle/>
                    <a:p>
                      <a:r>
                        <a:rPr lang="en-US" dirty="0" err="1"/>
                        <a:t>Sr.No</a:t>
                      </a:r>
                      <a:r>
                        <a:rPr lang="en-US" dirty="0"/>
                        <a:t>.</a:t>
                      </a:r>
                      <a:endParaRPr lang="en-IN" dirty="0"/>
                    </a:p>
                  </a:txBody>
                  <a:tcPr/>
                </a:tc>
                <a:tc>
                  <a:txBody>
                    <a:bodyPr/>
                    <a:lstStyle/>
                    <a:p>
                      <a:r>
                        <a:rPr lang="en-US" dirty="0"/>
                        <a:t>Funds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Amount(₹</a:t>
                      </a:r>
                      <a:r>
                        <a:rPr lang="en-IN" dirty="0"/>
                        <a:t>)</a:t>
                      </a:r>
                      <a:endParaRPr lang="en-US" sz="1800" dirty="0"/>
                    </a:p>
                  </a:txBody>
                  <a:tcPr/>
                </a:tc>
                <a:tc>
                  <a:txBody>
                    <a:bodyPr/>
                    <a:lstStyle/>
                    <a:p>
                      <a:r>
                        <a:rPr lang="en-US" dirty="0"/>
                        <a:t>Percentage(%)</a:t>
                      </a:r>
                      <a:endParaRPr lang="en-IN" dirty="0"/>
                    </a:p>
                  </a:txBody>
                  <a:tcPr/>
                </a:tc>
                <a:extLst>
                  <a:ext uri="{0D108BD9-81ED-4DB2-BD59-A6C34878D82A}">
                    <a16:rowId xmlns:a16="http://schemas.microsoft.com/office/drawing/2014/main" val="3893068058"/>
                  </a:ext>
                </a:extLst>
              </a:tr>
              <a:tr h="370840">
                <a:tc>
                  <a:txBody>
                    <a:bodyPr/>
                    <a:lstStyle/>
                    <a:p>
                      <a:r>
                        <a:rPr lang="en-US" dirty="0"/>
                        <a:t>1</a:t>
                      </a:r>
                      <a:endParaRPr lang="en-IN" dirty="0"/>
                    </a:p>
                  </a:txBody>
                  <a:tcPr/>
                </a:tc>
                <a:tc>
                  <a:txBody>
                    <a:bodyPr/>
                    <a:lstStyle/>
                    <a:p>
                      <a:r>
                        <a:rPr lang="en-US" dirty="0"/>
                        <a:t>Reserve Fund</a:t>
                      </a:r>
                      <a:endParaRPr lang="en-IN" dirty="0"/>
                    </a:p>
                  </a:txBody>
                  <a:tcPr/>
                </a:tc>
                <a:tc>
                  <a:txBody>
                    <a:bodyPr/>
                    <a:lstStyle/>
                    <a:p>
                      <a:r>
                        <a:rPr lang="en-US" dirty="0"/>
                        <a:t>932374.64</a:t>
                      </a:r>
                      <a:endParaRPr lang="en-IN" dirty="0"/>
                    </a:p>
                  </a:txBody>
                  <a:tcPr/>
                </a:tc>
                <a:tc>
                  <a:txBody>
                    <a:bodyPr/>
                    <a:lstStyle/>
                    <a:p>
                      <a:r>
                        <a:rPr lang="en-US" b="1" dirty="0"/>
                        <a:t>54.55</a:t>
                      </a:r>
                      <a:endParaRPr lang="en-IN" b="1" dirty="0"/>
                    </a:p>
                  </a:txBody>
                  <a:tcPr/>
                </a:tc>
                <a:extLst>
                  <a:ext uri="{0D108BD9-81ED-4DB2-BD59-A6C34878D82A}">
                    <a16:rowId xmlns:a16="http://schemas.microsoft.com/office/drawing/2014/main" val="1673917855"/>
                  </a:ext>
                </a:extLst>
              </a:tr>
              <a:tr h="370840">
                <a:tc>
                  <a:txBody>
                    <a:bodyPr/>
                    <a:lstStyle/>
                    <a:p>
                      <a:r>
                        <a:rPr lang="en-US" dirty="0"/>
                        <a:t>2</a:t>
                      </a:r>
                      <a:endParaRPr lang="en-IN" dirty="0"/>
                    </a:p>
                  </a:txBody>
                  <a:tcPr/>
                </a:tc>
                <a:tc>
                  <a:txBody>
                    <a:bodyPr/>
                    <a:lstStyle/>
                    <a:p>
                      <a:r>
                        <a:rPr lang="en-US" dirty="0"/>
                        <a:t>Special Reserve Fund</a:t>
                      </a:r>
                      <a:endParaRPr lang="en-IN" dirty="0"/>
                    </a:p>
                  </a:txBody>
                  <a:tcPr/>
                </a:tc>
                <a:tc>
                  <a:txBody>
                    <a:bodyPr/>
                    <a:lstStyle/>
                    <a:p>
                      <a:r>
                        <a:rPr lang="en-US" dirty="0"/>
                        <a:t>15987</a:t>
                      </a:r>
                      <a:endParaRPr lang="en-IN" dirty="0"/>
                    </a:p>
                  </a:txBody>
                  <a:tcPr/>
                </a:tc>
                <a:tc>
                  <a:txBody>
                    <a:bodyPr/>
                    <a:lstStyle/>
                    <a:p>
                      <a:r>
                        <a:rPr lang="en-US" dirty="0"/>
                        <a:t>0.93</a:t>
                      </a:r>
                      <a:endParaRPr lang="en-IN" dirty="0"/>
                    </a:p>
                  </a:txBody>
                  <a:tcPr/>
                </a:tc>
                <a:extLst>
                  <a:ext uri="{0D108BD9-81ED-4DB2-BD59-A6C34878D82A}">
                    <a16:rowId xmlns:a16="http://schemas.microsoft.com/office/drawing/2014/main" val="1860284774"/>
                  </a:ext>
                </a:extLst>
              </a:tr>
              <a:tr h="370840">
                <a:tc>
                  <a:txBody>
                    <a:bodyPr/>
                    <a:lstStyle/>
                    <a:p>
                      <a:r>
                        <a:rPr lang="en-US" dirty="0"/>
                        <a:t>3</a:t>
                      </a:r>
                      <a:endParaRPr lang="en-IN" dirty="0"/>
                    </a:p>
                  </a:txBody>
                  <a:tcPr/>
                </a:tc>
                <a:tc>
                  <a:txBody>
                    <a:bodyPr/>
                    <a:lstStyle/>
                    <a:p>
                      <a:r>
                        <a:rPr lang="en-US" dirty="0" err="1"/>
                        <a:t>Divident</a:t>
                      </a:r>
                      <a:r>
                        <a:rPr lang="en-US" dirty="0"/>
                        <a:t> to members</a:t>
                      </a:r>
                      <a:endParaRPr lang="en-IN" dirty="0"/>
                    </a:p>
                  </a:txBody>
                  <a:tcPr/>
                </a:tc>
                <a:tc>
                  <a:txBody>
                    <a:bodyPr/>
                    <a:lstStyle/>
                    <a:p>
                      <a:r>
                        <a:rPr lang="en-US" dirty="0"/>
                        <a:t>11169</a:t>
                      </a:r>
                      <a:endParaRPr lang="en-IN" dirty="0"/>
                    </a:p>
                  </a:txBody>
                  <a:tcPr/>
                </a:tc>
                <a:tc>
                  <a:txBody>
                    <a:bodyPr/>
                    <a:lstStyle/>
                    <a:p>
                      <a:r>
                        <a:rPr lang="en-US" dirty="0"/>
                        <a:t>0.65</a:t>
                      </a:r>
                      <a:endParaRPr lang="en-IN" dirty="0"/>
                    </a:p>
                  </a:txBody>
                  <a:tcPr/>
                </a:tc>
                <a:extLst>
                  <a:ext uri="{0D108BD9-81ED-4DB2-BD59-A6C34878D82A}">
                    <a16:rowId xmlns:a16="http://schemas.microsoft.com/office/drawing/2014/main" val="3099087770"/>
                  </a:ext>
                </a:extLst>
              </a:tr>
              <a:tr h="370840">
                <a:tc>
                  <a:txBody>
                    <a:bodyPr/>
                    <a:lstStyle/>
                    <a:p>
                      <a:r>
                        <a:rPr lang="en-US" dirty="0"/>
                        <a:t>4</a:t>
                      </a:r>
                      <a:endParaRPr lang="en-IN" dirty="0"/>
                    </a:p>
                  </a:txBody>
                  <a:tcPr/>
                </a:tc>
                <a:tc>
                  <a:txBody>
                    <a:bodyPr/>
                    <a:lstStyle/>
                    <a:p>
                      <a:r>
                        <a:rPr lang="en-US" dirty="0"/>
                        <a:t>Building Fund</a:t>
                      </a:r>
                      <a:endParaRPr lang="en-IN" dirty="0"/>
                    </a:p>
                  </a:txBody>
                  <a:tcPr/>
                </a:tc>
                <a:tc>
                  <a:txBody>
                    <a:bodyPr/>
                    <a:lstStyle/>
                    <a:p>
                      <a:r>
                        <a:rPr lang="en-US" dirty="0"/>
                        <a:t>257585</a:t>
                      </a:r>
                      <a:endParaRPr lang="en-IN" dirty="0"/>
                    </a:p>
                  </a:txBody>
                  <a:tcPr/>
                </a:tc>
                <a:tc>
                  <a:txBody>
                    <a:bodyPr/>
                    <a:lstStyle/>
                    <a:p>
                      <a:r>
                        <a:rPr lang="en-US" dirty="0"/>
                        <a:t>15.07</a:t>
                      </a:r>
                      <a:endParaRPr lang="en-IN" dirty="0"/>
                    </a:p>
                  </a:txBody>
                  <a:tcPr/>
                </a:tc>
                <a:extLst>
                  <a:ext uri="{0D108BD9-81ED-4DB2-BD59-A6C34878D82A}">
                    <a16:rowId xmlns:a16="http://schemas.microsoft.com/office/drawing/2014/main" val="3550220893"/>
                  </a:ext>
                </a:extLst>
              </a:tr>
              <a:tr h="370840">
                <a:tc>
                  <a:txBody>
                    <a:bodyPr/>
                    <a:lstStyle/>
                    <a:p>
                      <a:r>
                        <a:rPr lang="en-US" dirty="0"/>
                        <a:t>5</a:t>
                      </a:r>
                      <a:endParaRPr lang="en-IN" dirty="0"/>
                    </a:p>
                  </a:txBody>
                  <a:tcPr/>
                </a:tc>
                <a:tc>
                  <a:txBody>
                    <a:bodyPr/>
                    <a:lstStyle/>
                    <a:p>
                      <a:r>
                        <a:rPr lang="en-US" dirty="0"/>
                        <a:t>Price Fluctuation Fund </a:t>
                      </a:r>
                      <a:endParaRPr lang="en-IN" dirty="0"/>
                    </a:p>
                  </a:txBody>
                  <a:tcPr/>
                </a:tc>
                <a:tc>
                  <a:txBody>
                    <a:bodyPr/>
                    <a:lstStyle/>
                    <a:p>
                      <a:r>
                        <a:rPr lang="en-US" dirty="0"/>
                        <a:t>5000</a:t>
                      </a:r>
                      <a:endParaRPr lang="en-IN" dirty="0"/>
                    </a:p>
                  </a:txBody>
                  <a:tcPr/>
                </a:tc>
                <a:tc>
                  <a:txBody>
                    <a:bodyPr/>
                    <a:lstStyle/>
                    <a:p>
                      <a:r>
                        <a:rPr lang="en-US" dirty="0"/>
                        <a:t>0.29</a:t>
                      </a:r>
                      <a:endParaRPr lang="en-IN" dirty="0"/>
                    </a:p>
                  </a:txBody>
                  <a:tcPr/>
                </a:tc>
                <a:extLst>
                  <a:ext uri="{0D108BD9-81ED-4DB2-BD59-A6C34878D82A}">
                    <a16:rowId xmlns:a16="http://schemas.microsoft.com/office/drawing/2014/main" val="58921888"/>
                  </a:ext>
                </a:extLst>
              </a:tr>
              <a:tr h="370840">
                <a:tc>
                  <a:txBody>
                    <a:bodyPr/>
                    <a:lstStyle/>
                    <a:p>
                      <a:r>
                        <a:rPr lang="en-US" dirty="0"/>
                        <a:t>6</a:t>
                      </a:r>
                      <a:endParaRPr lang="en-IN" dirty="0"/>
                    </a:p>
                  </a:txBody>
                  <a:tcPr/>
                </a:tc>
                <a:tc>
                  <a:txBody>
                    <a:bodyPr/>
                    <a:lstStyle/>
                    <a:p>
                      <a:r>
                        <a:rPr lang="en-US" dirty="0"/>
                        <a:t>Bonus to staff</a:t>
                      </a:r>
                      <a:endParaRPr lang="en-IN" dirty="0"/>
                    </a:p>
                  </a:txBody>
                  <a:tcPr/>
                </a:tc>
                <a:tc>
                  <a:txBody>
                    <a:bodyPr/>
                    <a:lstStyle/>
                    <a:p>
                      <a:r>
                        <a:rPr lang="en-US" dirty="0"/>
                        <a:t>90100</a:t>
                      </a:r>
                      <a:endParaRPr lang="en-IN" dirty="0"/>
                    </a:p>
                  </a:txBody>
                  <a:tcPr/>
                </a:tc>
                <a:tc>
                  <a:txBody>
                    <a:bodyPr/>
                    <a:lstStyle/>
                    <a:p>
                      <a:r>
                        <a:rPr lang="en-US" dirty="0"/>
                        <a:t>5.27</a:t>
                      </a:r>
                      <a:endParaRPr lang="en-IN" dirty="0"/>
                    </a:p>
                  </a:txBody>
                  <a:tcPr/>
                </a:tc>
                <a:extLst>
                  <a:ext uri="{0D108BD9-81ED-4DB2-BD59-A6C34878D82A}">
                    <a16:rowId xmlns:a16="http://schemas.microsoft.com/office/drawing/2014/main" val="864207508"/>
                  </a:ext>
                </a:extLst>
              </a:tr>
              <a:tr h="213360">
                <a:tc>
                  <a:txBody>
                    <a:bodyPr/>
                    <a:lstStyle/>
                    <a:p>
                      <a:r>
                        <a:rPr lang="en-US" dirty="0"/>
                        <a:t>7</a:t>
                      </a:r>
                      <a:endParaRPr lang="en-IN" dirty="0"/>
                    </a:p>
                  </a:txBody>
                  <a:tcPr/>
                </a:tc>
                <a:tc>
                  <a:txBody>
                    <a:bodyPr/>
                    <a:lstStyle/>
                    <a:p>
                      <a:r>
                        <a:rPr lang="en-US" dirty="0"/>
                        <a:t>Any other</a:t>
                      </a:r>
                      <a:endParaRPr lang="en-IN" dirty="0"/>
                    </a:p>
                  </a:txBody>
                  <a:tcPr/>
                </a:tc>
                <a:tc>
                  <a:txBody>
                    <a:bodyPr/>
                    <a:lstStyle/>
                    <a:p>
                      <a:r>
                        <a:rPr lang="en-US" dirty="0"/>
                        <a:t>397000</a:t>
                      </a:r>
                      <a:endParaRPr lang="en-IN" dirty="0"/>
                    </a:p>
                  </a:txBody>
                  <a:tcPr/>
                </a:tc>
                <a:tc>
                  <a:txBody>
                    <a:bodyPr/>
                    <a:lstStyle/>
                    <a:p>
                      <a:r>
                        <a:rPr lang="en-US" dirty="0"/>
                        <a:t>23.22</a:t>
                      </a:r>
                      <a:endParaRPr lang="en-IN" dirty="0"/>
                    </a:p>
                  </a:txBody>
                  <a:tcPr/>
                </a:tc>
                <a:extLst>
                  <a:ext uri="{0D108BD9-81ED-4DB2-BD59-A6C34878D82A}">
                    <a16:rowId xmlns:a16="http://schemas.microsoft.com/office/drawing/2014/main" val="1953295235"/>
                  </a:ext>
                </a:extLst>
              </a:tr>
              <a:tr h="213360">
                <a:tc gridSpan="2">
                  <a:txBody>
                    <a:bodyPr/>
                    <a:lstStyle/>
                    <a:p>
                      <a:r>
                        <a:rPr lang="en-US" dirty="0"/>
                        <a:t>Total</a:t>
                      </a:r>
                      <a:endParaRPr lang="en-IN" dirty="0"/>
                    </a:p>
                  </a:txBody>
                  <a:tcPr/>
                </a:tc>
                <a:tc hMerge="1">
                  <a:txBody>
                    <a:bodyPr/>
                    <a:lstStyle/>
                    <a:p>
                      <a:endParaRPr lang="en-IN" dirty="0"/>
                    </a:p>
                  </a:txBody>
                  <a:tcPr/>
                </a:tc>
                <a:tc>
                  <a:txBody>
                    <a:bodyPr/>
                    <a:lstStyle/>
                    <a:p>
                      <a:r>
                        <a:rPr lang="en-US" dirty="0"/>
                        <a:t>1709215.64</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2919312181"/>
                  </a:ext>
                </a:extLst>
              </a:tr>
            </a:tbl>
          </a:graphicData>
        </a:graphic>
      </p:graphicFrame>
    </p:spTree>
    <p:extLst>
      <p:ext uri="{BB962C8B-B14F-4D97-AF65-F5344CB8AC3E}">
        <p14:creationId xmlns:p14="http://schemas.microsoft.com/office/powerpoint/2010/main" val="738391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BD6DC0-B55E-482C-9A4C-D2E5199F5CDA}"/>
              </a:ext>
            </a:extLst>
          </p:cNvPr>
          <p:cNvSpPr>
            <a:spLocks noGrp="1"/>
          </p:cNvSpPr>
          <p:nvPr>
            <p:ph idx="1"/>
          </p:nvPr>
        </p:nvSpPr>
        <p:spPr>
          <a:xfrm>
            <a:off x="391948" y="213640"/>
            <a:ext cx="6878863" cy="2211115"/>
          </a:xfrm>
        </p:spPr>
        <p:txBody>
          <a:bodyPr>
            <a:normAutofit/>
          </a:bodyPr>
          <a:lstStyle/>
          <a:p>
            <a:pPr marL="0" indent="0">
              <a:buNone/>
            </a:pPr>
            <a:r>
              <a:rPr lang="en-IN" b="1" dirty="0">
                <a:latin typeface="Times New Roman" panose="02020603050405020304" pitchFamily="18" charset="0"/>
                <a:cs typeface="Times New Roman" panose="02020603050405020304" pitchFamily="18" charset="0"/>
              </a:rPr>
              <a:t>6. Credit Advance :-</a:t>
            </a:r>
          </a:p>
          <a:p>
            <a:pPr marL="0" indent="0">
              <a:buNone/>
            </a:pPr>
            <a:r>
              <a:rPr lang="en-IN" b="1" dirty="0">
                <a:latin typeface="Times New Roman" panose="02020603050405020304" pitchFamily="18" charset="0"/>
                <a:cs typeface="Times New Roman" panose="02020603050405020304" pitchFamily="18" charset="0"/>
              </a:rPr>
              <a:t>6.A. Short Term Loan :-</a:t>
            </a:r>
          </a:p>
          <a:p>
            <a:r>
              <a:rPr lang="en-IN" sz="2000" dirty="0">
                <a:latin typeface="Times New Roman" panose="02020603050405020304" pitchFamily="18" charset="0"/>
                <a:cs typeface="Times New Roman" panose="02020603050405020304" pitchFamily="18" charset="0"/>
              </a:rPr>
              <a:t>Rate of Interest :-6 %</a:t>
            </a:r>
          </a:p>
          <a:p>
            <a:r>
              <a:rPr lang="en-IN" sz="2000" dirty="0">
                <a:latin typeface="Times New Roman" panose="02020603050405020304" pitchFamily="18" charset="0"/>
                <a:cs typeface="Times New Roman" panose="02020603050405020304" pitchFamily="18" charset="0"/>
              </a:rPr>
              <a:t>Duration :-1 Year</a:t>
            </a:r>
          </a:p>
          <a:p>
            <a:r>
              <a:rPr lang="en-IN" sz="2000" dirty="0">
                <a:latin typeface="Times New Roman" panose="02020603050405020304" pitchFamily="18" charset="0"/>
                <a:cs typeface="Times New Roman" panose="02020603050405020304" pitchFamily="18" charset="0"/>
              </a:rPr>
              <a:t>Purpose :-Sugarcane Crop</a:t>
            </a: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graphicFrame>
        <p:nvGraphicFramePr>
          <p:cNvPr id="2" name="Table 3">
            <a:extLst>
              <a:ext uri="{FF2B5EF4-FFF2-40B4-BE49-F238E27FC236}">
                <a16:creationId xmlns:a16="http://schemas.microsoft.com/office/drawing/2014/main" id="{1C439F79-7DEA-4605-9F70-CCF771F58EF4}"/>
              </a:ext>
            </a:extLst>
          </p:cNvPr>
          <p:cNvGraphicFramePr>
            <a:graphicFrameLocks noGrp="1"/>
          </p:cNvGraphicFramePr>
          <p:nvPr>
            <p:extLst>
              <p:ext uri="{D42A27DB-BD31-4B8C-83A1-F6EECF244321}">
                <p14:modId xmlns:p14="http://schemas.microsoft.com/office/powerpoint/2010/main" val="4244011559"/>
              </p:ext>
            </p:extLst>
          </p:nvPr>
        </p:nvGraphicFramePr>
        <p:xfrm>
          <a:off x="2396971" y="2424755"/>
          <a:ext cx="6116715" cy="1665276"/>
        </p:xfrm>
        <a:graphic>
          <a:graphicData uri="http://schemas.openxmlformats.org/drawingml/2006/table">
            <a:tbl>
              <a:tblPr firstRow="1" bandRow="1">
                <a:tableStyleId>{91EBBBCC-DAD2-459C-BE2E-F6DE35CF9A28}</a:tableStyleId>
              </a:tblPr>
              <a:tblGrid>
                <a:gridCol w="876346">
                  <a:extLst>
                    <a:ext uri="{9D8B030D-6E8A-4147-A177-3AD203B41FA5}">
                      <a16:colId xmlns:a16="http://schemas.microsoft.com/office/drawing/2014/main" val="463158049"/>
                    </a:ext>
                  </a:extLst>
                </a:gridCol>
                <a:gridCol w="972913">
                  <a:extLst>
                    <a:ext uri="{9D8B030D-6E8A-4147-A177-3AD203B41FA5}">
                      <a16:colId xmlns:a16="http://schemas.microsoft.com/office/drawing/2014/main" val="1295166127"/>
                    </a:ext>
                  </a:extLst>
                </a:gridCol>
                <a:gridCol w="2417393">
                  <a:extLst>
                    <a:ext uri="{9D8B030D-6E8A-4147-A177-3AD203B41FA5}">
                      <a16:colId xmlns:a16="http://schemas.microsoft.com/office/drawing/2014/main" val="4149179590"/>
                    </a:ext>
                  </a:extLst>
                </a:gridCol>
                <a:gridCol w="1850063">
                  <a:extLst>
                    <a:ext uri="{9D8B030D-6E8A-4147-A177-3AD203B41FA5}">
                      <a16:colId xmlns:a16="http://schemas.microsoft.com/office/drawing/2014/main" val="618266118"/>
                    </a:ext>
                  </a:extLst>
                </a:gridCol>
              </a:tblGrid>
              <a:tr h="618286">
                <a:tc>
                  <a:txBody>
                    <a:bodyPr/>
                    <a:lstStyle/>
                    <a:p>
                      <a:r>
                        <a:rPr lang="en-US" dirty="0" err="1"/>
                        <a:t>Sr.No</a:t>
                      </a:r>
                      <a:r>
                        <a:rPr lang="en-US" dirty="0"/>
                        <a:t>.</a:t>
                      </a:r>
                      <a:endParaRPr lang="en-IN" dirty="0"/>
                    </a:p>
                  </a:txBody>
                  <a:tcPr/>
                </a:tc>
                <a:tc>
                  <a:txBody>
                    <a:bodyPr/>
                    <a:lstStyle/>
                    <a:p>
                      <a:r>
                        <a:rPr lang="en-US" dirty="0"/>
                        <a:t>Year</a:t>
                      </a:r>
                      <a:endParaRPr lang="en-IN" dirty="0"/>
                    </a:p>
                  </a:txBody>
                  <a:tcPr/>
                </a:tc>
                <a:tc>
                  <a:txBody>
                    <a:bodyPr/>
                    <a:lstStyle/>
                    <a:p>
                      <a:r>
                        <a:rPr lang="en-US" dirty="0"/>
                        <a:t>Number of Borrowers</a:t>
                      </a:r>
                      <a:endParaRPr lang="en-IN" dirty="0"/>
                    </a:p>
                  </a:txBody>
                  <a:tcPr/>
                </a:tc>
                <a:tc>
                  <a:txBody>
                    <a:bodyPr/>
                    <a:lstStyle/>
                    <a:p>
                      <a:r>
                        <a:rPr lang="en-US" dirty="0"/>
                        <a:t>Total Amount(₹)</a:t>
                      </a:r>
                      <a:endParaRPr lang="en-IN" dirty="0"/>
                    </a:p>
                  </a:txBody>
                  <a:tcPr/>
                </a:tc>
                <a:extLst>
                  <a:ext uri="{0D108BD9-81ED-4DB2-BD59-A6C34878D82A}">
                    <a16:rowId xmlns:a16="http://schemas.microsoft.com/office/drawing/2014/main" val="3554154716"/>
                  </a:ext>
                </a:extLst>
              </a:tr>
              <a:tr h="428704">
                <a:tc>
                  <a:txBody>
                    <a:bodyPr/>
                    <a:lstStyle/>
                    <a:p>
                      <a:r>
                        <a:rPr lang="en-US" dirty="0"/>
                        <a:t>1</a:t>
                      </a:r>
                      <a:endParaRPr lang="en-IN" dirty="0"/>
                    </a:p>
                  </a:txBody>
                  <a:tcPr/>
                </a:tc>
                <a:tc>
                  <a:txBody>
                    <a:bodyPr/>
                    <a:lstStyle/>
                    <a:p>
                      <a:r>
                        <a:rPr lang="en-US" dirty="0"/>
                        <a:t>2020</a:t>
                      </a:r>
                      <a:endParaRPr lang="en-IN" dirty="0"/>
                    </a:p>
                  </a:txBody>
                  <a:tcPr/>
                </a:tc>
                <a:tc>
                  <a:txBody>
                    <a:bodyPr/>
                    <a:lstStyle/>
                    <a:p>
                      <a:r>
                        <a:rPr lang="en-US" dirty="0"/>
                        <a:t>208</a:t>
                      </a:r>
                      <a:endParaRPr lang="en-IN" dirty="0"/>
                    </a:p>
                  </a:txBody>
                  <a:tcPr/>
                </a:tc>
                <a:tc>
                  <a:txBody>
                    <a:bodyPr/>
                    <a:lstStyle/>
                    <a:p>
                      <a:r>
                        <a:rPr lang="en-US" dirty="0"/>
                        <a:t>1,69,84,290.00</a:t>
                      </a:r>
                      <a:endParaRPr lang="en-IN" dirty="0"/>
                    </a:p>
                  </a:txBody>
                  <a:tcPr/>
                </a:tc>
                <a:extLst>
                  <a:ext uri="{0D108BD9-81ED-4DB2-BD59-A6C34878D82A}">
                    <a16:rowId xmlns:a16="http://schemas.microsoft.com/office/drawing/2014/main" val="373734848"/>
                  </a:ext>
                </a:extLst>
              </a:tr>
              <a:tr h="618286">
                <a:tc>
                  <a:txBody>
                    <a:bodyPr/>
                    <a:lstStyle/>
                    <a:p>
                      <a:r>
                        <a:rPr lang="en-US" dirty="0"/>
                        <a:t>2</a:t>
                      </a:r>
                      <a:endParaRPr lang="en-IN" dirty="0"/>
                    </a:p>
                  </a:txBody>
                  <a:tcPr/>
                </a:tc>
                <a:tc>
                  <a:txBody>
                    <a:bodyPr/>
                    <a:lstStyle/>
                    <a:p>
                      <a:r>
                        <a:rPr lang="en-US" dirty="0"/>
                        <a:t>2019</a:t>
                      </a:r>
                      <a:endParaRPr lang="en-IN" dirty="0"/>
                    </a:p>
                  </a:txBody>
                  <a:tcPr/>
                </a:tc>
                <a:tc>
                  <a:txBody>
                    <a:bodyPr/>
                    <a:lstStyle/>
                    <a:p>
                      <a:r>
                        <a:rPr lang="en-US" dirty="0"/>
                        <a:t>186</a:t>
                      </a:r>
                      <a:endParaRPr lang="en-IN" dirty="0"/>
                    </a:p>
                  </a:txBody>
                  <a:tcPr/>
                </a:tc>
                <a:tc>
                  <a:txBody>
                    <a:bodyPr/>
                    <a:lstStyle/>
                    <a:p>
                      <a:r>
                        <a:rPr lang="en-US" dirty="0"/>
                        <a:t>1,46,25,275</a:t>
                      </a:r>
                      <a:endParaRPr lang="en-IN" dirty="0"/>
                    </a:p>
                  </a:txBody>
                  <a:tcPr/>
                </a:tc>
                <a:extLst>
                  <a:ext uri="{0D108BD9-81ED-4DB2-BD59-A6C34878D82A}">
                    <a16:rowId xmlns:a16="http://schemas.microsoft.com/office/drawing/2014/main" val="2047073914"/>
                  </a:ext>
                </a:extLst>
              </a:tr>
            </a:tbl>
          </a:graphicData>
        </a:graphic>
      </p:graphicFrame>
      <p:sp>
        <p:nvSpPr>
          <p:cNvPr id="5" name="TextBox 4">
            <a:extLst>
              <a:ext uri="{FF2B5EF4-FFF2-40B4-BE49-F238E27FC236}">
                <a16:creationId xmlns:a16="http://schemas.microsoft.com/office/drawing/2014/main" id="{77AE9002-4D84-4060-9C1C-25486EE73254}"/>
              </a:ext>
            </a:extLst>
          </p:cNvPr>
          <p:cNvSpPr txBox="1"/>
          <p:nvPr/>
        </p:nvSpPr>
        <p:spPr>
          <a:xfrm>
            <a:off x="436336" y="4287915"/>
            <a:ext cx="9462266" cy="2246769"/>
          </a:xfrm>
          <a:prstGeom prst="rect">
            <a:avLst/>
          </a:prstGeom>
          <a:noFill/>
        </p:spPr>
        <p:txBody>
          <a:bodyPr wrap="square" rtlCol="0">
            <a:spAutoFit/>
          </a:bodyPr>
          <a:lstStyle/>
          <a:p>
            <a:pPr marL="0" indent="0">
              <a:buNone/>
            </a:pPr>
            <a:r>
              <a:rPr lang="en-IN" sz="2000" dirty="0">
                <a:latin typeface="Times New Roman" panose="02020603050405020304" pitchFamily="18" charset="0"/>
                <a:cs typeface="Times New Roman" panose="02020603050405020304" pitchFamily="18" charset="0"/>
              </a:rPr>
              <a:t>Documentation :- 1)7/12                                       </a:t>
            </a:r>
          </a:p>
          <a:p>
            <a:pPr marL="0" indent="0">
              <a:buNone/>
            </a:pPr>
            <a:r>
              <a:rPr lang="en-IN" sz="2000" dirty="0">
                <a:latin typeface="Times New Roman" panose="02020603050405020304" pitchFamily="18" charset="0"/>
                <a:cs typeface="Times New Roman" panose="02020603050405020304" pitchFamily="18" charset="0"/>
              </a:rPr>
              <a:t>                                2)8 A </a:t>
            </a:r>
          </a:p>
          <a:p>
            <a:pPr marL="0" indent="0">
              <a:buNone/>
            </a:pPr>
            <a:r>
              <a:rPr lang="en-IN" sz="2000" dirty="0">
                <a:latin typeface="Times New Roman" panose="02020603050405020304" pitchFamily="18" charset="0"/>
                <a:cs typeface="Times New Roman" panose="02020603050405020304" pitchFamily="18" charset="0"/>
              </a:rPr>
              <a:t>                                3)Cropping pattern                  </a:t>
            </a:r>
          </a:p>
          <a:p>
            <a:pPr marL="0" indent="0">
              <a:buNone/>
            </a:pPr>
            <a:r>
              <a:rPr lang="en-IN" sz="2000" dirty="0">
                <a:latin typeface="Times New Roman" panose="02020603050405020304" pitchFamily="18" charset="0"/>
                <a:cs typeface="Times New Roman" panose="02020603050405020304" pitchFamily="18" charset="0"/>
              </a:rPr>
              <a:t>                                4) Map of Farm</a:t>
            </a:r>
          </a:p>
          <a:p>
            <a:pPr marL="0" indent="0">
              <a:buNone/>
            </a:pPr>
            <a:r>
              <a:rPr lang="en-IN" sz="2000" dirty="0">
                <a:latin typeface="Times New Roman" panose="02020603050405020304" pitchFamily="18" charset="0"/>
                <a:cs typeface="Times New Roman" panose="02020603050405020304" pitchFamily="18" charset="0"/>
              </a:rPr>
              <a:t>                                5)</a:t>
            </a:r>
            <a:r>
              <a:rPr lang="en-IN" sz="2000" dirty="0" err="1">
                <a:latin typeface="Times New Roman" panose="02020603050405020304" pitchFamily="18" charset="0"/>
                <a:cs typeface="Times New Roman" panose="02020603050405020304" pitchFamily="18" charset="0"/>
              </a:rPr>
              <a:t>KA.MA.Patrak</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6) Farmer Aadhar Card Xerox. </a:t>
            </a:r>
          </a:p>
          <a:p>
            <a:pPr marL="0" indent="0">
              <a:buNone/>
            </a:pPr>
            <a:r>
              <a:rPr lang="en-IN" sz="2000" dirty="0">
                <a:latin typeface="Times New Roman" panose="02020603050405020304" pitchFamily="18" charset="0"/>
                <a:cs typeface="Times New Roman" panose="02020603050405020304" pitchFamily="18" charset="0"/>
              </a:rPr>
              <a:t>                                7) Balance sheet &amp; Profit and loss  of cooperative society </a:t>
            </a:r>
          </a:p>
        </p:txBody>
      </p:sp>
    </p:spTree>
    <p:extLst>
      <p:ext uri="{BB962C8B-B14F-4D97-AF65-F5344CB8AC3E}">
        <p14:creationId xmlns:p14="http://schemas.microsoft.com/office/powerpoint/2010/main" val="1891794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6CABD2-0D5F-48A5-B5F3-547BE4221C3D}"/>
              </a:ext>
            </a:extLst>
          </p:cNvPr>
          <p:cNvSpPr>
            <a:spLocks noGrp="1"/>
          </p:cNvSpPr>
          <p:nvPr>
            <p:ph idx="1"/>
          </p:nvPr>
        </p:nvSpPr>
        <p:spPr>
          <a:xfrm>
            <a:off x="301841" y="195309"/>
            <a:ext cx="11051959" cy="5955021"/>
          </a:xfrm>
        </p:spPr>
        <p:txBody>
          <a:bodyPr/>
          <a:lstStyle/>
          <a:p>
            <a:pPr marL="0" indent="0">
              <a:buNone/>
            </a:pPr>
            <a:r>
              <a:rPr lang="en-IN" b="1" dirty="0">
                <a:latin typeface="Times New Roman" panose="02020603050405020304" pitchFamily="18" charset="0"/>
                <a:cs typeface="Times New Roman" panose="02020603050405020304" pitchFamily="18" charset="0"/>
              </a:rPr>
              <a:t>6.B. Medium Term Loan</a:t>
            </a:r>
          </a:p>
          <a:p>
            <a:r>
              <a:rPr lang="en-IN" sz="2000" dirty="0">
                <a:latin typeface="Times New Roman" panose="02020603050405020304" pitchFamily="18" charset="0"/>
                <a:cs typeface="Times New Roman" panose="02020603050405020304" pitchFamily="18" charset="0"/>
              </a:rPr>
              <a:t>Rate of Interest :- 13 %</a:t>
            </a:r>
          </a:p>
          <a:p>
            <a:r>
              <a:rPr lang="en-IN" sz="2000" dirty="0">
                <a:latin typeface="Times New Roman" panose="02020603050405020304" pitchFamily="18" charset="0"/>
                <a:cs typeface="Times New Roman" panose="02020603050405020304" pitchFamily="18" charset="0"/>
              </a:rPr>
              <a:t>Duration :-5-7 Year</a:t>
            </a:r>
          </a:p>
          <a:p>
            <a:r>
              <a:rPr lang="en-IN" sz="2000" dirty="0">
                <a:latin typeface="Times New Roman" panose="02020603050405020304" pitchFamily="18" charset="0"/>
                <a:cs typeface="Times New Roman" panose="02020603050405020304" pitchFamily="18" charset="0"/>
              </a:rPr>
              <a:t>Purpose :- 1)Pipeline </a:t>
            </a:r>
          </a:p>
          <a:p>
            <a:r>
              <a:rPr lang="en-IN" sz="2000" dirty="0">
                <a:latin typeface="Times New Roman" panose="02020603050405020304" pitchFamily="18" charset="0"/>
                <a:cs typeface="Times New Roman" panose="02020603050405020304" pitchFamily="18" charset="0"/>
              </a:rPr>
              <a:t>Documentation :- 1)Pipeline quotation         2)7/12 </a:t>
            </a:r>
          </a:p>
          <a:p>
            <a:pPr marL="0" indent="0">
              <a:buNone/>
            </a:pPr>
            <a:r>
              <a:rPr lang="en-IN" sz="2000" dirty="0">
                <a:latin typeface="Times New Roman" panose="02020603050405020304" pitchFamily="18" charset="0"/>
                <a:cs typeface="Times New Roman" panose="02020603050405020304" pitchFamily="18" charset="0"/>
              </a:rPr>
              <a:t>                                     3)Light bill                          4) Estimate cost</a:t>
            </a:r>
          </a:p>
          <a:p>
            <a:pPr marL="0" indent="0">
              <a:buNone/>
            </a:pPr>
            <a:r>
              <a:rPr lang="en-IN" sz="2000" dirty="0">
                <a:latin typeface="Times New Roman" panose="02020603050405020304" pitchFamily="18" charset="0"/>
                <a:cs typeface="Times New Roman" panose="02020603050405020304" pitchFamily="18" charset="0"/>
              </a:rPr>
              <a:t>                                     5)Map of farm                   6)Layout of farm</a:t>
            </a:r>
          </a:p>
          <a:p>
            <a:pPr marL="0" indent="0">
              <a:buNone/>
            </a:pPr>
            <a:r>
              <a:rPr lang="en-IN" sz="2000" dirty="0">
                <a:latin typeface="Times New Roman" panose="02020603050405020304" pitchFamily="18" charset="0"/>
                <a:cs typeface="Times New Roman" panose="02020603050405020304" pitchFamily="18" charset="0"/>
              </a:rPr>
              <a:t>                                     7) Cropping pattern          8) Head &amp; hp calculation</a:t>
            </a:r>
          </a:p>
          <a:p>
            <a:pPr marL="0" indent="0">
              <a:buNone/>
            </a:pPr>
            <a:r>
              <a:rPr lang="en-IN" sz="2000" dirty="0">
                <a:latin typeface="Times New Roman" panose="02020603050405020304" pitchFamily="18" charset="0"/>
                <a:cs typeface="Times New Roman" panose="02020603050405020304" pitchFamily="18" charset="0"/>
              </a:rPr>
              <a:t>                                     9) Agreement                    10) Silent features of scheme </a:t>
            </a:r>
          </a:p>
          <a:p>
            <a:pPr marL="0" indent="0">
              <a:buNone/>
            </a:pPr>
            <a:r>
              <a:rPr lang="en-IN" sz="2000" dirty="0">
                <a:latin typeface="Times New Roman" panose="02020603050405020304" pitchFamily="18" charset="0"/>
                <a:cs typeface="Times New Roman" panose="02020603050405020304" pitchFamily="18" charset="0"/>
              </a:rPr>
              <a:t>                                     11) Incremental income   12)Deed of hypothecation  </a:t>
            </a:r>
          </a:p>
          <a:p>
            <a:pPr marL="0" indent="0">
              <a:buNone/>
            </a:pPr>
            <a:r>
              <a:rPr lang="en-IN" sz="2000" dirty="0">
                <a:latin typeface="Times New Roman" panose="02020603050405020304" pitchFamily="18" charset="0"/>
                <a:cs typeface="Times New Roman" panose="02020603050405020304" pitchFamily="18" charset="0"/>
              </a:rPr>
              <a:t>                                    13)Balance sheet &amp; Profit and loss  of cooperative society .</a:t>
            </a:r>
          </a:p>
          <a:p>
            <a:endParaRPr lang="en-IN" sz="2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94324B3C-BC3D-4083-A33F-A73D8775947C}"/>
              </a:ext>
            </a:extLst>
          </p:cNvPr>
          <p:cNvGraphicFramePr>
            <a:graphicFrameLocks noGrp="1"/>
          </p:cNvGraphicFramePr>
          <p:nvPr>
            <p:extLst>
              <p:ext uri="{D42A27DB-BD31-4B8C-83A1-F6EECF244321}">
                <p14:modId xmlns:p14="http://schemas.microsoft.com/office/powerpoint/2010/main" val="682758145"/>
              </p:ext>
            </p:extLst>
          </p:nvPr>
        </p:nvGraphicFramePr>
        <p:xfrm>
          <a:off x="2192785" y="4829452"/>
          <a:ext cx="7213229" cy="1201638"/>
        </p:xfrm>
        <a:graphic>
          <a:graphicData uri="http://schemas.openxmlformats.org/drawingml/2006/table">
            <a:tbl>
              <a:tblPr firstRow="1" bandRow="1">
                <a:tableStyleId>{91EBBBCC-DAD2-459C-BE2E-F6DE35CF9A28}</a:tableStyleId>
              </a:tblPr>
              <a:tblGrid>
                <a:gridCol w="1122762">
                  <a:extLst>
                    <a:ext uri="{9D8B030D-6E8A-4147-A177-3AD203B41FA5}">
                      <a16:colId xmlns:a16="http://schemas.microsoft.com/office/drawing/2014/main" val="463158049"/>
                    </a:ext>
                  </a:extLst>
                </a:gridCol>
                <a:gridCol w="1239739">
                  <a:extLst>
                    <a:ext uri="{9D8B030D-6E8A-4147-A177-3AD203B41FA5}">
                      <a16:colId xmlns:a16="http://schemas.microsoft.com/office/drawing/2014/main" val="1295166127"/>
                    </a:ext>
                  </a:extLst>
                </a:gridCol>
                <a:gridCol w="2912405">
                  <a:extLst>
                    <a:ext uri="{9D8B030D-6E8A-4147-A177-3AD203B41FA5}">
                      <a16:colId xmlns:a16="http://schemas.microsoft.com/office/drawing/2014/main" val="4149179590"/>
                    </a:ext>
                  </a:extLst>
                </a:gridCol>
                <a:gridCol w="1938323">
                  <a:extLst>
                    <a:ext uri="{9D8B030D-6E8A-4147-A177-3AD203B41FA5}">
                      <a16:colId xmlns:a16="http://schemas.microsoft.com/office/drawing/2014/main" val="618266118"/>
                    </a:ext>
                  </a:extLst>
                </a:gridCol>
              </a:tblGrid>
              <a:tr h="600819">
                <a:tc>
                  <a:txBody>
                    <a:bodyPr/>
                    <a:lstStyle/>
                    <a:p>
                      <a:r>
                        <a:rPr lang="en-US" dirty="0" err="1"/>
                        <a:t>Sr.No</a:t>
                      </a:r>
                      <a:r>
                        <a:rPr lang="en-US" dirty="0"/>
                        <a:t>.</a:t>
                      </a:r>
                      <a:endParaRPr lang="en-IN" dirty="0"/>
                    </a:p>
                  </a:txBody>
                  <a:tcPr/>
                </a:tc>
                <a:tc>
                  <a:txBody>
                    <a:bodyPr/>
                    <a:lstStyle/>
                    <a:p>
                      <a:r>
                        <a:rPr lang="en-US" dirty="0"/>
                        <a:t>Year</a:t>
                      </a:r>
                      <a:endParaRPr lang="en-IN" dirty="0"/>
                    </a:p>
                  </a:txBody>
                  <a:tcPr/>
                </a:tc>
                <a:tc>
                  <a:txBody>
                    <a:bodyPr/>
                    <a:lstStyle/>
                    <a:p>
                      <a:r>
                        <a:rPr lang="en-US" dirty="0"/>
                        <a:t>Number of Borrowers</a:t>
                      </a:r>
                      <a:endParaRPr lang="en-IN" dirty="0"/>
                    </a:p>
                  </a:txBody>
                  <a:tcPr/>
                </a:tc>
                <a:tc>
                  <a:txBody>
                    <a:bodyPr/>
                    <a:lstStyle/>
                    <a:p>
                      <a:r>
                        <a:rPr lang="en-US" dirty="0"/>
                        <a:t>Total Amount(₹)</a:t>
                      </a:r>
                      <a:endParaRPr lang="en-IN" dirty="0"/>
                    </a:p>
                  </a:txBody>
                  <a:tcPr/>
                </a:tc>
                <a:extLst>
                  <a:ext uri="{0D108BD9-81ED-4DB2-BD59-A6C34878D82A}">
                    <a16:rowId xmlns:a16="http://schemas.microsoft.com/office/drawing/2014/main" val="3554154716"/>
                  </a:ext>
                </a:extLst>
              </a:tr>
              <a:tr h="600819">
                <a:tc>
                  <a:txBody>
                    <a:bodyPr/>
                    <a:lstStyle/>
                    <a:p>
                      <a:r>
                        <a:rPr lang="en-US" dirty="0"/>
                        <a:t>1</a:t>
                      </a:r>
                      <a:endParaRPr lang="en-IN" dirty="0"/>
                    </a:p>
                  </a:txBody>
                  <a:tcPr/>
                </a:tc>
                <a:tc>
                  <a:txBody>
                    <a:bodyPr/>
                    <a:lstStyle/>
                    <a:p>
                      <a:r>
                        <a:rPr lang="en-US" dirty="0"/>
                        <a:t>2020</a:t>
                      </a:r>
                      <a:endParaRPr lang="en-IN" dirty="0"/>
                    </a:p>
                  </a:txBody>
                  <a:tcPr/>
                </a:tc>
                <a:tc>
                  <a:txBody>
                    <a:bodyPr/>
                    <a:lstStyle/>
                    <a:p>
                      <a:r>
                        <a:rPr lang="en-US" dirty="0"/>
                        <a:t>28</a:t>
                      </a:r>
                      <a:endParaRPr lang="en-IN" dirty="0"/>
                    </a:p>
                  </a:txBody>
                  <a:tcPr/>
                </a:tc>
                <a:tc>
                  <a:txBody>
                    <a:bodyPr/>
                    <a:lstStyle/>
                    <a:p>
                      <a:r>
                        <a:rPr lang="en-US" dirty="0"/>
                        <a:t>27,74,000.00</a:t>
                      </a:r>
                      <a:endParaRPr lang="en-IN" dirty="0"/>
                    </a:p>
                  </a:txBody>
                  <a:tcPr/>
                </a:tc>
                <a:extLst>
                  <a:ext uri="{0D108BD9-81ED-4DB2-BD59-A6C34878D82A}">
                    <a16:rowId xmlns:a16="http://schemas.microsoft.com/office/drawing/2014/main" val="373734848"/>
                  </a:ext>
                </a:extLst>
              </a:tr>
            </a:tbl>
          </a:graphicData>
        </a:graphic>
      </p:graphicFrame>
    </p:spTree>
    <p:extLst>
      <p:ext uri="{BB962C8B-B14F-4D97-AF65-F5344CB8AC3E}">
        <p14:creationId xmlns:p14="http://schemas.microsoft.com/office/powerpoint/2010/main" val="2670459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230BBB-9F02-4D54-9E14-244E2D5BFD3D}"/>
              </a:ext>
            </a:extLst>
          </p:cNvPr>
          <p:cNvSpPr>
            <a:spLocks noGrp="1"/>
          </p:cNvSpPr>
          <p:nvPr>
            <p:ph idx="1"/>
          </p:nvPr>
        </p:nvSpPr>
        <p:spPr>
          <a:xfrm>
            <a:off x="181251" y="227013"/>
            <a:ext cx="11262065" cy="6403974"/>
          </a:xfrm>
        </p:spPr>
        <p:txBody>
          <a:bodyPr>
            <a:normAutofit fontScale="62500" lnSpcReduction="20000"/>
          </a:bodyPr>
          <a:lstStyle/>
          <a:p>
            <a:r>
              <a:rPr lang="en-US" sz="3800" dirty="0">
                <a:latin typeface="Times New Roman" panose="02020603050405020304" pitchFamily="18" charset="0"/>
                <a:cs typeface="Times New Roman" panose="02020603050405020304" pitchFamily="18" charset="0"/>
              </a:rPr>
              <a:t>Purpose:-2)Drip Irrigation</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Documentation :- 1)7/12</a:t>
            </a:r>
          </a:p>
          <a:p>
            <a:pPr marL="0" indent="0" algn="just">
              <a:buNone/>
            </a:pPr>
            <a:r>
              <a:rPr lang="en-IN" sz="3200" dirty="0">
                <a:latin typeface="Times New Roman" panose="02020603050405020304" pitchFamily="18" charset="0"/>
                <a:cs typeface="Times New Roman" panose="02020603050405020304" pitchFamily="18" charset="0"/>
              </a:rPr>
              <a:t>                                    2) Light bill </a:t>
            </a:r>
          </a:p>
          <a:p>
            <a:pPr marL="0" indent="0" algn="just">
              <a:buNone/>
            </a:pPr>
            <a:r>
              <a:rPr lang="en-IN" sz="3200" dirty="0">
                <a:latin typeface="Times New Roman" panose="02020603050405020304" pitchFamily="18" charset="0"/>
                <a:cs typeface="Times New Roman" panose="02020603050405020304" pitchFamily="18" charset="0"/>
              </a:rPr>
              <a:t>                                    3) Plan estimate    </a:t>
            </a:r>
          </a:p>
          <a:p>
            <a:pPr marL="0" indent="0" algn="just">
              <a:buNone/>
            </a:pPr>
            <a:r>
              <a:rPr lang="en-IN" sz="3200" dirty="0">
                <a:latin typeface="Times New Roman" panose="02020603050405020304" pitchFamily="18" charset="0"/>
                <a:cs typeface="Times New Roman" panose="02020603050405020304" pitchFamily="18" charset="0"/>
              </a:rPr>
              <a:t>                                    4) Drip quotation </a:t>
            </a:r>
          </a:p>
          <a:p>
            <a:pPr marL="0" indent="0" algn="just">
              <a:buNone/>
            </a:pPr>
            <a:r>
              <a:rPr lang="en-IN" sz="3200" dirty="0">
                <a:latin typeface="Times New Roman" panose="02020603050405020304" pitchFamily="18" charset="0"/>
                <a:cs typeface="Times New Roman" panose="02020603050405020304" pitchFamily="18" charset="0"/>
              </a:rPr>
              <a:t>                                    5)Map of farm</a:t>
            </a:r>
          </a:p>
          <a:p>
            <a:pPr marL="0" indent="0" algn="just">
              <a:buNone/>
            </a:pPr>
            <a:r>
              <a:rPr lang="en-IN" sz="3200" dirty="0">
                <a:latin typeface="Times New Roman" panose="02020603050405020304" pitchFamily="18" charset="0"/>
                <a:cs typeface="Times New Roman" panose="02020603050405020304" pitchFamily="18" charset="0"/>
              </a:rPr>
              <a:t>                                    6)Layout of farm</a:t>
            </a:r>
          </a:p>
          <a:p>
            <a:pPr marL="0" indent="0" algn="just">
              <a:buNone/>
            </a:pPr>
            <a:r>
              <a:rPr lang="en-IN" sz="3200" dirty="0">
                <a:latin typeface="Times New Roman" panose="02020603050405020304" pitchFamily="18" charset="0"/>
                <a:cs typeface="Times New Roman" panose="02020603050405020304" pitchFamily="18" charset="0"/>
              </a:rPr>
              <a:t>                                    7)Cropping pattern</a:t>
            </a:r>
          </a:p>
          <a:p>
            <a:pPr marL="0" indent="0" algn="just">
              <a:buNone/>
            </a:pPr>
            <a:r>
              <a:rPr lang="en-IN" sz="3200" dirty="0">
                <a:latin typeface="Times New Roman" panose="02020603050405020304" pitchFamily="18" charset="0"/>
                <a:cs typeface="Times New Roman" panose="02020603050405020304" pitchFamily="18" charset="0"/>
              </a:rPr>
              <a:t>                                    8) Agreement</a:t>
            </a:r>
          </a:p>
          <a:p>
            <a:pPr marL="0" indent="0" algn="just">
              <a:buNone/>
            </a:pPr>
            <a:r>
              <a:rPr lang="en-IN" sz="3200" dirty="0">
                <a:latin typeface="Times New Roman" panose="02020603050405020304" pitchFamily="18" charset="0"/>
                <a:cs typeface="Times New Roman" panose="02020603050405020304" pitchFamily="18" charset="0"/>
              </a:rPr>
              <a:t>                                    9) Head &amp; hp calculation</a:t>
            </a:r>
          </a:p>
          <a:p>
            <a:pPr marL="0" indent="0" algn="just">
              <a:buNone/>
            </a:pPr>
            <a:r>
              <a:rPr lang="en-IN" sz="3200" dirty="0">
                <a:latin typeface="Times New Roman" panose="02020603050405020304" pitchFamily="18" charset="0"/>
                <a:cs typeface="Times New Roman" panose="02020603050405020304" pitchFamily="18" charset="0"/>
              </a:rPr>
              <a:t>                                    10) Silent features of scheme </a:t>
            </a:r>
          </a:p>
          <a:p>
            <a:pPr marL="0" indent="0" algn="just">
              <a:buNone/>
            </a:pPr>
            <a:r>
              <a:rPr lang="en-IN" sz="3200" dirty="0">
                <a:latin typeface="Times New Roman" panose="02020603050405020304" pitchFamily="18" charset="0"/>
                <a:cs typeface="Times New Roman" panose="02020603050405020304" pitchFamily="18" charset="0"/>
              </a:rPr>
              <a:t>                                    11) Incremental income</a:t>
            </a:r>
          </a:p>
          <a:p>
            <a:pPr marL="0" indent="0" algn="just">
              <a:buNone/>
            </a:pPr>
            <a:r>
              <a:rPr lang="en-IN" sz="3200" dirty="0">
                <a:latin typeface="Times New Roman" panose="02020603050405020304" pitchFamily="18" charset="0"/>
                <a:cs typeface="Times New Roman" panose="02020603050405020304" pitchFamily="18" charset="0"/>
              </a:rPr>
              <a:t>                                    12) Deed of hypothecation </a:t>
            </a:r>
          </a:p>
          <a:p>
            <a:pPr marL="0" indent="0" algn="just">
              <a:buNone/>
            </a:pPr>
            <a:r>
              <a:rPr lang="en-IN" sz="3200" dirty="0">
                <a:latin typeface="Times New Roman" panose="02020603050405020304" pitchFamily="18" charset="0"/>
                <a:cs typeface="Times New Roman" panose="02020603050405020304" pitchFamily="18" charset="0"/>
              </a:rPr>
              <a:t>                                    13) Balance sheet &amp; Profit and loss  of cooperative society .</a:t>
            </a:r>
          </a:p>
          <a:p>
            <a:pPr algn="just"/>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A47BB91B-035E-41FF-A80A-9839C285E22D}"/>
              </a:ext>
            </a:extLst>
          </p:cNvPr>
          <p:cNvGraphicFramePr>
            <a:graphicFrameLocks noGrp="1"/>
          </p:cNvGraphicFramePr>
          <p:nvPr>
            <p:extLst>
              <p:ext uri="{D42A27DB-BD31-4B8C-83A1-F6EECF244321}">
                <p14:modId xmlns:p14="http://schemas.microsoft.com/office/powerpoint/2010/main" val="212042998"/>
              </p:ext>
            </p:extLst>
          </p:nvPr>
        </p:nvGraphicFramePr>
        <p:xfrm>
          <a:off x="2207086" y="829390"/>
          <a:ext cx="7156389" cy="1236572"/>
        </p:xfrm>
        <a:graphic>
          <a:graphicData uri="http://schemas.openxmlformats.org/drawingml/2006/table">
            <a:tbl>
              <a:tblPr firstRow="1" bandRow="1">
                <a:tableStyleId>{91EBBBCC-DAD2-459C-BE2E-F6DE35CF9A28}</a:tableStyleId>
              </a:tblPr>
              <a:tblGrid>
                <a:gridCol w="1113915">
                  <a:extLst>
                    <a:ext uri="{9D8B030D-6E8A-4147-A177-3AD203B41FA5}">
                      <a16:colId xmlns:a16="http://schemas.microsoft.com/office/drawing/2014/main" val="463158049"/>
                    </a:ext>
                  </a:extLst>
                </a:gridCol>
                <a:gridCol w="1229970">
                  <a:extLst>
                    <a:ext uri="{9D8B030D-6E8A-4147-A177-3AD203B41FA5}">
                      <a16:colId xmlns:a16="http://schemas.microsoft.com/office/drawing/2014/main" val="1295166127"/>
                    </a:ext>
                  </a:extLst>
                </a:gridCol>
                <a:gridCol w="2444633">
                  <a:extLst>
                    <a:ext uri="{9D8B030D-6E8A-4147-A177-3AD203B41FA5}">
                      <a16:colId xmlns:a16="http://schemas.microsoft.com/office/drawing/2014/main" val="4149179590"/>
                    </a:ext>
                  </a:extLst>
                </a:gridCol>
                <a:gridCol w="2367871">
                  <a:extLst>
                    <a:ext uri="{9D8B030D-6E8A-4147-A177-3AD203B41FA5}">
                      <a16:colId xmlns:a16="http://schemas.microsoft.com/office/drawing/2014/main" val="618266118"/>
                    </a:ext>
                  </a:extLst>
                </a:gridCol>
              </a:tblGrid>
              <a:tr h="618286">
                <a:tc>
                  <a:txBody>
                    <a:bodyPr/>
                    <a:lstStyle/>
                    <a:p>
                      <a:r>
                        <a:rPr lang="en-US" dirty="0" err="1"/>
                        <a:t>Sr.No</a:t>
                      </a:r>
                      <a:r>
                        <a:rPr lang="en-US" dirty="0"/>
                        <a:t>.</a:t>
                      </a:r>
                      <a:endParaRPr lang="en-IN" dirty="0"/>
                    </a:p>
                  </a:txBody>
                  <a:tcPr/>
                </a:tc>
                <a:tc>
                  <a:txBody>
                    <a:bodyPr/>
                    <a:lstStyle/>
                    <a:p>
                      <a:r>
                        <a:rPr lang="en-US" dirty="0"/>
                        <a:t>Year</a:t>
                      </a:r>
                      <a:endParaRPr lang="en-IN" dirty="0"/>
                    </a:p>
                  </a:txBody>
                  <a:tcPr/>
                </a:tc>
                <a:tc>
                  <a:txBody>
                    <a:bodyPr/>
                    <a:lstStyle/>
                    <a:p>
                      <a:r>
                        <a:rPr lang="en-US" dirty="0"/>
                        <a:t>Number of Borrowers</a:t>
                      </a:r>
                      <a:endParaRPr lang="en-IN" dirty="0"/>
                    </a:p>
                  </a:txBody>
                  <a:tcPr/>
                </a:tc>
                <a:tc>
                  <a:txBody>
                    <a:bodyPr/>
                    <a:lstStyle/>
                    <a:p>
                      <a:r>
                        <a:rPr lang="en-US" dirty="0"/>
                        <a:t>Total Amount(₹)</a:t>
                      </a:r>
                      <a:endParaRPr lang="en-IN" dirty="0"/>
                    </a:p>
                  </a:txBody>
                  <a:tcPr/>
                </a:tc>
                <a:extLst>
                  <a:ext uri="{0D108BD9-81ED-4DB2-BD59-A6C34878D82A}">
                    <a16:rowId xmlns:a16="http://schemas.microsoft.com/office/drawing/2014/main" val="3554154716"/>
                  </a:ext>
                </a:extLst>
              </a:tr>
              <a:tr h="618286">
                <a:tc>
                  <a:txBody>
                    <a:bodyPr/>
                    <a:lstStyle/>
                    <a:p>
                      <a:r>
                        <a:rPr lang="en-US" dirty="0"/>
                        <a:t>1</a:t>
                      </a:r>
                      <a:endParaRPr lang="en-IN" dirty="0"/>
                    </a:p>
                  </a:txBody>
                  <a:tcPr/>
                </a:tc>
                <a:tc>
                  <a:txBody>
                    <a:bodyPr/>
                    <a:lstStyle/>
                    <a:p>
                      <a:r>
                        <a:rPr lang="en-US" dirty="0"/>
                        <a:t>2020</a:t>
                      </a:r>
                      <a:endParaRPr lang="en-IN" dirty="0"/>
                    </a:p>
                  </a:txBody>
                  <a:tcPr/>
                </a:tc>
                <a:tc>
                  <a:txBody>
                    <a:bodyPr/>
                    <a:lstStyle/>
                    <a:p>
                      <a:r>
                        <a:rPr lang="en-US" dirty="0"/>
                        <a:t>2</a:t>
                      </a:r>
                      <a:endParaRPr lang="en-IN" dirty="0"/>
                    </a:p>
                  </a:txBody>
                  <a:tcPr/>
                </a:tc>
                <a:tc>
                  <a:txBody>
                    <a:bodyPr/>
                    <a:lstStyle/>
                    <a:p>
                      <a:r>
                        <a:rPr lang="en-US" dirty="0"/>
                        <a:t>1,07,142.00</a:t>
                      </a:r>
                      <a:endParaRPr lang="en-IN" dirty="0"/>
                    </a:p>
                  </a:txBody>
                  <a:tcPr/>
                </a:tc>
                <a:extLst>
                  <a:ext uri="{0D108BD9-81ED-4DB2-BD59-A6C34878D82A}">
                    <a16:rowId xmlns:a16="http://schemas.microsoft.com/office/drawing/2014/main" val="373734848"/>
                  </a:ext>
                </a:extLst>
              </a:tr>
            </a:tbl>
          </a:graphicData>
        </a:graphic>
      </p:graphicFrame>
    </p:spTree>
    <p:extLst>
      <p:ext uri="{BB962C8B-B14F-4D97-AF65-F5344CB8AC3E}">
        <p14:creationId xmlns:p14="http://schemas.microsoft.com/office/powerpoint/2010/main" val="1658932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1D5FDE-2631-499A-B78A-16E039DF7A4D}"/>
              </a:ext>
            </a:extLst>
          </p:cNvPr>
          <p:cNvSpPr>
            <a:spLocks noGrp="1"/>
          </p:cNvSpPr>
          <p:nvPr>
            <p:ph idx="1"/>
          </p:nvPr>
        </p:nvSpPr>
        <p:spPr>
          <a:xfrm>
            <a:off x="443884" y="248575"/>
            <a:ext cx="11034204" cy="5928388"/>
          </a:xfrm>
        </p:spPr>
        <p:txBody>
          <a:bodyPr/>
          <a:lstStyle/>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Loan Distribution Rules &amp; Instructions For Drip Irrigation :-</a:t>
            </a:r>
          </a:p>
        </p:txBody>
      </p:sp>
      <p:graphicFrame>
        <p:nvGraphicFramePr>
          <p:cNvPr id="4" name="Table 4">
            <a:extLst>
              <a:ext uri="{FF2B5EF4-FFF2-40B4-BE49-F238E27FC236}">
                <a16:creationId xmlns:a16="http://schemas.microsoft.com/office/drawing/2014/main" id="{55D49C15-80C5-4CA6-B26F-3FC2410FFF9F}"/>
              </a:ext>
            </a:extLst>
          </p:cNvPr>
          <p:cNvGraphicFramePr>
            <a:graphicFrameLocks noGrp="1"/>
          </p:cNvGraphicFramePr>
          <p:nvPr>
            <p:extLst>
              <p:ext uri="{D42A27DB-BD31-4B8C-83A1-F6EECF244321}">
                <p14:modId xmlns:p14="http://schemas.microsoft.com/office/powerpoint/2010/main" val="77493803"/>
              </p:ext>
            </p:extLst>
          </p:nvPr>
        </p:nvGraphicFramePr>
        <p:xfrm>
          <a:off x="632164" y="248575"/>
          <a:ext cx="10927671" cy="2651760"/>
        </p:xfrm>
        <a:graphic>
          <a:graphicData uri="http://schemas.openxmlformats.org/drawingml/2006/table">
            <a:tbl>
              <a:tblPr firstRow="1" bandRow="1">
                <a:tableStyleId>{91EBBBCC-DAD2-459C-BE2E-F6DE35CF9A28}</a:tableStyleId>
              </a:tblPr>
              <a:tblGrid>
                <a:gridCol w="856961">
                  <a:extLst>
                    <a:ext uri="{9D8B030D-6E8A-4147-A177-3AD203B41FA5}">
                      <a16:colId xmlns:a16="http://schemas.microsoft.com/office/drawing/2014/main" val="3672099695"/>
                    </a:ext>
                  </a:extLst>
                </a:gridCol>
                <a:gridCol w="1351729">
                  <a:extLst>
                    <a:ext uri="{9D8B030D-6E8A-4147-A177-3AD203B41FA5}">
                      <a16:colId xmlns:a16="http://schemas.microsoft.com/office/drawing/2014/main" val="365949058"/>
                    </a:ext>
                  </a:extLst>
                </a:gridCol>
                <a:gridCol w="985422">
                  <a:extLst>
                    <a:ext uri="{9D8B030D-6E8A-4147-A177-3AD203B41FA5}">
                      <a16:colId xmlns:a16="http://schemas.microsoft.com/office/drawing/2014/main" val="3920219334"/>
                    </a:ext>
                  </a:extLst>
                </a:gridCol>
                <a:gridCol w="994299">
                  <a:extLst>
                    <a:ext uri="{9D8B030D-6E8A-4147-A177-3AD203B41FA5}">
                      <a16:colId xmlns:a16="http://schemas.microsoft.com/office/drawing/2014/main" val="401760337"/>
                    </a:ext>
                  </a:extLst>
                </a:gridCol>
                <a:gridCol w="887767">
                  <a:extLst>
                    <a:ext uri="{9D8B030D-6E8A-4147-A177-3AD203B41FA5}">
                      <a16:colId xmlns:a16="http://schemas.microsoft.com/office/drawing/2014/main" val="202275927"/>
                    </a:ext>
                  </a:extLst>
                </a:gridCol>
                <a:gridCol w="2814221">
                  <a:extLst>
                    <a:ext uri="{9D8B030D-6E8A-4147-A177-3AD203B41FA5}">
                      <a16:colId xmlns:a16="http://schemas.microsoft.com/office/drawing/2014/main" val="2759851422"/>
                    </a:ext>
                  </a:extLst>
                </a:gridCol>
                <a:gridCol w="1020932">
                  <a:extLst>
                    <a:ext uri="{9D8B030D-6E8A-4147-A177-3AD203B41FA5}">
                      <a16:colId xmlns:a16="http://schemas.microsoft.com/office/drawing/2014/main" val="2605041177"/>
                    </a:ext>
                  </a:extLst>
                </a:gridCol>
                <a:gridCol w="976684">
                  <a:extLst>
                    <a:ext uri="{9D8B030D-6E8A-4147-A177-3AD203B41FA5}">
                      <a16:colId xmlns:a16="http://schemas.microsoft.com/office/drawing/2014/main" val="3921663401"/>
                    </a:ext>
                  </a:extLst>
                </a:gridCol>
                <a:gridCol w="1039656">
                  <a:extLst>
                    <a:ext uri="{9D8B030D-6E8A-4147-A177-3AD203B41FA5}">
                      <a16:colId xmlns:a16="http://schemas.microsoft.com/office/drawing/2014/main" val="2414576548"/>
                    </a:ext>
                  </a:extLst>
                </a:gridCol>
              </a:tblGrid>
              <a:tr h="370840">
                <a:tc>
                  <a:txBody>
                    <a:bodyPr/>
                    <a:lstStyle/>
                    <a:p>
                      <a:r>
                        <a:rPr lang="en-IN" dirty="0" err="1"/>
                        <a:t>Sr.No</a:t>
                      </a:r>
                      <a:r>
                        <a:rPr lang="en-IN" dirty="0"/>
                        <a:t>.</a:t>
                      </a:r>
                    </a:p>
                  </a:txBody>
                  <a:tcPr/>
                </a:tc>
                <a:tc>
                  <a:txBody>
                    <a:bodyPr/>
                    <a:lstStyle/>
                    <a:p>
                      <a:r>
                        <a:rPr lang="en-IN" dirty="0"/>
                        <a:t>Member</a:t>
                      </a:r>
                    </a:p>
                  </a:txBody>
                  <a:tcPr/>
                </a:tc>
                <a:tc>
                  <a:txBody>
                    <a:bodyPr/>
                    <a:lstStyle/>
                    <a:p>
                      <a:r>
                        <a:rPr lang="en-IN" dirty="0"/>
                        <a:t>Holding Area (Ha.)</a:t>
                      </a:r>
                    </a:p>
                  </a:txBody>
                  <a:tcPr/>
                </a:tc>
                <a:tc>
                  <a:txBody>
                    <a:bodyPr/>
                    <a:lstStyle/>
                    <a:p>
                      <a:r>
                        <a:rPr lang="en-IN" dirty="0"/>
                        <a:t>Irrigated area</a:t>
                      </a:r>
                    </a:p>
                  </a:txBody>
                  <a:tcPr/>
                </a:tc>
                <a:tc>
                  <a:txBody>
                    <a:bodyPr/>
                    <a:lstStyle/>
                    <a:p>
                      <a:r>
                        <a:rPr lang="en-IN" dirty="0"/>
                        <a:t>Water availability</a:t>
                      </a:r>
                    </a:p>
                  </a:txBody>
                  <a:tcPr/>
                </a:tc>
                <a:tc>
                  <a:txBody>
                    <a:bodyPr/>
                    <a:lstStyle/>
                    <a:p>
                      <a:r>
                        <a:rPr lang="en-IN" dirty="0"/>
                        <a:t>Work should done by member</a:t>
                      </a:r>
                    </a:p>
                  </a:txBody>
                  <a:tcPr/>
                </a:tc>
                <a:tc>
                  <a:txBody>
                    <a:bodyPr/>
                    <a:lstStyle/>
                    <a:p>
                      <a:r>
                        <a:rPr lang="en-IN" dirty="0"/>
                        <a:t>Investment Cost(₹)</a:t>
                      </a:r>
                    </a:p>
                  </a:txBody>
                  <a:tcPr/>
                </a:tc>
                <a:tc>
                  <a:txBody>
                    <a:bodyPr/>
                    <a:lstStyle/>
                    <a:p>
                      <a:r>
                        <a:rPr lang="en-IN" dirty="0"/>
                        <a:t>Self investment(₹)</a:t>
                      </a:r>
                    </a:p>
                  </a:txBody>
                  <a:tcPr/>
                </a:tc>
                <a:tc>
                  <a:txBody>
                    <a:bodyPr/>
                    <a:lstStyle/>
                    <a:p>
                      <a:r>
                        <a:rPr lang="en-IN" dirty="0"/>
                        <a:t>Loan Approval(₹)</a:t>
                      </a:r>
                    </a:p>
                  </a:txBody>
                  <a:tcPr/>
                </a:tc>
                <a:extLst>
                  <a:ext uri="{0D108BD9-81ED-4DB2-BD59-A6C34878D82A}">
                    <a16:rowId xmlns:a16="http://schemas.microsoft.com/office/drawing/2014/main" val="2166897273"/>
                  </a:ext>
                </a:extLst>
              </a:tr>
              <a:tr h="370840">
                <a:tc>
                  <a:txBody>
                    <a:bodyPr/>
                    <a:lstStyle/>
                    <a:p>
                      <a:r>
                        <a:rPr lang="en-IN" dirty="0"/>
                        <a:t>1.</a:t>
                      </a:r>
                    </a:p>
                  </a:txBody>
                  <a:tcPr/>
                </a:tc>
                <a:tc>
                  <a:txBody>
                    <a:bodyPr/>
                    <a:lstStyle/>
                    <a:p>
                      <a:r>
                        <a:rPr lang="en-IN" dirty="0"/>
                        <a:t>Nitin Chandrakant  </a:t>
                      </a:r>
                      <a:r>
                        <a:rPr lang="en-IN" dirty="0" err="1"/>
                        <a:t>Dhaigude</a:t>
                      </a:r>
                      <a:endParaRPr lang="en-IN" dirty="0"/>
                    </a:p>
                  </a:txBody>
                  <a:tcPr/>
                </a:tc>
                <a:tc>
                  <a:txBody>
                    <a:bodyPr/>
                    <a:lstStyle/>
                    <a:p>
                      <a:r>
                        <a:rPr lang="en-IN" dirty="0"/>
                        <a:t>1.03</a:t>
                      </a:r>
                    </a:p>
                  </a:txBody>
                  <a:tcPr/>
                </a:tc>
                <a:tc>
                  <a:txBody>
                    <a:bodyPr/>
                    <a:lstStyle/>
                    <a:p>
                      <a:r>
                        <a:rPr lang="en-IN" dirty="0"/>
                        <a:t>0.49</a:t>
                      </a:r>
                    </a:p>
                  </a:txBody>
                  <a:tcPr/>
                </a:tc>
                <a:tc>
                  <a:txBody>
                    <a:bodyPr/>
                    <a:lstStyle/>
                    <a:p>
                      <a:r>
                        <a:rPr lang="en-IN" dirty="0"/>
                        <a:t>Well(G.N.547)</a:t>
                      </a:r>
                    </a:p>
                  </a:txBody>
                  <a:tcPr/>
                </a:tc>
                <a:tc>
                  <a:txBody>
                    <a:bodyPr/>
                    <a:lstStyle/>
                    <a:p>
                      <a:r>
                        <a:rPr lang="en-US" dirty="0"/>
                        <a:t>As stated in the quotation materials should be purchased &amp; the drip irrigation scheme should be completed within the period of 6 months.</a:t>
                      </a:r>
                      <a:endParaRPr lang="en-IN" dirty="0"/>
                    </a:p>
                  </a:txBody>
                  <a:tcPr/>
                </a:tc>
                <a:tc>
                  <a:txBody>
                    <a:bodyPr/>
                    <a:lstStyle/>
                    <a:p>
                      <a:r>
                        <a:rPr lang="en-IN" dirty="0"/>
                        <a:t>43,212</a:t>
                      </a:r>
                    </a:p>
                  </a:txBody>
                  <a:tcPr/>
                </a:tc>
                <a:tc>
                  <a:txBody>
                    <a:bodyPr/>
                    <a:lstStyle/>
                    <a:p>
                      <a:r>
                        <a:rPr lang="en-IN" dirty="0"/>
                        <a:t>2,212</a:t>
                      </a:r>
                    </a:p>
                  </a:txBody>
                  <a:tcPr/>
                </a:tc>
                <a:tc>
                  <a:txBody>
                    <a:bodyPr/>
                    <a:lstStyle/>
                    <a:p>
                      <a:r>
                        <a:rPr lang="en-IN" dirty="0"/>
                        <a:t>41,000</a:t>
                      </a:r>
                    </a:p>
                  </a:txBody>
                  <a:tcPr/>
                </a:tc>
                <a:extLst>
                  <a:ext uri="{0D108BD9-81ED-4DB2-BD59-A6C34878D82A}">
                    <a16:rowId xmlns:a16="http://schemas.microsoft.com/office/drawing/2014/main" val="1567982929"/>
                  </a:ext>
                </a:extLst>
              </a:tr>
            </a:tbl>
          </a:graphicData>
        </a:graphic>
      </p:graphicFrame>
      <p:pic>
        <p:nvPicPr>
          <p:cNvPr id="5" name="Picture 4">
            <a:extLst>
              <a:ext uri="{FF2B5EF4-FFF2-40B4-BE49-F238E27FC236}">
                <a16:creationId xmlns:a16="http://schemas.microsoft.com/office/drawing/2014/main" id="{E3672983-5BDC-43B1-82CC-98C74E4E1436}"/>
              </a:ext>
            </a:extLst>
          </p:cNvPr>
          <p:cNvPicPr>
            <a:picLocks noChangeAspect="1"/>
          </p:cNvPicPr>
          <p:nvPr/>
        </p:nvPicPr>
        <p:blipFill rotWithShape="1">
          <a:blip r:embed="rId2">
            <a:extLst>
              <a:ext uri="{28A0092B-C50C-407E-A947-70E740481C1C}">
                <a14:useLocalDpi xmlns:a14="http://schemas.microsoft.com/office/drawing/2010/main" val="0"/>
              </a:ext>
            </a:extLst>
          </a:blip>
          <a:srcRect t="14891"/>
          <a:stretch/>
        </p:blipFill>
        <p:spPr>
          <a:xfrm>
            <a:off x="900897" y="3837697"/>
            <a:ext cx="2632415" cy="2587841"/>
          </a:xfrm>
          <a:prstGeom prst="rect">
            <a:avLst/>
          </a:prstGeom>
        </p:spPr>
      </p:pic>
      <p:pic>
        <p:nvPicPr>
          <p:cNvPr id="7" name="Picture 6">
            <a:extLst>
              <a:ext uri="{FF2B5EF4-FFF2-40B4-BE49-F238E27FC236}">
                <a16:creationId xmlns:a16="http://schemas.microsoft.com/office/drawing/2014/main" id="{7C6211F0-04E3-457D-9451-885C4204F7EF}"/>
              </a:ext>
            </a:extLst>
          </p:cNvPr>
          <p:cNvPicPr>
            <a:picLocks noChangeAspect="1"/>
          </p:cNvPicPr>
          <p:nvPr/>
        </p:nvPicPr>
        <p:blipFill rotWithShape="1">
          <a:blip r:embed="rId3">
            <a:extLst>
              <a:ext uri="{28A0092B-C50C-407E-A947-70E740481C1C}">
                <a14:useLocalDpi xmlns:a14="http://schemas.microsoft.com/office/drawing/2010/main" val="0"/>
              </a:ext>
            </a:extLst>
          </a:blip>
          <a:srcRect l="5907" t="14203"/>
          <a:stretch/>
        </p:blipFill>
        <p:spPr>
          <a:xfrm>
            <a:off x="4070226" y="3836929"/>
            <a:ext cx="2632414" cy="2585190"/>
          </a:xfrm>
          <a:prstGeom prst="rect">
            <a:avLst/>
          </a:prstGeom>
        </p:spPr>
      </p:pic>
      <p:pic>
        <p:nvPicPr>
          <p:cNvPr id="9" name="Picture 8">
            <a:extLst>
              <a:ext uri="{FF2B5EF4-FFF2-40B4-BE49-F238E27FC236}">
                <a16:creationId xmlns:a16="http://schemas.microsoft.com/office/drawing/2014/main" id="{59EE910E-5381-406C-A699-00D2DF112583}"/>
              </a:ext>
            </a:extLst>
          </p:cNvPr>
          <p:cNvPicPr>
            <a:picLocks noChangeAspect="1"/>
          </p:cNvPicPr>
          <p:nvPr/>
        </p:nvPicPr>
        <p:blipFill rotWithShape="1">
          <a:blip r:embed="rId4">
            <a:extLst>
              <a:ext uri="{28A0092B-C50C-407E-A947-70E740481C1C}">
                <a14:useLocalDpi xmlns:a14="http://schemas.microsoft.com/office/drawing/2010/main" val="0"/>
              </a:ext>
            </a:extLst>
          </a:blip>
          <a:srcRect l="21460" b="10979"/>
          <a:stretch/>
        </p:blipFill>
        <p:spPr>
          <a:xfrm rot="5400000">
            <a:off x="7312980" y="3916398"/>
            <a:ext cx="2587840" cy="2441360"/>
          </a:xfrm>
          <a:prstGeom prst="rect">
            <a:avLst/>
          </a:prstGeom>
        </p:spPr>
      </p:pic>
    </p:spTree>
    <p:extLst>
      <p:ext uri="{BB962C8B-B14F-4D97-AF65-F5344CB8AC3E}">
        <p14:creationId xmlns:p14="http://schemas.microsoft.com/office/powerpoint/2010/main" val="348727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1897D-81BF-40A4-96D5-CF4326DAB6D9}"/>
              </a:ext>
            </a:extLst>
          </p:cNvPr>
          <p:cNvSpPr>
            <a:spLocks noGrp="1"/>
          </p:cNvSpPr>
          <p:nvPr>
            <p:ph idx="1"/>
          </p:nvPr>
        </p:nvSpPr>
        <p:spPr>
          <a:xfrm>
            <a:off x="230821" y="204186"/>
            <a:ext cx="9783192" cy="4864964"/>
          </a:xfrm>
        </p:spPr>
        <p:txBody>
          <a:bodyPr>
            <a:normAutofit fontScale="70000" lnSpcReduction="20000"/>
          </a:bodyPr>
          <a:lstStyle/>
          <a:p>
            <a:pPr marL="0" indent="0">
              <a:buNone/>
            </a:pPr>
            <a:r>
              <a:rPr lang="en-IN" b="1" dirty="0">
                <a:latin typeface="Times New Roman" panose="02020603050405020304" pitchFamily="18" charset="0"/>
                <a:cs typeface="Times New Roman" panose="02020603050405020304" pitchFamily="18" charset="0"/>
              </a:rPr>
              <a:t>6.C. Long Term Loan</a:t>
            </a:r>
          </a:p>
          <a:p>
            <a:r>
              <a:rPr lang="en-IN" sz="2800" dirty="0">
                <a:latin typeface="Times New Roman" panose="02020603050405020304" pitchFamily="18" charset="0"/>
                <a:cs typeface="Times New Roman" panose="02020603050405020304" pitchFamily="18" charset="0"/>
              </a:rPr>
              <a:t>Rate of Interest :- 13 %</a:t>
            </a:r>
          </a:p>
          <a:p>
            <a:r>
              <a:rPr lang="en-IN" sz="2800" dirty="0">
                <a:latin typeface="Times New Roman" panose="02020603050405020304" pitchFamily="18" charset="0"/>
                <a:cs typeface="Times New Roman" panose="02020603050405020304" pitchFamily="18" charset="0"/>
              </a:rPr>
              <a:t>Duration :-</a:t>
            </a:r>
            <a:r>
              <a:rPr lang="en-IN" dirty="0">
                <a:latin typeface="Times New Roman" panose="02020603050405020304" pitchFamily="18" charset="0"/>
                <a:cs typeface="Times New Roman" panose="02020603050405020304" pitchFamily="18" charset="0"/>
              </a:rPr>
              <a:t>15</a:t>
            </a:r>
            <a:r>
              <a:rPr lang="en-IN" sz="2800" dirty="0">
                <a:latin typeface="Times New Roman" panose="02020603050405020304" pitchFamily="18" charset="0"/>
                <a:cs typeface="Times New Roman" panose="02020603050405020304" pitchFamily="18" charset="0"/>
              </a:rPr>
              <a:t> Year</a:t>
            </a:r>
          </a:p>
          <a:p>
            <a:r>
              <a:rPr lang="en-IN" sz="2800" dirty="0">
                <a:latin typeface="Times New Roman" panose="02020603050405020304" pitchFamily="18" charset="0"/>
                <a:cs typeface="Times New Roman" panose="02020603050405020304" pitchFamily="18" charset="0"/>
              </a:rPr>
              <a:t>Purpose :- 1)</a:t>
            </a:r>
            <a:r>
              <a:rPr lang="en-IN" sz="2800" dirty="0" err="1">
                <a:latin typeface="Times New Roman" panose="02020603050405020304" pitchFamily="18" charset="0"/>
                <a:cs typeface="Times New Roman" panose="02020603050405020304" pitchFamily="18" charset="0"/>
              </a:rPr>
              <a:t>Shetkari</a:t>
            </a:r>
            <a:r>
              <a:rPr lang="en-IN" sz="2800" dirty="0">
                <a:latin typeface="Times New Roman" panose="02020603050405020304" pitchFamily="18" charset="0"/>
                <a:cs typeface="Times New Roman" panose="02020603050405020304" pitchFamily="18" charset="0"/>
              </a:rPr>
              <a:t> Niwas </a:t>
            </a:r>
          </a:p>
          <a:p>
            <a:r>
              <a:rPr lang="en-IN" sz="2800" dirty="0">
                <a:latin typeface="Times New Roman" panose="02020603050405020304" pitchFamily="18" charset="0"/>
                <a:cs typeface="Times New Roman" panose="02020603050405020304" pitchFamily="18" charset="0"/>
              </a:rPr>
              <a:t>Documentation :-1)7/12</a:t>
            </a:r>
            <a:endParaRPr lang="en-IN" dirty="0">
              <a:latin typeface="Times New Roman" panose="02020603050405020304" pitchFamily="18" charset="0"/>
              <a:cs typeface="Times New Roman" panose="02020603050405020304" pitchFamily="18" charset="0"/>
            </a:endParaRPr>
          </a:p>
          <a:p>
            <a:pPr marL="0" indent="0">
              <a:buNone/>
            </a:pPr>
            <a:r>
              <a:rPr lang="en-IN" sz="2800" dirty="0">
                <a:latin typeface="Times New Roman" panose="02020603050405020304" pitchFamily="18" charset="0"/>
                <a:cs typeface="Times New Roman" panose="02020603050405020304" pitchFamily="18" charset="0"/>
              </a:rPr>
              <a:t>                                   2) 8 A</a:t>
            </a:r>
          </a:p>
          <a:p>
            <a:pPr marL="0" indent="0">
              <a:buNone/>
            </a:pPr>
            <a:r>
              <a:rPr lang="en-IN" sz="2800" dirty="0">
                <a:latin typeface="Times New Roman" panose="02020603050405020304" pitchFamily="18" charset="0"/>
                <a:cs typeface="Times New Roman" panose="02020603050405020304" pitchFamily="18" charset="0"/>
              </a:rPr>
              <a:t>                                   3) No Objection Certificate</a:t>
            </a:r>
          </a:p>
          <a:p>
            <a:pPr marL="0" indent="0">
              <a:buNone/>
            </a:pPr>
            <a:r>
              <a:rPr lang="en-IN" dirty="0">
                <a:latin typeface="Times New Roman" panose="02020603050405020304" pitchFamily="18" charset="0"/>
                <a:cs typeface="Times New Roman" panose="02020603050405020304" pitchFamily="18" charset="0"/>
              </a:rPr>
              <a:t>                                   4)</a:t>
            </a:r>
            <a:r>
              <a:rPr lang="en-IN" sz="2800" dirty="0">
                <a:latin typeface="Times New Roman" panose="02020603050405020304" pitchFamily="18" charset="0"/>
                <a:cs typeface="Times New Roman" panose="02020603050405020304" pitchFamily="18" charset="0"/>
              </a:rPr>
              <a:t> Estimate Plan</a:t>
            </a:r>
          </a:p>
          <a:p>
            <a:pPr marL="0" indent="0">
              <a:buNone/>
            </a:pPr>
            <a:r>
              <a:rPr lang="en-IN" dirty="0">
                <a:latin typeface="Times New Roman" panose="02020603050405020304" pitchFamily="18" charset="0"/>
                <a:cs typeface="Times New Roman" panose="02020603050405020304" pitchFamily="18" charset="0"/>
              </a:rPr>
              <a:t>                                   5)</a:t>
            </a:r>
            <a:r>
              <a:rPr lang="en-IN" sz="2800" dirty="0">
                <a:latin typeface="Times New Roman" panose="02020603050405020304" pitchFamily="18" charset="0"/>
                <a:cs typeface="Times New Roman" panose="02020603050405020304" pitchFamily="18" charset="0"/>
              </a:rPr>
              <a:t> Other Bank NOC</a:t>
            </a:r>
          </a:p>
          <a:p>
            <a:pPr marL="0" indent="0">
              <a:buNone/>
            </a:pPr>
            <a:r>
              <a:rPr lang="en-IN" dirty="0">
                <a:latin typeface="Times New Roman" panose="02020603050405020304" pitchFamily="18" charset="0"/>
                <a:cs typeface="Times New Roman" panose="02020603050405020304" pitchFamily="18" charset="0"/>
              </a:rPr>
              <a:t>                                   6)</a:t>
            </a:r>
            <a:r>
              <a:rPr lang="en-IN" sz="28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Permission letter of </a:t>
            </a:r>
            <a:r>
              <a:rPr lang="en-IN" dirty="0" err="1">
                <a:latin typeface="Times New Roman" panose="02020603050405020304" pitchFamily="18" charset="0"/>
                <a:cs typeface="Times New Roman" panose="02020603050405020304" pitchFamily="18" charset="0"/>
              </a:rPr>
              <a:t>Grampanchayat</a:t>
            </a:r>
            <a:r>
              <a:rPr lang="en-IN"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 </a:t>
            </a:r>
          </a:p>
          <a:p>
            <a:pPr marL="0" indent="0">
              <a:buNone/>
            </a:pPr>
            <a:r>
              <a:rPr lang="en-IN" sz="2800" dirty="0">
                <a:latin typeface="Times New Roman" panose="02020603050405020304" pitchFamily="18" charset="0"/>
                <a:cs typeface="Times New Roman" panose="02020603050405020304" pitchFamily="18" charset="0"/>
              </a:rPr>
              <a:t>                                   7) Agreement, Search Report </a:t>
            </a:r>
          </a:p>
          <a:p>
            <a:pPr marL="0" indent="0">
              <a:buNone/>
            </a:pPr>
            <a:r>
              <a:rPr lang="en-IN" sz="2800" dirty="0">
                <a:latin typeface="Times New Roman" panose="02020603050405020304" pitchFamily="18" charset="0"/>
                <a:cs typeface="Times New Roman" panose="02020603050405020304" pitchFamily="18" charset="0"/>
              </a:rPr>
              <a:t>                                   8)</a:t>
            </a:r>
            <a:r>
              <a:rPr lang="en-IN" dirty="0">
                <a:latin typeface="Times New Roman" panose="02020603050405020304" pitchFamily="18" charset="0"/>
                <a:cs typeface="Times New Roman" panose="02020603050405020304" pitchFamily="18" charset="0"/>
              </a:rPr>
              <a:t>Photograph of Borrower And witness</a:t>
            </a:r>
          </a:p>
          <a:p>
            <a:pPr marL="0" indent="0">
              <a:buNone/>
            </a:pPr>
            <a:r>
              <a:rPr lang="en-IN" sz="2800" dirty="0">
                <a:latin typeface="Times New Roman" panose="02020603050405020304" pitchFamily="18" charset="0"/>
                <a:cs typeface="Times New Roman" panose="02020603050405020304" pitchFamily="18" charset="0"/>
              </a:rPr>
              <a:t>                                   9) Deed of hypothecation </a:t>
            </a:r>
          </a:p>
          <a:p>
            <a:pPr marL="0" indent="0">
              <a:buNone/>
            </a:pPr>
            <a:r>
              <a:rPr lang="en-IN" sz="2800" dirty="0">
                <a:latin typeface="Times New Roman" panose="02020603050405020304" pitchFamily="18" charset="0"/>
                <a:cs typeface="Times New Roman" panose="02020603050405020304" pitchFamily="18" charset="0"/>
              </a:rPr>
              <a:t>                                  10) Balance sheet &amp; Profit and loss  of cooperative society .</a:t>
            </a:r>
          </a:p>
          <a:p>
            <a:endParaRPr lang="en-IN"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F1CE951E-9909-4ECC-A162-9EFC1F07D830}"/>
              </a:ext>
            </a:extLst>
          </p:cNvPr>
          <p:cNvGraphicFramePr>
            <a:graphicFrameLocks noGrp="1"/>
          </p:cNvGraphicFramePr>
          <p:nvPr>
            <p:extLst>
              <p:ext uri="{D42A27DB-BD31-4B8C-83A1-F6EECF244321}">
                <p14:modId xmlns:p14="http://schemas.microsoft.com/office/powerpoint/2010/main" val="814880111"/>
              </p:ext>
            </p:extLst>
          </p:nvPr>
        </p:nvGraphicFramePr>
        <p:xfrm>
          <a:off x="1763202" y="5159797"/>
          <a:ext cx="7156389" cy="1176964"/>
        </p:xfrm>
        <a:graphic>
          <a:graphicData uri="http://schemas.openxmlformats.org/drawingml/2006/table">
            <a:tbl>
              <a:tblPr firstRow="1" bandRow="1">
                <a:tableStyleId>{91EBBBCC-DAD2-459C-BE2E-F6DE35CF9A28}</a:tableStyleId>
              </a:tblPr>
              <a:tblGrid>
                <a:gridCol w="1113915">
                  <a:extLst>
                    <a:ext uri="{9D8B030D-6E8A-4147-A177-3AD203B41FA5}">
                      <a16:colId xmlns:a16="http://schemas.microsoft.com/office/drawing/2014/main" val="463158049"/>
                    </a:ext>
                  </a:extLst>
                </a:gridCol>
                <a:gridCol w="1229970">
                  <a:extLst>
                    <a:ext uri="{9D8B030D-6E8A-4147-A177-3AD203B41FA5}">
                      <a16:colId xmlns:a16="http://schemas.microsoft.com/office/drawing/2014/main" val="1295166127"/>
                    </a:ext>
                  </a:extLst>
                </a:gridCol>
                <a:gridCol w="2444633">
                  <a:extLst>
                    <a:ext uri="{9D8B030D-6E8A-4147-A177-3AD203B41FA5}">
                      <a16:colId xmlns:a16="http://schemas.microsoft.com/office/drawing/2014/main" val="4149179590"/>
                    </a:ext>
                  </a:extLst>
                </a:gridCol>
                <a:gridCol w="2367871">
                  <a:extLst>
                    <a:ext uri="{9D8B030D-6E8A-4147-A177-3AD203B41FA5}">
                      <a16:colId xmlns:a16="http://schemas.microsoft.com/office/drawing/2014/main" val="618266118"/>
                    </a:ext>
                  </a:extLst>
                </a:gridCol>
              </a:tblGrid>
              <a:tr h="618286">
                <a:tc>
                  <a:txBody>
                    <a:bodyPr/>
                    <a:lstStyle/>
                    <a:p>
                      <a:r>
                        <a:rPr lang="en-US" dirty="0" err="1"/>
                        <a:t>Sr.No</a:t>
                      </a:r>
                      <a:r>
                        <a:rPr lang="en-US" dirty="0"/>
                        <a:t>.</a:t>
                      </a:r>
                      <a:endParaRPr lang="en-IN" dirty="0"/>
                    </a:p>
                  </a:txBody>
                  <a:tcPr/>
                </a:tc>
                <a:tc>
                  <a:txBody>
                    <a:bodyPr/>
                    <a:lstStyle/>
                    <a:p>
                      <a:r>
                        <a:rPr lang="en-US" dirty="0"/>
                        <a:t>Year</a:t>
                      </a:r>
                      <a:endParaRPr lang="en-IN" dirty="0"/>
                    </a:p>
                  </a:txBody>
                  <a:tcPr/>
                </a:tc>
                <a:tc>
                  <a:txBody>
                    <a:bodyPr/>
                    <a:lstStyle/>
                    <a:p>
                      <a:r>
                        <a:rPr lang="en-US" dirty="0"/>
                        <a:t>Number of Borrowers</a:t>
                      </a:r>
                      <a:endParaRPr lang="en-IN" dirty="0"/>
                    </a:p>
                  </a:txBody>
                  <a:tcPr/>
                </a:tc>
                <a:tc>
                  <a:txBody>
                    <a:bodyPr/>
                    <a:lstStyle/>
                    <a:p>
                      <a:r>
                        <a:rPr lang="en-US" dirty="0"/>
                        <a:t>Total Amount(₹)</a:t>
                      </a:r>
                      <a:endParaRPr lang="en-IN" dirty="0"/>
                    </a:p>
                  </a:txBody>
                  <a:tcPr/>
                </a:tc>
                <a:extLst>
                  <a:ext uri="{0D108BD9-81ED-4DB2-BD59-A6C34878D82A}">
                    <a16:rowId xmlns:a16="http://schemas.microsoft.com/office/drawing/2014/main" val="3554154716"/>
                  </a:ext>
                </a:extLst>
              </a:tr>
              <a:tr h="558678">
                <a:tc>
                  <a:txBody>
                    <a:bodyPr/>
                    <a:lstStyle/>
                    <a:p>
                      <a:r>
                        <a:rPr lang="en-US" dirty="0"/>
                        <a:t>1</a:t>
                      </a:r>
                      <a:endParaRPr lang="en-IN" dirty="0"/>
                    </a:p>
                  </a:txBody>
                  <a:tcPr/>
                </a:tc>
                <a:tc>
                  <a:txBody>
                    <a:bodyPr/>
                    <a:lstStyle/>
                    <a:p>
                      <a:r>
                        <a:rPr lang="en-US" dirty="0"/>
                        <a:t>2020</a:t>
                      </a:r>
                      <a:endParaRPr lang="en-IN" dirty="0"/>
                    </a:p>
                  </a:txBody>
                  <a:tcPr/>
                </a:tc>
                <a:tc>
                  <a:txBody>
                    <a:bodyPr/>
                    <a:lstStyle/>
                    <a:p>
                      <a:r>
                        <a:rPr lang="en-US" dirty="0"/>
                        <a:t>20</a:t>
                      </a:r>
                      <a:endParaRPr lang="en-IN" dirty="0"/>
                    </a:p>
                  </a:txBody>
                  <a:tcPr/>
                </a:tc>
                <a:tc>
                  <a:txBody>
                    <a:bodyPr/>
                    <a:lstStyle/>
                    <a:p>
                      <a:r>
                        <a:rPr lang="en-US" dirty="0"/>
                        <a:t>51,87,000.00</a:t>
                      </a:r>
                      <a:endParaRPr lang="en-IN" dirty="0"/>
                    </a:p>
                  </a:txBody>
                  <a:tcPr/>
                </a:tc>
                <a:extLst>
                  <a:ext uri="{0D108BD9-81ED-4DB2-BD59-A6C34878D82A}">
                    <a16:rowId xmlns:a16="http://schemas.microsoft.com/office/drawing/2014/main" val="373734848"/>
                  </a:ext>
                </a:extLst>
              </a:tr>
            </a:tbl>
          </a:graphicData>
        </a:graphic>
      </p:graphicFrame>
    </p:spTree>
    <p:extLst>
      <p:ext uri="{BB962C8B-B14F-4D97-AF65-F5344CB8AC3E}">
        <p14:creationId xmlns:p14="http://schemas.microsoft.com/office/powerpoint/2010/main" val="1824169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4E0CDB-7D42-40F6-8820-72BC6CA25A46}"/>
              </a:ext>
            </a:extLst>
          </p:cNvPr>
          <p:cNvSpPr>
            <a:spLocks noGrp="1"/>
          </p:cNvSpPr>
          <p:nvPr>
            <p:ph idx="1"/>
          </p:nvPr>
        </p:nvSpPr>
        <p:spPr>
          <a:xfrm>
            <a:off x="186431" y="239697"/>
            <a:ext cx="11167369" cy="5937266"/>
          </a:xfrm>
        </p:spPr>
        <p:txBody>
          <a:bodyPr/>
          <a:lstStyle/>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Loan Distribution Rules &amp; Instructions For </a:t>
            </a:r>
            <a:r>
              <a:rPr lang="en-IN" dirty="0" err="1">
                <a:latin typeface="Times New Roman" panose="02020603050405020304" pitchFamily="18" charset="0"/>
                <a:cs typeface="Times New Roman" panose="02020603050405020304" pitchFamily="18" charset="0"/>
              </a:rPr>
              <a:t>Shetkari</a:t>
            </a:r>
            <a:r>
              <a:rPr lang="en-IN" dirty="0">
                <a:latin typeface="Times New Roman" panose="02020603050405020304" pitchFamily="18" charset="0"/>
                <a:cs typeface="Times New Roman" panose="02020603050405020304" pitchFamily="18" charset="0"/>
              </a:rPr>
              <a:t> Niwas:-</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2FB6647-3891-4FB6-8A0A-AECF42A17FC1}"/>
              </a:ext>
            </a:extLst>
          </p:cNvPr>
          <p:cNvPicPr>
            <a:picLocks noChangeAspect="1"/>
          </p:cNvPicPr>
          <p:nvPr/>
        </p:nvPicPr>
        <p:blipFill rotWithShape="1">
          <a:blip r:embed="rId2">
            <a:extLst>
              <a:ext uri="{28A0092B-C50C-407E-A947-70E740481C1C}">
                <a14:useLocalDpi xmlns:a14="http://schemas.microsoft.com/office/drawing/2010/main" val="0"/>
              </a:ext>
            </a:extLst>
          </a:blip>
          <a:srcRect l="8029" t="8786" r="9757"/>
          <a:stretch/>
        </p:blipFill>
        <p:spPr>
          <a:xfrm>
            <a:off x="4520232" y="3737496"/>
            <a:ext cx="3281742" cy="2880805"/>
          </a:xfrm>
          <a:prstGeom prst="rect">
            <a:avLst/>
          </a:prstGeom>
        </p:spPr>
      </p:pic>
      <p:pic>
        <p:nvPicPr>
          <p:cNvPr id="8" name="Picture 7">
            <a:extLst>
              <a:ext uri="{FF2B5EF4-FFF2-40B4-BE49-F238E27FC236}">
                <a16:creationId xmlns:a16="http://schemas.microsoft.com/office/drawing/2014/main" id="{B79068B2-3E13-4AA3-8CE3-DAB677654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6068" y="3737495"/>
            <a:ext cx="2472524" cy="2880805"/>
          </a:xfrm>
          <a:prstGeom prst="rect">
            <a:avLst/>
          </a:prstGeom>
        </p:spPr>
      </p:pic>
      <p:pic>
        <p:nvPicPr>
          <p:cNvPr id="10" name="Picture 9">
            <a:extLst>
              <a:ext uri="{FF2B5EF4-FFF2-40B4-BE49-F238E27FC236}">
                <a16:creationId xmlns:a16="http://schemas.microsoft.com/office/drawing/2014/main" id="{BC124F5F-C128-48B4-A00C-E5CAC451E598}"/>
              </a:ext>
            </a:extLst>
          </p:cNvPr>
          <p:cNvPicPr>
            <a:picLocks noChangeAspect="1"/>
          </p:cNvPicPr>
          <p:nvPr/>
        </p:nvPicPr>
        <p:blipFill rotWithShape="1">
          <a:blip r:embed="rId4">
            <a:extLst>
              <a:ext uri="{28A0092B-C50C-407E-A947-70E740481C1C}">
                <a14:useLocalDpi xmlns:a14="http://schemas.microsoft.com/office/drawing/2010/main" val="0"/>
              </a:ext>
            </a:extLst>
          </a:blip>
          <a:srcRect t="17437" b="8139"/>
          <a:stretch/>
        </p:blipFill>
        <p:spPr>
          <a:xfrm rot="16200000">
            <a:off x="912930" y="4031932"/>
            <a:ext cx="2880804" cy="2345204"/>
          </a:xfrm>
          <a:prstGeom prst="rect">
            <a:avLst/>
          </a:prstGeom>
        </p:spPr>
      </p:pic>
      <p:graphicFrame>
        <p:nvGraphicFramePr>
          <p:cNvPr id="7" name="Table 4">
            <a:extLst>
              <a:ext uri="{FF2B5EF4-FFF2-40B4-BE49-F238E27FC236}">
                <a16:creationId xmlns:a16="http://schemas.microsoft.com/office/drawing/2014/main" id="{CBFB99F5-4C38-444B-A250-C02E24988ECA}"/>
              </a:ext>
            </a:extLst>
          </p:cNvPr>
          <p:cNvGraphicFramePr>
            <a:graphicFrameLocks noGrp="1"/>
          </p:cNvGraphicFramePr>
          <p:nvPr>
            <p:extLst>
              <p:ext uri="{D42A27DB-BD31-4B8C-83A1-F6EECF244321}">
                <p14:modId xmlns:p14="http://schemas.microsoft.com/office/powerpoint/2010/main" val="370598180"/>
              </p:ext>
            </p:extLst>
          </p:nvPr>
        </p:nvGraphicFramePr>
        <p:xfrm>
          <a:off x="632164" y="248575"/>
          <a:ext cx="10606966" cy="2651760"/>
        </p:xfrm>
        <a:graphic>
          <a:graphicData uri="http://schemas.openxmlformats.org/drawingml/2006/table">
            <a:tbl>
              <a:tblPr firstRow="1" bandRow="1">
                <a:tableStyleId>{91EBBBCC-DAD2-459C-BE2E-F6DE35CF9A28}</a:tableStyleId>
              </a:tblPr>
              <a:tblGrid>
                <a:gridCol w="905363">
                  <a:extLst>
                    <a:ext uri="{9D8B030D-6E8A-4147-A177-3AD203B41FA5}">
                      <a16:colId xmlns:a16="http://schemas.microsoft.com/office/drawing/2014/main" val="3672099695"/>
                    </a:ext>
                  </a:extLst>
                </a:gridCol>
                <a:gridCol w="1428076">
                  <a:extLst>
                    <a:ext uri="{9D8B030D-6E8A-4147-A177-3AD203B41FA5}">
                      <a16:colId xmlns:a16="http://schemas.microsoft.com/office/drawing/2014/main" val="365949058"/>
                    </a:ext>
                  </a:extLst>
                </a:gridCol>
                <a:gridCol w="1041079">
                  <a:extLst>
                    <a:ext uri="{9D8B030D-6E8A-4147-A177-3AD203B41FA5}">
                      <a16:colId xmlns:a16="http://schemas.microsoft.com/office/drawing/2014/main" val="3920219334"/>
                    </a:ext>
                  </a:extLst>
                </a:gridCol>
                <a:gridCol w="1050458">
                  <a:extLst>
                    <a:ext uri="{9D8B030D-6E8A-4147-A177-3AD203B41FA5}">
                      <a16:colId xmlns:a16="http://schemas.microsoft.com/office/drawing/2014/main" val="401760337"/>
                    </a:ext>
                  </a:extLst>
                </a:gridCol>
                <a:gridCol w="2973170">
                  <a:extLst>
                    <a:ext uri="{9D8B030D-6E8A-4147-A177-3AD203B41FA5}">
                      <a16:colId xmlns:a16="http://schemas.microsoft.com/office/drawing/2014/main" val="2759851422"/>
                    </a:ext>
                  </a:extLst>
                </a:gridCol>
                <a:gridCol w="1078595">
                  <a:extLst>
                    <a:ext uri="{9D8B030D-6E8A-4147-A177-3AD203B41FA5}">
                      <a16:colId xmlns:a16="http://schemas.microsoft.com/office/drawing/2014/main" val="2605041177"/>
                    </a:ext>
                  </a:extLst>
                </a:gridCol>
                <a:gridCol w="1031848">
                  <a:extLst>
                    <a:ext uri="{9D8B030D-6E8A-4147-A177-3AD203B41FA5}">
                      <a16:colId xmlns:a16="http://schemas.microsoft.com/office/drawing/2014/main" val="3921663401"/>
                    </a:ext>
                  </a:extLst>
                </a:gridCol>
                <a:gridCol w="1098377">
                  <a:extLst>
                    <a:ext uri="{9D8B030D-6E8A-4147-A177-3AD203B41FA5}">
                      <a16:colId xmlns:a16="http://schemas.microsoft.com/office/drawing/2014/main" val="2414576548"/>
                    </a:ext>
                  </a:extLst>
                </a:gridCol>
              </a:tblGrid>
              <a:tr h="826542">
                <a:tc>
                  <a:txBody>
                    <a:bodyPr/>
                    <a:lstStyle/>
                    <a:p>
                      <a:r>
                        <a:rPr lang="en-IN" dirty="0" err="1"/>
                        <a:t>Sr.No</a:t>
                      </a:r>
                      <a:r>
                        <a:rPr lang="en-IN" dirty="0"/>
                        <a:t>.</a:t>
                      </a:r>
                    </a:p>
                  </a:txBody>
                  <a:tcPr/>
                </a:tc>
                <a:tc>
                  <a:txBody>
                    <a:bodyPr/>
                    <a:lstStyle/>
                    <a:p>
                      <a:r>
                        <a:rPr lang="en-IN" dirty="0"/>
                        <a:t>Member</a:t>
                      </a:r>
                    </a:p>
                  </a:txBody>
                  <a:tcPr/>
                </a:tc>
                <a:tc>
                  <a:txBody>
                    <a:bodyPr/>
                    <a:lstStyle/>
                    <a:p>
                      <a:r>
                        <a:rPr lang="en-IN" dirty="0"/>
                        <a:t>Holding Area (Ha.)</a:t>
                      </a:r>
                    </a:p>
                  </a:txBody>
                  <a:tcPr/>
                </a:tc>
                <a:tc>
                  <a:txBody>
                    <a:bodyPr/>
                    <a:lstStyle/>
                    <a:p>
                      <a:r>
                        <a:rPr lang="en-IN" dirty="0"/>
                        <a:t>Required area</a:t>
                      </a:r>
                    </a:p>
                    <a:p>
                      <a:r>
                        <a:rPr lang="en-IN" dirty="0"/>
                        <a:t>(Ha.)</a:t>
                      </a:r>
                    </a:p>
                  </a:txBody>
                  <a:tcPr/>
                </a:tc>
                <a:tc>
                  <a:txBody>
                    <a:bodyPr/>
                    <a:lstStyle/>
                    <a:p>
                      <a:r>
                        <a:rPr lang="en-IN" dirty="0"/>
                        <a:t>Work should done by member</a:t>
                      </a:r>
                    </a:p>
                  </a:txBody>
                  <a:tcPr/>
                </a:tc>
                <a:tc>
                  <a:txBody>
                    <a:bodyPr/>
                    <a:lstStyle/>
                    <a:p>
                      <a:r>
                        <a:rPr lang="en-IN" dirty="0"/>
                        <a:t>Investment Cost(₹)</a:t>
                      </a:r>
                    </a:p>
                  </a:txBody>
                  <a:tcPr/>
                </a:tc>
                <a:tc>
                  <a:txBody>
                    <a:bodyPr/>
                    <a:lstStyle/>
                    <a:p>
                      <a:r>
                        <a:rPr lang="en-IN" dirty="0"/>
                        <a:t>Self investment(₹)</a:t>
                      </a:r>
                    </a:p>
                  </a:txBody>
                  <a:tcPr/>
                </a:tc>
                <a:tc>
                  <a:txBody>
                    <a:bodyPr/>
                    <a:lstStyle/>
                    <a:p>
                      <a:r>
                        <a:rPr lang="en-IN" dirty="0"/>
                        <a:t>Loan Approval(₹)</a:t>
                      </a:r>
                    </a:p>
                  </a:txBody>
                  <a:tcPr/>
                </a:tc>
                <a:extLst>
                  <a:ext uri="{0D108BD9-81ED-4DB2-BD59-A6C34878D82A}">
                    <a16:rowId xmlns:a16="http://schemas.microsoft.com/office/drawing/2014/main" val="2166897273"/>
                  </a:ext>
                </a:extLst>
              </a:tr>
              <a:tr h="1570429">
                <a:tc>
                  <a:txBody>
                    <a:bodyPr/>
                    <a:lstStyle/>
                    <a:p>
                      <a:r>
                        <a:rPr lang="en-IN" dirty="0"/>
                        <a:t>1.</a:t>
                      </a:r>
                    </a:p>
                  </a:txBody>
                  <a:tcPr/>
                </a:tc>
                <a:tc>
                  <a:txBody>
                    <a:bodyPr/>
                    <a:lstStyle/>
                    <a:p>
                      <a:r>
                        <a:rPr lang="en-IN" dirty="0" err="1"/>
                        <a:t>Vitthal</a:t>
                      </a:r>
                      <a:r>
                        <a:rPr lang="en-IN" dirty="0"/>
                        <a:t> </a:t>
                      </a:r>
                      <a:r>
                        <a:rPr lang="en-IN" dirty="0" err="1"/>
                        <a:t>Buva</a:t>
                      </a:r>
                      <a:r>
                        <a:rPr lang="en-IN" dirty="0"/>
                        <a:t> </a:t>
                      </a:r>
                      <a:r>
                        <a:rPr lang="en-IN" dirty="0" err="1"/>
                        <a:t>Dhaigude</a:t>
                      </a:r>
                      <a:endParaRPr lang="en-IN" dirty="0"/>
                    </a:p>
                  </a:txBody>
                  <a:tcPr/>
                </a:tc>
                <a:tc>
                  <a:txBody>
                    <a:bodyPr/>
                    <a:lstStyle/>
                    <a:p>
                      <a:r>
                        <a:rPr lang="en-US" dirty="0"/>
                        <a:t>2</a:t>
                      </a:r>
                      <a:r>
                        <a:rPr lang="en-IN" dirty="0"/>
                        <a:t>.78</a:t>
                      </a:r>
                    </a:p>
                  </a:txBody>
                  <a:tcPr/>
                </a:tc>
                <a:tc>
                  <a:txBody>
                    <a:bodyPr/>
                    <a:lstStyle/>
                    <a:p>
                      <a:r>
                        <a:rPr lang="en-US" dirty="0"/>
                        <a:t>2</a:t>
                      </a:r>
                      <a:r>
                        <a:rPr lang="en-IN" dirty="0"/>
                        <a:t>.75</a:t>
                      </a:r>
                    </a:p>
                  </a:txBody>
                  <a:tcPr/>
                </a:tc>
                <a:tc>
                  <a:txBody>
                    <a:bodyPr/>
                    <a:lstStyle/>
                    <a:p>
                      <a:r>
                        <a:rPr lang="en-US" dirty="0"/>
                        <a:t>As stated in the plan M.N.602 house should be constructed along with toilet, Water &amp; Electricity services should be completed within the period of 11 months.</a:t>
                      </a:r>
                      <a:endParaRPr lang="en-IN" dirty="0"/>
                    </a:p>
                  </a:txBody>
                  <a:tcPr/>
                </a:tc>
                <a:tc>
                  <a:txBody>
                    <a:bodyPr/>
                    <a:lstStyle/>
                    <a:p>
                      <a:r>
                        <a:rPr lang="en-IN" dirty="0"/>
                        <a:t>5,77,179</a:t>
                      </a:r>
                    </a:p>
                  </a:txBody>
                  <a:tcPr/>
                </a:tc>
                <a:tc>
                  <a:txBody>
                    <a:bodyPr/>
                    <a:lstStyle/>
                    <a:p>
                      <a:r>
                        <a:rPr lang="en-IN" dirty="0"/>
                        <a:t>1,97,179</a:t>
                      </a:r>
                    </a:p>
                  </a:txBody>
                  <a:tcPr/>
                </a:tc>
                <a:tc>
                  <a:txBody>
                    <a:bodyPr/>
                    <a:lstStyle/>
                    <a:p>
                      <a:r>
                        <a:rPr lang="en-US" dirty="0"/>
                        <a:t>3,</a:t>
                      </a:r>
                      <a:r>
                        <a:rPr lang="en-IN" dirty="0"/>
                        <a:t>80,000</a:t>
                      </a:r>
                    </a:p>
                  </a:txBody>
                  <a:tcPr/>
                </a:tc>
                <a:extLst>
                  <a:ext uri="{0D108BD9-81ED-4DB2-BD59-A6C34878D82A}">
                    <a16:rowId xmlns:a16="http://schemas.microsoft.com/office/drawing/2014/main" val="1567982929"/>
                  </a:ext>
                </a:extLst>
              </a:tr>
            </a:tbl>
          </a:graphicData>
        </a:graphic>
      </p:graphicFrame>
    </p:spTree>
    <p:extLst>
      <p:ext uri="{BB962C8B-B14F-4D97-AF65-F5344CB8AC3E}">
        <p14:creationId xmlns:p14="http://schemas.microsoft.com/office/powerpoint/2010/main" val="3825250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77101-F80B-4685-9CFC-87A5FBB1E439}"/>
              </a:ext>
            </a:extLst>
          </p:cNvPr>
          <p:cNvSpPr>
            <a:spLocks noGrp="1"/>
          </p:cNvSpPr>
          <p:nvPr>
            <p:ph idx="1"/>
          </p:nvPr>
        </p:nvSpPr>
        <p:spPr>
          <a:xfrm>
            <a:off x="363984" y="346229"/>
            <a:ext cx="10989816" cy="5830734"/>
          </a:xfrm>
        </p:spPr>
        <p:txBody>
          <a:bodyPr>
            <a:normAutofit/>
          </a:bodyPr>
          <a:lstStyle/>
          <a:p>
            <a:pPr marL="0" indent="0">
              <a:buNone/>
            </a:pPr>
            <a:r>
              <a:rPr lang="en-IN" b="1" dirty="0">
                <a:latin typeface="Times New Roman" panose="02020603050405020304" pitchFamily="18" charset="0"/>
                <a:cs typeface="Times New Roman" panose="02020603050405020304" pitchFamily="18" charset="0"/>
              </a:rPr>
              <a:t>6.C. Long Term Loan</a:t>
            </a:r>
          </a:p>
          <a:p>
            <a:r>
              <a:rPr lang="en-IN" sz="2200" dirty="0">
                <a:latin typeface="Times New Roman" panose="02020603050405020304" pitchFamily="18" charset="0"/>
                <a:cs typeface="Times New Roman" panose="02020603050405020304" pitchFamily="18" charset="0"/>
              </a:rPr>
              <a:t>Rate of Interest :- 10.5 % (Cooperative society)</a:t>
            </a:r>
          </a:p>
          <a:p>
            <a:r>
              <a:rPr lang="en-IN" sz="2200" dirty="0">
                <a:latin typeface="Times New Roman" panose="02020603050405020304" pitchFamily="18" charset="0"/>
                <a:cs typeface="Times New Roman" panose="02020603050405020304" pitchFamily="18" charset="0"/>
              </a:rPr>
              <a:t>Duration :-5-9 Year</a:t>
            </a:r>
          </a:p>
          <a:p>
            <a:r>
              <a:rPr lang="en-IN" sz="2200" dirty="0">
                <a:latin typeface="Times New Roman" panose="02020603050405020304" pitchFamily="18" charset="0"/>
                <a:cs typeface="Times New Roman" panose="02020603050405020304" pitchFamily="18" charset="0"/>
              </a:rPr>
              <a:t>Purpose :- Tractor </a:t>
            </a:r>
          </a:p>
          <a:p>
            <a:r>
              <a:rPr lang="en-IN" sz="2200" dirty="0">
                <a:latin typeface="Times New Roman" panose="02020603050405020304" pitchFamily="18" charset="0"/>
                <a:cs typeface="Times New Roman" panose="02020603050405020304" pitchFamily="18" charset="0"/>
              </a:rPr>
              <a:t>Documentation :-1)Tractor quotation </a:t>
            </a:r>
          </a:p>
          <a:p>
            <a:pPr marL="0" indent="0">
              <a:buNone/>
            </a:pPr>
            <a:r>
              <a:rPr lang="en-IN" sz="2200" dirty="0">
                <a:latin typeface="Times New Roman" panose="02020603050405020304" pitchFamily="18" charset="0"/>
                <a:cs typeface="Times New Roman" panose="02020603050405020304" pitchFamily="18" charset="0"/>
              </a:rPr>
              <a:t>                                  2)RC Book</a:t>
            </a:r>
          </a:p>
          <a:p>
            <a:pPr marL="0" indent="0">
              <a:buNone/>
            </a:pPr>
            <a:r>
              <a:rPr lang="en-IN" sz="2200" dirty="0">
                <a:latin typeface="Times New Roman" panose="02020603050405020304" pitchFamily="18" charset="0"/>
                <a:cs typeface="Times New Roman" panose="02020603050405020304" pitchFamily="18" charset="0"/>
              </a:rPr>
              <a:t>                                  3) Tax invoice</a:t>
            </a:r>
          </a:p>
          <a:p>
            <a:pPr marL="0" indent="0">
              <a:buNone/>
            </a:pPr>
            <a:r>
              <a:rPr lang="en-IN" sz="2200" dirty="0">
                <a:latin typeface="Times New Roman" panose="02020603050405020304" pitchFamily="18" charset="0"/>
                <a:cs typeface="Times New Roman" panose="02020603050405020304" pitchFamily="18" charset="0"/>
              </a:rPr>
              <a:t>                                  4) Bond(Deed of hypothecation)</a:t>
            </a:r>
          </a:p>
          <a:p>
            <a:pPr marL="0" indent="0">
              <a:buNone/>
            </a:pPr>
            <a:r>
              <a:rPr lang="en-IN" sz="2200" dirty="0">
                <a:latin typeface="Times New Roman" panose="02020603050405020304" pitchFamily="18" charset="0"/>
                <a:cs typeface="Times New Roman" panose="02020603050405020304" pitchFamily="18" charset="0"/>
              </a:rPr>
              <a:t>                                  5)7/12</a:t>
            </a:r>
          </a:p>
          <a:p>
            <a:pPr marL="0" indent="0">
              <a:buNone/>
            </a:pPr>
            <a:r>
              <a:rPr lang="en-IN" sz="2200" dirty="0">
                <a:latin typeface="Times New Roman" panose="02020603050405020304" pitchFamily="18" charset="0"/>
                <a:cs typeface="Times New Roman" panose="02020603050405020304" pitchFamily="18" charset="0"/>
              </a:rPr>
              <a:t>                                  6) 8 A</a:t>
            </a:r>
          </a:p>
          <a:p>
            <a:pPr marL="0" indent="0">
              <a:buNone/>
            </a:pPr>
            <a:r>
              <a:rPr lang="en-IN" sz="2200" dirty="0">
                <a:latin typeface="Times New Roman" panose="02020603050405020304" pitchFamily="18" charset="0"/>
                <a:cs typeface="Times New Roman" panose="02020603050405020304" pitchFamily="18" charset="0"/>
              </a:rPr>
              <a:t>                                  7)Schedule of tractor</a:t>
            </a:r>
          </a:p>
          <a:p>
            <a:pPr marL="0" indent="0">
              <a:buNone/>
            </a:pPr>
            <a:r>
              <a:rPr lang="en-IN" sz="2200" dirty="0">
                <a:latin typeface="Times New Roman" panose="02020603050405020304" pitchFamily="18" charset="0"/>
                <a:cs typeface="Times New Roman" panose="02020603050405020304" pitchFamily="18" charset="0"/>
              </a:rPr>
              <a:t>                                   8) Silent features of scheme</a:t>
            </a:r>
          </a:p>
          <a:p>
            <a:pPr marL="0" indent="0">
              <a:buNone/>
            </a:pPr>
            <a:r>
              <a:rPr lang="en-IN" sz="2200" dirty="0">
                <a:latin typeface="Times New Roman" panose="02020603050405020304" pitchFamily="18" charset="0"/>
                <a:cs typeface="Times New Roman" panose="02020603050405020304" pitchFamily="18" charset="0"/>
              </a:rPr>
              <a:t>                                   9) Balance sheet &amp; Profit and loss  of cooperative society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4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CADCE-ADB2-47F5-9634-D601C2C4DF5E}"/>
              </a:ext>
            </a:extLst>
          </p:cNvPr>
          <p:cNvSpPr>
            <a:spLocks noGrp="1"/>
          </p:cNvSpPr>
          <p:nvPr>
            <p:ph idx="1"/>
          </p:nvPr>
        </p:nvSpPr>
        <p:spPr>
          <a:xfrm>
            <a:off x="266330" y="44389"/>
            <a:ext cx="11087470" cy="6070431"/>
          </a:xfrm>
        </p:spPr>
        <p:txBody>
          <a:bodyPr/>
          <a:lstStyle/>
          <a:p>
            <a:pPr marL="0" indent="0">
              <a:buNone/>
            </a:pPr>
            <a:r>
              <a:rPr lang="en-US" b="1" dirty="0">
                <a:latin typeface="Times New Roman" panose="02020603050405020304" pitchFamily="18" charset="0"/>
                <a:cs typeface="Times New Roman" panose="02020603050405020304" pitchFamily="18" charset="0"/>
              </a:rPr>
              <a:t>7. Overdues :</a:t>
            </a:r>
            <a:endParaRPr lang="en-IN" b="1"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D3159595-6F8E-4873-A5D9-98083F6DBDB1}"/>
              </a:ext>
            </a:extLst>
          </p:cNvPr>
          <p:cNvGraphicFramePr>
            <a:graphicFrameLocks noGrp="1"/>
          </p:cNvGraphicFramePr>
          <p:nvPr>
            <p:extLst>
              <p:ext uri="{D42A27DB-BD31-4B8C-83A1-F6EECF244321}">
                <p14:modId xmlns:p14="http://schemas.microsoft.com/office/powerpoint/2010/main" val="2219918929"/>
              </p:ext>
            </p:extLst>
          </p:nvPr>
        </p:nvGraphicFramePr>
        <p:xfrm>
          <a:off x="603683" y="734303"/>
          <a:ext cx="10750117" cy="5744532"/>
        </p:xfrm>
        <a:graphic>
          <a:graphicData uri="http://schemas.openxmlformats.org/drawingml/2006/table">
            <a:tbl>
              <a:tblPr firstRow="1" bandRow="1">
                <a:tableStyleId>{91EBBBCC-DAD2-459C-BE2E-F6DE35CF9A28}</a:tableStyleId>
              </a:tblPr>
              <a:tblGrid>
                <a:gridCol w="754600">
                  <a:extLst>
                    <a:ext uri="{9D8B030D-6E8A-4147-A177-3AD203B41FA5}">
                      <a16:colId xmlns:a16="http://schemas.microsoft.com/office/drawing/2014/main" val="2405300971"/>
                    </a:ext>
                  </a:extLst>
                </a:gridCol>
                <a:gridCol w="1873189">
                  <a:extLst>
                    <a:ext uri="{9D8B030D-6E8A-4147-A177-3AD203B41FA5}">
                      <a16:colId xmlns:a16="http://schemas.microsoft.com/office/drawing/2014/main" val="2421009507"/>
                    </a:ext>
                  </a:extLst>
                </a:gridCol>
                <a:gridCol w="1056443">
                  <a:extLst>
                    <a:ext uri="{9D8B030D-6E8A-4147-A177-3AD203B41FA5}">
                      <a16:colId xmlns:a16="http://schemas.microsoft.com/office/drawing/2014/main" val="233575908"/>
                    </a:ext>
                  </a:extLst>
                </a:gridCol>
                <a:gridCol w="1109708">
                  <a:extLst>
                    <a:ext uri="{9D8B030D-6E8A-4147-A177-3AD203B41FA5}">
                      <a16:colId xmlns:a16="http://schemas.microsoft.com/office/drawing/2014/main" val="410646453"/>
                    </a:ext>
                  </a:extLst>
                </a:gridCol>
                <a:gridCol w="1091954">
                  <a:extLst>
                    <a:ext uri="{9D8B030D-6E8A-4147-A177-3AD203B41FA5}">
                      <a16:colId xmlns:a16="http://schemas.microsoft.com/office/drawing/2014/main" val="3220513946"/>
                    </a:ext>
                  </a:extLst>
                </a:gridCol>
                <a:gridCol w="1083075">
                  <a:extLst>
                    <a:ext uri="{9D8B030D-6E8A-4147-A177-3AD203B41FA5}">
                      <a16:colId xmlns:a16="http://schemas.microsoft.com/office/drawing/2014/main" val="686187139"/>
                    </a:ext>
                  </a:extLst>
                </a:gridCol>
                <a:gridCol w="1260383">
                  <a:extLst>
                    <a:ext uri="{9D8B030D-6E8A-4147-A177-3AD203B41FA5}">
                      <a16:colId xmlns:a16="http://schemas.microsoft.com/office/drawing/2014/main" val="2301058656"/>
                    </a:ext>
                  </a:extLst>
                </a:gridCol>
                <a:gridCol w="1260382">
                  <a:extLst>
                    <a:ext uri="{9D8B030D-6E8A-4147-A177-3AD203B41FA5}">
                      <a16:colId xmlns:a16="http://schemas.microsoft.com/office/drawing/2014/main" val="3133638074"/>
                    </a:ext>
                  </a:extLst>
                </a:gridCol>
                <a:gridCol w="1260383">
                  <a:extLst>
                    <a:ext uri="{9D8B030D-6E8A-4147-A177-3AD203B41FA5}">
                      <a16:colId xmlns:a16="http://schemas.microsoft.com/office/drawing/2014/main" val="1928959380"/>
                    </a:ext>
                  </a:extLst>
                </a:gridCol>
              </a:tblGrid>
              <a:tr h="476257">
                <a:tc rowSpan="2">
                  <a:txBody>
                    <a:bodyPr/>
                    <a:lstStyle/>
                    <a:p>
                      <a:r>
                        <a:rPr lang="en-US" dirty="0" err="1"/>
                        <a:t>Sr.No</a:t>
                      </a:r>
                      <a:r>
                        <a:rPr lang="en-US" dirty="0"/>
                        <a:t>.</a:t>
                      </a:r>
                      <a:endParaRPr lang="en-IN" dirty="0">
                        <a:latin typeface="Times New Roman" panose="02020603050405020304" pitchFamily="18" charset="0"/>
                        <a:cs typeface="Times New Roman" panose="02020603050405020304" pitchFamily="18" charset="0"/>
                      </a:endParaRPr>
                    </a:p>
                  </a:txBody>
                  <a:tcPr/>
                </a:tc>
                <a:tc rowSpan="2">
                  <a:txBody>
                    <a:bodyPr/>
                    <a:lstStyle/>
                    <a:p>
                      <a:r>
                        <a:rPr lang="en-US" dirty="0"/>
                        <a:t>Types of Loan</a:t>
                      </a:r>
                      <a:endParaRPr lang="en-IN" dirty="0">
                        <a:latin typeface="Times New Roman" panose="02020603050405020304" pitchFamily="18" charset="0"/>
                        <a:cs typeface="Times New Roman" panose="02020603050405020304" pitchFamily="18" charset="0"/>
                      </a:endParaRPr>
                    </a:p>
                  </a:txBody>
                  <a:tcPr/>
                </a:tc>
                <a:tc gridSpan="7">
                  <a:txBody>
                    <a:bodyPr/>
                    <a:lstStyle/>
                    <a:p>
                      <a:pPr algn="ctr"/>
                      <a:r>
                        <a:rPr lang="en-US" dirty="0"/>
                        <a:t>Amount of Overdues </a:t>
                      </a:r>
                      <a:endParaRPr lang="en-IN"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189234776"/>
                  </a:ext>
                </a:extLst>
              </a:tr>
              <a:tr h="476257">
                <a:tc vMerge="1">
                  <a:txBody>
                    <a:bodyPr/>
                    <a:lstStyle/>
                    <a:p>
                      <a:endParaRPr lang="en-IN"/>
                    </a:p>
                  </a:txBody>
                  <a:tcPr/>
                </a:tc>
                <a:tc vMerge="1">
                  <a:txBody>
                    <a:bodyPr/>
                    <a:lstStyle/>
                    <a:p>
                      <a:endParaRPr lang="en-IN"/>
                    </a:p>
                  </a:txBody>
                  <a:tcPr/>
                </a:tc>
                <a:tc>
                  <a:txBody>
                    <a:bodyPr/>
                    <a:lstStyle/>
                    <a:p>
                      <a:r>
                        <a:rPr lang="en-US" dirty="0"/>
                        <a:t>2020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2019</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2018</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2017</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2016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Total </a:t>
                      </a:r>
                      <a:r>
                        <a:rPr lang="en-US" sz="1800" dirty="0"/>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Percentage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96864382"/>
                  </a:ext>
                </a:extLst>
              </a:tr>
              <a:tr h="573871">
                <a:tc rowSpan="2">
                  <a:txBody>
                    <a:bodyPr/>
                    <a:lstStyle/>
                    <a:p>
                      <a:r>
                        <a:rPr lang="en-US" dirty="0"/>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Short Term Loan </a:t>
                      </a:r>
                      <a:r>
                        <a:rPr lang="en-US" sz="1800" dirty="0"/>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688305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1887850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1860000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1408000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501000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6345155</a:t>
                      </a:r>
                      <a:endParaRPr lang="en-IN" dirty="0">
                        <a:latin typeface="Times New Roman" panose="02020603050405020304" pitchFamily="18" charset="0"/>
                        <a:cs typeface="Times New Roman" panose="02020603050405020304" pitchFamily="18" charset="0"/>
                      </a:endParaRPr>
                    </a:p>
                  </a:txBody>
                  <a:tcPr/>
                </a:tc>
                <a:tc rowSpan="2">
                  <a:txBody>
                    <a:bodyPr/>
                    <a:lstStyle/>
                    <a:p>
                      <a:r>
                        <a:rPr lang="en-US" b="1" dirty="0"/>
                        <a:t>57.62</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1193628"/>
                  </a:ext>
                </a:extLst>
              </a:tr>
              <a:tr h="745725">
                <a:tc vMerge="1">
                  <a:txBody>
                    <a:bodyPr/>
                    <a:lstStyle/>
                    <a:p>
                      <a:endParaRPr lang="en-IN" dirty="0"/>
                    </a:p>
                  </a:txBody>
                  <a:tcPr/>
                </a:tc>
                <a:tc>
                  <a:txBody>
                    <a:bodyPr/>
                    <a:lstStyle/>
                    <a:p>
                      <a:r>
                        <a:rPr lang="en-US" dirty="0"/>
                        <a:t>Number of Borrowers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9</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30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90</a:t>
                      </a:r>
                      <a:endParaRPr lang="en-IN" dirty="0">
                        <a:latin typeface="Times New Roman" panose="02020603050405020304" pitchFamily="18" charset="0"/>
                        <a:cs typeface="Times New Roman" panose="02020603050405020304" pitchFamily="18" charset="0"/>
                      </a:endParaRPr>
                    </a:p>
                  </a:txBody>
                  <a:tcPr/>
                </a:tc>
                <a:tc vMerge="1">
                  <a:txBody>
                    <a:bodyPr/>
                    <a:lstStyle/>
                    <a:p>
                      <a:endParaRPr lang="en-IN" dirty="0"/>
                    </a:p>
                  </a:txBody>
                  <a:tcPr/>
                </a:tc>
                <a:extLst>
                  <a:ext uri="{0D108BD9-81ED-4DB2-BD59-A6C34878D82A}">
                    <a16:rowId xmlns:a16="http://schemas.microsoft.com/office/drawing/2014/main" val="2546225757"/>
                  </a:ext>
                </a:extLst>
              </a:tr>
              <a:tr h="686294">
                <a:tc rowSpan="2">
                  <a:txBody>
                    <a:bodyPr/>
                    <a:lstStyle/>
                    <a:p>
                      <a:r>
                        <a:rPr lang="en-US" dirty="0"/>
                        <a:t>2</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Medium Term Loan </a:t>
                      </a:r>
                      <a:r>
                        <a:rPr lang="en-US" sz="1800" dirty="0"/>
                        <a: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551946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958394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695000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398000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210000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2813340</a:t>
                      </a:r>
                      <a:endParaRPr lang="en-IN" dirty="0">
                        <a:latin typeface="Times New Roman" panose="02020603050405020304" pitchFamily="18" charset="0"/>
                        <a:cs typeface="Times New Roman" panose="02020603050405020304" pitchFamily="18" charset="0"/>
                      </a:endParaRPr>
                    </a:p>
                  </a:txBody>
                  <a:tcPr/>
                </a:tc>
                <a:tc rowSpan="2">
                  <a:txBody>
                    <a:bodyPr/>
                    <a:lstStyle/>
                    <a:p>
                      <a:r>
                        <a:rPr lang="en-US" dirty="0"/>
                        <a:t>25.55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2908972"/>
                  </a:ext>
                </a:extLst>
              </a:tr>
              <a:tr h="732258">
                <a:tc vMerge="1">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Borrowers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9</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61</a:t>
                      </a:r>
                      <a:endParaRPr lang="en-IN" dirty="0">
                        <a:latin typeface="Times New Roman" panose="02020603050405020304" pitchFamily="18" charset="0"/>
                        <a:cs typeface="Times New Roman" panose="02020603050405020304" pitchFamily="18" charset="0"/>
                      </a:endParaRPr>
                    </a:p>
                  </a:txBody>
                  <a:tcPr/>
                </a:tc>
                <a:tc vMerge="1">
                  <a:txBody>
                    <a:bodyPr/>
                    <a:lstStyle/>
                    <a:p>
                      <a:endParaRPr lang="en-IN" dirty="0"/>
                    </a:p>
                  </a:txBody>
                  <a:tcPr/>
                </a:tc>
                <a:extLst>
                  <a:ext uri="{0D108BD9-81ED-4DB2-BD59-A6C34878D82A}">
                    <a16:rowId xmlns:a16="http://schemas.microsoft.com/office/drawing/2014/main" val="285666216"/>
                  </a:ext>
                </a:extLst>
              </a:tr>
              <a:tr h="543413">
                <a:tc rowSpan="2">
                  <a:txBody>
                    <a:bodyPr/>
                    <a:lstStyle/>
                    <a:p>
                      <a:r>
                        <a:rPr lang="en-US" dirty="0"/>
                        <a:t>3</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 Term Loan </a:t>
                      </a:r>
                      <a:r>
                        <a:rPr lang="en-US" sz="1800" dirty="0"/>
                        <a: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57189</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35058</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30240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31200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1700000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1853687</a:t>
                      </a:r>
                      <a:endParaRPr lang="en-IN" dirty="0">
                        <a:latin typeface="Times New Roman" panose="02020603050405020304" pitchFamily="18" charset="0"/>
                        <a:cs typeface="Times New Roman" panose="02020603050405020304" pitchFamily="18" charset="0"/>
                      </a:endParaRPr>
                    </a:p>
                  </a:txBody>
                  <a:tcPr/>
                </a:tc>
                <a:tc rowSpan="2">
                  <a:txBody>
                    <a:bodyPr/>
                    <a:lstStyle/>
                    <a:p>
                      <a:r>
                        <a:rPr lang="en-US" dirty="0"/>
                        <a:t>16.83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53848522"/>
                  </a:ext>
                </a:extLst>
              </a:tr>
              <a:tr h="707501">
                <a:tc v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Borrowers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9</a:t>
                      </a:r>
                      <a:endParaRPr lang="en-IN" dirty="0">
                        <a:latin typeface="Times New Roman" panose="02020603050405020304" pitchFamily="18" charset="0"/>
                        <a:cs typeface="Times New Roman" panose="02020603050405020304" pitchFamily="18" charset="0"/>
                      </a:endParaRPr>
                    </a:p>
                  </a:txBody>
                  <a:tcPr/>
                </a:tc>
                <a:tc vMerge="1">
                  <a:txBody>
                    <a:bodyPr/>
                    <a:lstStyle/>
                    <a:p>
                      <a:endParaRPr lang="en-IN" dirty="0"/>
                    </a:p>
                  </a:txBody>
                  <a:tcPr/>
                </a:tc>
                <a:extLst>
                  <a:ext uri="{0D108BD9-81ED-4DB2-BD59-A6C34878D82A}">
                    <a16:rowId xmlns:a16="http://schemas.microsoft.com/office/drawing/2014/main" val="2763519529"/>
                  </a:ext>
                </a:extLst>
              </a:tr>
              <a:tr h="320040">
                <a:tc>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 Loan Amount </a:t>
                      </a:r>
                      <a:r>
                        <a:rPr lang="en-US" sz="1800" dirty="0"/>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1297440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2881302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2585240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1837200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2411000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11012182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100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7370593"/>
                  </a:ext>
                </a:extLst>
              </a:tr>
            </a:tbl>
          </a:graphicData>
        </a:graphic>
      </p:graphicFrame>
    </p:spTree>
    <p:extLst>
      <p:ext uri="{BB962C8B-B14F-4D97-AF65-F5344CB8AC3E}">
        <p14:creationId xmlns:p14="http://schemas.microsoft.com/office/powerpoint/2010/main" val="166408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E85A7-5D15-48B8-9D13-5AE36012E8C0}"/>
              </a:ext>
            </a:extLst>
          </p:cNvPr>
          <p:cNvSpPr>
            <a:spLocks noGrp="1"/>
          </p:cNvSpPr>
          <p:nvPr>
            <p:ph type="title"/>
          </p:nvPr>
        </p:nvSpPr>
        <p:spPr>
          <a:xfrm>
            <a:off x="207885" y="0"/>
            <a:ext cx="10515600" cy="1325563"/>
          </a:xfrm>
        </p:spPr>
        <p:txBody>
          <a:bodyPr/>
          <a:lstStyle/>
          <a:p>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178E09C-3A7D-4EF7-949E-4BB5EFA6EC35}"/>
              </a:ext>
            </a:extLst>
          </p:cNvPr>
          <p:cNvSpPr>
            <a:spLocks noGrp="1"/>
          </p:cNvSpPr>
          <p:nvPr>
            <p:ph idx="1"/>
          </p:nvPr>
        </p:nvSpPr>
        <p:spPr>
          <a:xfrm>
            <a:off x="292963" y="994299"/>
            <a:ext cx="11060837" cy="4809802"/>
          </a:xfrm>
        </p:spPr>
        <p:txBody>
          <a:bodyPr>
            <a:noAutofit/>
          </a:bodyPr>
          <a:lstStyle/>
          <a:p>
            <a:r>
              <a:rPr lang="en-US" sz="2000" b="0" i="0" dirty="0">
                <a:solidFill>
                  <a:srgbClr val="212529"/>
                </a:solidFill>
                <a:effectLst/>
                <a:latin typeface="Times New Roman" panose="02020603050405020304" pitchFamily="18" charset="0"/>
                <a:cs typeface="Times New Roman" panose="02020603050405020304" pitchFamily="18" charset="0"/>
              </a:rPr>
              <a:t>The Indian Co-operative Movement has earned distinction of being the largest in the </a:t>
            </a:r>
            <a:r>
              <a:rPr lang="en-US" sz="2000" b="0" i="0" dirty="0" err="1">
                <a:solidFill>
                  <a:srgbClr val="212529"/>
                </a:solidFill>
                <a:effectLst/>
                <a:latin typeface="Times New Roman" panose="02020603050405020304" pitchFamily="18" charset="0"/>
                <a:cs typeface="Times New Roman" panose="02020603050405020304" pitchFamily="18" charset="0"/>
              </a:rPr>
              <a:t>world.This</a:t>
            </a:r>
            <a:r>
              <a:rPr lang="en-US" sz="2000" b="0" i="0" dirty="0">
                <a:solidFill>
                  <a:srgbClr val="212529"/>
                </a:solidFill>
                <a:effectLst/>
                <a:latin typeface="Times New Roman" panose="02020603050405020304" pitchFamily="18" charset="0"/>
                <a:cs typeface="Times New Roman" panose="02020603050405020304" pitchFamily="18" charset="0"/>
              </a:rPr>
              <a:t> is true in terms of membership and Co-operative network which spread over almost all the villages in the country and the number of Co-operative Societies. In our country, there are about 5.5 lakhs of cooperative Societies with membership of more than 22crores. It covers a wide range of commercial activities and nearly 50% of them are engaged in agriculture and agriculture related matters. Nearly 70% of the Indian population being </a:t>
            </a:r>
            <a:r>
              <a:rPr lang="en-US" sz="2000" b="0" i="0" dirty="0" err="1">
                <a:solidFill>
                  <a:srgbClr val="212529"/>
                </a:solidFill>
                <a:effectLst/>
                <a:latin typeface="Times New Roman" panose="02020603050405020304" pitchFamily="18" charset="0"/>
                <a:cs typeface="Times New Roman" panose="02020603050405020304" pitchFamily="18" charset="0"/>
              </a:rPr>
              <a:t>dependant</a:t>
            </a:r>
            <a:r>
              <a:rPr lang="en-US" sz="2000" b="0" i="0" dirty="0">
                <a:solidFill>
                  <a:srgbClr val="212529"/>
                </a:solidFill>
                <a:effectLst/>
                <a:latin typeface="Times New Roman" panose="02020603050405020304" pitchFamily="18" charset="0"/>
                <a:cs typeface="Times New Roman" panose="02020603050405020304" pitchFamily="18" charset="0"/>
              </a:rPr>
              <a:t> on agriculture, is thus, connected with agricultural Co-operatives. Co-operatives have covered 100% of villages and 67% of rural households. Co-operative sector contributes 50% of total agricultural credit and distributes 35% of total fertilizer consumption in the Country. They are procuring 60% of total sugar-cane. They are also playing crucial role in the </a:t>
            </a:r>
            <a:r>
              <a:rPr lang="en-US" sz="2000" b="0" i="0" dirty="0" err="1">
                <a:solidFill>
                  <a:srgbClr val="212529"/>
                </a:solidFill>
                <a:effectLst/>
                <a:latin typeface="Times New Roman" panose="02020603050405020304" pitchFamily="18" charset="0"/>
                <a:cs typeface="Times New Roman" panose="02020603050405020304" pitchFamily="18" charset="0"/>
              </a:rPr>
              <a:t>agro</a:t>
            </a:r>
            <a:r>
              <a:rPr lang="en-US" sz="2000" b="0" i="0" dirty="0">
                <a:solidFill>
                  <a:srgbClr val="212529"/>
                </a:solidFill>
                <a:effectLst/>
                <a:latin typeface="Times New Roman" panose="02020603050405020304" pitchFamily="18" charset="0"/>
                <a:cs typeface="Times New Roman" panose="02020603050405020304" pitchFamily="18" charset="0"/>
              </a:rPr>
              <a:t>-processing sector i.e. processing of sugar-cane, milk, cotton and oil seeds </a:t>
            </a:r>
            <a:r>
              <a:rPr lang="en-US" sz="2000" b="0" i="0" dirty="0" err="1">
                <a:solidFill>
                  <a:srgbClr val="212529"/>
                </a:solidFill>
                <a:effectLst/>
                <a:latin typeface="Times New Roman" panose="02020603050405020304" pitchFamily="18" charset="0"/>
                <a:cs typeface="Times New Roman" panose="02020603050405020304" pitchFamily="18" charset="0"/>
              </a:rPr>
              <a:t>etc.Dairy</a:t>
            </a:r>
            <a:r>
              <a:rPr lang="en-US" sz="2000" b="0" i="0" dirty="0">
                <a:solidFill>
                  <a:srgbClr val="212529"/>
                </a:solidFill>
                <a:effectLst/>
                <a:latin typeface="Times New Roman" panose="02020603050405020304" pitchFamily="18" charset="0"/>
                <a:cs typeface="Times New Roman" panose="02020603050405020304" pitchFamily="18" charset="0"/>
              </a:rPr>
              <a:t> Co-operatives have excelled in their area of operation and have enabled India to attain top position in milk production in the world. Edible oil marketed through Co-operative channel is estimated at 50% and handloom Co-operatives account for 55% of the total out-put.</a:t>
            </a:r>
          </a:p>
          <a:p>
            <a:pPr marL="0" indent="0" algn="just">
              <a:lnSpc>
                <a:spcPct val="107000"/>
              </a:lnSpc>
              <a:spcAft>
                <a:spcPts val="800"/>
              </a:spcAft>
              <a:buNone/>
            </a:pPr>
            <a:r>
              <a:rPr lang="en-IN" sz="2000" b="1" dirty="0">
                <a:effectLst/>
                <a:latin typeface="Times New Roman" panose="02020603050405020304" pitchFamily="18" charset="0"/>
                <a:ea typeface="Calibri" panose="020F0502020204030204" pitchFamily="34" charset="0"/>
                <a:cs typeface="Mangal" panose="02040503050203030202" pitchFamily="18" charset="0"/>
              </a:rPr>
              <a:t>Meaning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2000" dirty="0">
                <a:effectLst/>
                <a:latin typeface="Times New Roman" panose="02020603050405020304" pitchFamily="18" charset="0"/>
                <a:ea typeface="Calibri" panose="020F0502020204030204" pitchFamily="34" charset="0"/>
                <a:cs typeface="Mangal" panose="02040503050203030202" pitchFamily="18" charset="0"/>
              </a:rPr>
              <a:t>“A agricultural co-operative credit society is to be treated as an organization of the villagers for mutual help and co-operation to meet their common economic requirements and to increase agricultural production .the idea is to relate the short-term credit which the society gives to the production plan of the farmer and to the yields he is likely to get from the loan.”</a:t>
            </a:r>
          </a:p>
          <a:p>
            <a:endParaRPr lang="en-US" sz="2000" b="0" i="0" dirty="0">
              <a:solidFill>
                <a:srgbClr val="212529"/>
              </a:solidFill>
              <a:effectLst/>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1890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CAE2B2-D5F0-4109-A596-4D26B6F015B0}"/>
              </a:ext>
            </a:extLst>
          </p:cNvPr>
          <p:cNvSpPr>
            <a:spLocks noGrp="1"/>
          </p:cNvSpPr>
          <p:nvPr>
            <p:ph idx="1"/>
          </p:nvPr>
        </p:nvSpPr>
        <p:spPr>
          <a:xfrm>
            <a:off x="426128" y="230819"/>
            <a:ext cx="10927672" cy="5919511"/>
          </a:xfrm>
        </p:spPr>
        <p:txBody>
          <a:bodyPr>
            <a:normAutofit fontScale="85000" lnSpcReduction="20000"/>
          </a:bodyPr>
          <a:lstStyle/>
          <a:p>
            <a:pPr marL="0" indent="0">
              <a:buNone/>
            </a:pPr>
            <a:r>
              <a:rPr lang="en-US" b="1" dirty="0">
                <a:latin typeface="Times New Roman" panose="02020603050405020304" pitchFamily="18" charset="0"/>
                <a:cs typeface="Times New Roman" panose="02020603050405020304" pitchFamily="18" charset="0"/>
              </a:rPr>
              <a:t>Pre-sanction appraisal proposal of crop and development loan :-</a:t>
            </a:r>
          </a:p>
          <a:p>
            <a:r>
              <a:rPr lang="en-US" sz="2600" dirty="0">
                <a:latin typeface="Times New Roman" panose="02020603050405020304" pitchFamily="18" charset="0"/>
                <a:cs typeface="Times New Roman" panose="02020603050405020304" pitchFamily="18" charset="0"/>
              </a:rPr>
              <a:t>Interview with farmer and gives the information for loan.</a:t>
            </a:r>
          </a:p>
          <a:p>
            <a:r>
              <a:rPr lang="en-US" sz="2600" dirty="0">
                <a:latin typeface="Times New Roman" panose="02020603050405020304" pitchFamily="18" charset="0"/>
                <a:cs typeface="Times New Roman" panose="02020603050405020304" pitchFamily="18" charset="0"/>
              </a:rPr>
              <a:t>Checking the general information of borrower ,crop and 7/12.</a:t>
            </a:r>
          </a:p>
          <a:p>
            <a:r>
              <a:rPr lang="en-US" sz="2600" dirty="0">
                <a:latin typeface="Times New Roman" panose="02020603050405020304" pitchFamily="18" charset="0"/>
                <a:cs typeface="Times New Roman" panose="02020603050405020304" pitchFamily="18" charset="0"/>
              </a:rPr>
              <a:t>Total documents for the loan are verify by the authority person of society.</a:t>
            </a:r>
          </a:p>
          <a:p>
            <a:r>
              <a:rPr lang="en-US" sz="2600" dirty="0">
                <a:latin typeface="Times New Roman" panose="02020603050405020304" pitchFamily="18" charset="0"/>
                <a:cs typeface="Times New Roman" panose="02020603050405020304" pitchFamily="18" charset="0"/>
              </a:rPr>
              <a:t>Documents carry the responsibility for application of loan.</a:t>
            </a:r>
          </a:p>
          <a:p>
            <a:r>
              <a:rPr lang="en-US" sz="2600" dirty="0">
                <a:latin typeface="Times New Roman" panose="02020603050405020304" pitchFamily="18" charset="0"/>
                <a:cs typeface="Times New Roman" panose="02020603050405020304" pitchFamily="18" charset="0"/>
              </a:rPr>
              <a:t>After examining all the aspects presented in the presanction from inspection report.</a:t>
            </a:r>
          </a:p>
          <a:p>
            <a:r>
              <a:rPr lang="en-US" sz="2600" dirty="0">
                <a:latin typeface="Times New Roman" panose="02020603050405020304" pitchFamily="18" charset="0"/>
                <a:cs typeface="Times New Roman" panose="02020603050405020304" pitchFamily="18" charset="0"/>
              </a:rPr>
              <a:t>Secretary takes decision whether sanction of loan take or not of farmer.</a:t>
            </a:r>
          </a:p>
          <a:p>
            <a:r>
              <a:rPr lang="en-US" sz="2600" dirty="0">
                <a:latin typeface="Times New Roman" panose="02020603050405020304" pitchFamily="18" charset="0"/>
                <a:cs typeface="Times New Roman" panose="02020603050405020304" pitchFamily="18" charset="0"/>
              </a:rPr>
              <a:t>Before sanctioning the loan secretary and management committee take decision the farmer are feasible to taken the loan .</a:t>
            </a:r>
          </a:p>
          <a:p>
            <a:r>
              <a:rPr lang="en-US" sz="2600" dirty="0">
                <a:latin typeface="Times New Roman" panose="02020603050405020304" pitchFamily="18" charset="0"/>
                <a:cs typeface="Times New Roman" panose="02020603050405020304" pitchFamily="18" charset="0"/>
              </a:rPr>
              <a:t>Secretary consider the technical feasibility repayment capacity, bank ability, risk bearing ability of farmer.</a:t>
            </a:r>
          </a:p>
          <a:p>
            <a:r>
              <a:rPr lang="en-US" sz="2600" dirty="0">
                <a:latin typeface="Times New Roman" panose="02020603050405020304" pitchFamily="18" charset="0"/>
                <a:cs typeface="Times New Roman" panose="02020603050405020304" pitchFamily="18" charset="0"/>
              </a:rPr>
              <a:t>Secretary verifying the documents of borrowers before this document are forwarded to the agriculture officer of DCC bank .</a:t>
            </a:r>
          </a:p>
          <a:p>
            <a:r>
              <a:rPr lang="en-US" sz="2600" dirty="0">
                <a:latin typeface="Times New Roman" panose="02020603050405020304" pitchFamily="18" charset="0"/>
                <a:cs typeface="Times New Roman" panose="02020603050405020304" pitchFamily="18" charset="0"/>
              </a:rPr>
              <a:t>The authorities person taken the all documents the verify goes on surprising visit to the borrowers land.</a:t>
            </a:r>
          </a:p>
          <a:p>
            <a:r>
              <a:rPr lang="en-US" sz="2600" dirty="0">
                <a:latin typeface="Times New Roman" panose="02020603050405020304" pitchFamily="18" charset="0"/>
                <a:cs typeface="Times New Roman" panose="02020603050405020304" pitchFamily="18" charset="0"/>
              </a:rPr>
              <a:t>Before the authorities person goes on all this process gate final decision on the proposed project and communicate the bank manager . </a:t>
            </a:r>
          </a:p>
          <a:p>
            <a:r>
              <a:rPr lang="en-US" sz="2600" dirty="0">
                <a:latin typeface="Times New Roman" panose="02020603050405020304" pitchFamily="18" charset="0"/>
                <a:cs typeface="Times New Roman" panose="02020603050405020304" pitchFamily="18" charset="0"/>
              </a:rPr>
              <a:t>The bank manager gives the further action of the sanction of loan.</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3428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E78CED-FDF9-4EB4-AA19-6FD7DAF84D3E}"/>
              </a:ext>
            </a:extLst>
          </p:cNvPr>
          <p:cNvSpPr>
            <a:spLocks noGrp="1"/>
          </p:cNvSpPr>
          <p:nvPr>
            <p:ph idx="1"/>
          </p:nvPr>
        </p:nvSpPr>
        <p:spPr>
          <a:xfrm>
            <a:off x="310718" y="142043"/>
            <a:ext cx="11043082" cy="6034920"/>
          </a:xfrm>
        </p:spPr>
        <p:txBody>
          <a:bodyPr/>
          <a:lstStyle/>
          <a:p>
            <a:pPr marL="0" indent="0">
              <a:buNone/>
            </a:pPr>
            <a:r>
              <a:rPr lang="en-US" b="1" dirty="0">
                <a:latin typeface="Times New Roman" panose="02020603050405020304" pitchFamily="18" charset="0"/>
                <a:cs typeface="Times New Roman" panose="02020603050405020304" pitchFamily="18" charset="0"/>
              </a:rPr>
              <a:t>Post sanction follow up of crop and development loan :-</a:t>
            </a:r>
          </a:p>
          <a:p>
            <a:r>
              <a:rPr lang="en-US" sz="2000" dirty="0">
                <a:latin typeface="Times New Roman" panose="02020603050405020304" pitchFamily="18" charset="0"/>
                <a:cs typeface="Times New Roman" panose="02020603050405020304" pitchFamily="18" charset="0"/>
              </a:rPr>
              <a:t>The post sanction of the loan ,verifying the loan gives the amount of borrowers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secretary pays the credit and visit to the farmer land to a certain the proper investment of the loan.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These visit develop best bonding/ relationship of bankers and farmers.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When the proper utilization of the credit of crop loan.</a:t>
            </a:r>
          </a:p>
          <a:p>
            <a:endParaRPr lang="en-US"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These visit are more informal then formal of friendliness of society and farmer.</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Then the farmers to repay the loan when it falls due.</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These visit post sanction of the loan also facilities in assessing further requirement of supplementary credit to complete the scheme .</a:t>
            </a:r>
          </a:p>
        </p:txBody>
      </p:sp>
    </p:spTree>
    <p:extLst>
      <p:ext uri="{BB962C8B-B14F-4D97-AF65-F5344CB8AC3E}">
        <p14:creationId xmlns:p14="http://schemas.microsoft.com/office/powerpoint/2010/main" val="29400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413B2A-4881-4F63-9759-1CA9DBE014AA}"/>
              </a:ext>
            </a:extLst>
          </p:cNvPr>
          <p:cNvSpPr>
            <a:spLocks noGrp="1"/>
          </p:cNvSpPr>
          <p:nvPr>
            <p:ph idx="1"/>
          </p:nvPr>
        </p:nvSpPr>
        <p:spPr>
          <a:xfrm>
            <a:off x="372862" y="34179"/>
            <a:ext cx="10980938" cy="5990532"/>
          </a:xfrm>
        </p:spPr>
        <p:txBody>
          <a:bodyPr/>
          <a:lstStyle/>
          <a:p>
            <a:pPr marL="0" indent="0">
              <a:buNone/>
            </a:pPr>
            <a:r>
              <a:rPr lang="en-US" sz="2400" b="1" dirty="0">
                <a:latin typeface="Times New Roman" panose="02020603050405020304" pitchFamily="18" charset="0"/>
                <a:cs typeface="Times New Roman" panose="02020603050405020304" pitchFamily="18" charset="0"/>
                <a:sym typeface="Wingdings" panose="05000000000000000000" pitchFamily="2" charset="2"/>
              </a:rPr>
              <a:t>Different Type of Loans available at Society:-</a:t>
            </a:r>
          </a:p>
          <a:p>
            <a:pPr marL="0" indent="0">
              <a:buNone/>
            </a:pPr>
            <a:r>
              <a:rPr lang="en-US" sz="2000" dirty="0">
                <a:latin typeface="Times New Roman" panose="02020603050405020304" pitchFamily="18" charset="0"/>
                <a:cs typeface="Times New Roman" panose="02020603050405020304" pitchFamily="18" charset="0"/>
                <a:sym typeface="Wingdings" panose="05000000000000000000" pitchFamily="2" charset="2"/>
              </a:rPr>
              <a:t>Rate of interest : 13% </a:t>
            </a:r>
            <a:endParaRPr lang="en-US" sz="24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AEAA3A93-6AF1-4CF9-98F3-1AC170021170}"/>
              </a:ext>
            </a:extLst>
          </p:cNvPr>
          <p:cNvGraphicFramePr>
            <a:graphicFrameLocks noGrp="1"/>
          </p:cNvGraphicFramePr>
          <p:nvPr>
            <p:extLst>
              <p:ext uri="{D42A27DB-BD31-4B8C-83A1-F6EECF244321}">
                <p14:modId xmlns:p14="http://schemas.microsoft.com/office/powerpoint/2010/main" val="3479457143"/>
              </p:ext>
            </p:extLst>
          </p:nvPr>
        </p:nvGraphicFramePr>
        <p:xfrm>
          <a:off x="684690" y="833289"/>
          <a:ext cx="10669110" cy="5757043"/>
        </p:xfrm>
        <a:graphic>
          <a:graphicData uri="http://schemas.openxmlformats.org/drawingml/2006/table">
            <a:tbl>
              <a:tblPr firstRow="1" bandRow="1">
                <a:tableStyleId>{91EBBBCC-DAD2-459C-BE2E-F6DE35CF9A28}</a:tableStyleId>
              </a:tblPr>
              <a:tblGrid>
                <a:gridCol w="547954">
                  <a:extLst>
                    <a:ext uri="{9D8B030D-6E8A-4147-A177-3AD203B41FA5}">
                      <a16:colId xmlns:a16="http://schemas.microsoft.com/office/drawing/2014/main" val="521770622"/>
                    </a:ext>
                  </a:extLst>
                </a:gridCol>
                <a:gridCol w="3597887">
                  <a:extLst>
                    <a:ext uri="{9D8B030D-6E8A-4147-A177-3AD203B41FA5}">
                      <a16:colId xmlns:a16="http://schemas.microsoft.com/office/drawing/2014/main" val="174696917"/>
                    </a:ext>
                  </a:extLst>
                </a:gridCol>
                <a:gridCol w="1188957">
                  <a:extLst>
                    <a:ext uri="{9D8B030D-6E8A-4147-A177-3AD203B41FA5}">
                      <a16:colId xmlns:a16="http://schemas.microsoft.com/office/drawing/2014/main" val="1445626219"/>
                    </a:ext>
                  </a:extLst>
                </a:gridCol>
                <a:gridCol w="1271667">
                  <a:extLst>
                    <a:ext uri="{9D8B030D-6E8A-4147-A177-3AD203B41FA5}">
                      <a16:colId xmlns:a16="http://schemas.microsoft.com/office/drawing/2014/main" val="2057632855"/>
                    </a:ext>
                  </a:extLst>
                </a:gridCol>
                <a:gridCol w="1375054">
                  <a:extLst>
                    <a:ext uri="{9D8B030D-6E8A-4147-A177-3AD203B41FA5}">
                      <a16:colId xmlns:a16="http://schemas.microsoft.com/office/drawing/2014/main" val="1730754153"/>
                    </a:ext>
                  </a:extLst>
                </a:gridCol>
                <a:gridCol w="878794">
                  <a:extLst>
                    <a:ext uri="{9D8B030D-6E8A-4147-A177-3AD203B41FA5}">
                      <a16:colId xmlns:a16="http://schemas.microsoft.com/office/drawing/2014/main" val="710342013"/>
                    </a:ext>
                  </a:extLst>
                </a:gridCol>
                <a:gridCol w="1808797">
                  <a:extLst>
                    <a:ext uri="{9D8B030D-6E8A-4147-A177-3AD203B41FA5}">
                      <a16:colId xmlns:a16="http://schemas.microsoft.com/office/drawing/2014/main" val="1026805237"/>
                    </a:ext>
                  </a:extLst>
                </a:gridCol>
              </a:tblGrid>
              <a:tr h="119241">
                <a:tc>
                  <a:txBody>
                    <a:bodyPr/>
                    <a:lstStyle/>
                    <a:p>
                      <a:r>
                        <a:rPr lang="en-US" sz="1500" dirty="0" err="1"/>
                        <a:t>Sr.No</a:t>
                      </a:r>
                      <a:r>
                        <a:rPr lang="en-US" sz="1500" dirty="0"/>
                        <a:t>..</a:t>
                      </a:r>
                    </a:p>
                    <a:p>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Name of loan</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Unit Cost </a:t>
                      </a:r>
                      <a:r>
                        <a:rPr lang="en-US" sz="1400" dirty="0"/>
                        <a:t>(₹)</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Self Investment</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Repayment period(year)</a:t>
                      </a:r>
                      <a:endParaRPr lang="en-US"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Installments</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Mortgage Details</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2633993830"/>
                  </a:ext>
                </a:extLst>
              </a:tr>
              <a:tr h="351109">
                <a:tc rowSpan="4">
                  <a:txBody>
                    <a:bodyPr/>
                    <a:lstStyle/>
                    <a:p>
                      <a:r>
                        <a:rPr lang="en-US" sz="1600" dirty="0"/>
                        <a:t>1</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Regular out of district buying</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2237378070"/>
                  </a:ext>
                </a:extLst>
              </a:tr>
              <a:tr h="351109">
                <a:tc vMerge="1">
                  <a:txBody>
                    <a:bodyPr/>
                    <a:lstStyle/>
                    <a:p>
                      <a:endParaRPr lang="en-IN" sz="1500" dirty="0"/>
                    </a:p>
                  </a:txBody>
                  <a:tcPr marT="37785" marB="37785"/>
                </a:tc>
                <a:tc>
                  <a:txBody>
                    <a:bodyPr/>
                    <a:lstStyle/>
                    <a:p>
                      <a:pPr marL="285750" indent="-285750">
                        <a:buFont typeface="Arial" panose="020B0604020202020204" pitchFamily="34" charset="0"/>
                        <a:buChar char="•"/>
                      </a:pPr>
                      <a:r>
                        <a:rPr lang="en-US" sz="1600" dirty="0"/>
                        <a:t>Hybrid Cow</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58000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20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0.15 Ha. Irrigated area or 0.20 Ha rainfed area</a:t>
                      </a:r>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2023738722"/>
                  </a:ext>
                </a:extLst>
              </a:tr>
              <a:tr h="351109">
                <a:tc vMerge="1">
                  <a:txBody>
                    <a:bodyPr/>
                    <a:lstStyle/>
                    <a:p>
                      <a:endParaRPr lang="en-IN" sz="1500" dirty="0"/>
                    </a:p>
                  </a:txBody>
                  <a:tcPr marT="37785" marB="37785"/>
                </a:tc>
                <a:tc>
                  <a:txBody>
                    <a:bodyPr/>
                    <a:lstStyle/>
                    <a:p>
                      <a:pPr marL="285750" indent="-285750">
                        <a:buFont typeface="Arial" panose="020B0604020202020204" pitchFamily="34" charset="0"/>
                        <a:buChar char="•"/>
                      </a:pPr>
                      <a:r>
                        <a:rPr lang="en-US" sz="1600" dirty="0" err="1"/>
                        <a:t>Pandharpuri</a:t>
                      </a:r>
                      <a:r>
                        <a:rPr lang="en-US" sz="1600" dirty="0"/>
                        <a:t> buffalo </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37000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20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0.10 ha. Irrigated area</a:t>
                      </a:r>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879591825"/>
                  </a:ext>
                </a:extLst>
              </a:tr>
              <a:tr h="351109">
                <a:tc vMerge="1">
                  <a:txBody>
                    <a:bodyPr/>
                    <a:lstStyle/>
                    <a:p>
                      <a:endParaRPr lang="en-IN" sz="1500" dirty="0"/>
                    </a:p>
                  </a:txBody>
                  <a:tcPr marT="37785" marB="37785"/>
                </a:tc>
                <a:tc>
                  <a:txBody>
                    <a:bodyPr/>
                    <a:lstStyle/>
                    <a:p>
                      <a:pPr marL="285750" indent="-285750">
                        <a:buFont typeface="Arial" panose="020B0604020202020204" pitchFamily="34" charset="0"/>
                        <a:buChar char="•"/>
                      </a:pPr>
                      <a:r>
                        <a:rPr lang="en-US" sz="1600" dirty="0" err="1"/>
                        <a:t>Murrah</a:t>
                      </a:r>
                      <a:r>
                        <a:rPr lang="en-US" sz="1600" dirty="0"/>
                        <a:t> buffalo</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58000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600" dirty="0"/>
                        <a:t>20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0.15 Ha. Irrigated area or 0.20 Ha rainfed area</a:t>
                      </a:r>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861301313"/>
                  </a:ext>
                </a:extLst>
              </a:tr>
              <a:tr h="426275">
                <a:tc rowSpan="2">
                  <a:txBody>
                    <a:bodyPr/>
                    <a:lstStyle/>
                    <a:p>
                      <a:r>
                        <a:rPr lang="en-US" sz="1600" dirty="0"/>
                        <a:t>2</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Local district buying</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914833180"/>
                  </a:ext>
                </a:extLst>
              </a:tr>
              <a:tr h="351109">
                <a:tc vMerge="1">
                  <a:txBody>
                    <a:bodyPr/>
                    <a:lstStyle/>
                    <a:p>
                      <a:endParaRPr lang="en-IN" sz="1500" dirty="0"/>
                    </a:p>
                  </a:txBody>
                  <a:tcPr marT="37785" marB="37785"/>
                </a:tc>
                <a:tc>
                  <a:txBody>
                    <a:bodyPr/>
                    <a:lstStyle/>
                    <a:p>
                      <a:pPr marL="285750" indent="-285750">
                        <a:buFont typeface="Arial" panose="020B0604020202020204" pitchFamily="34" charset="0"/>
                        <a:buChar char="•"/>
                      </a:pPr>
                      <a:r>
                        <a:rPr lang="en-US" sz="1600" dirty="0"/>
                        <a:t>Sheep(21)</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134000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8</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Minimum 2 acre land.</a:t>
                      </a:r>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627706566"/>
                  </a:ext>
                </a:extLst>
              </a:tr>
              <a:tr h="351109">
                <a:tc rowSpan="3">
                  <a:txBody>
                    <a:bodyPr/>
                    <a:lstStyle/>
                    <a:p>
                      <a:r>
                        <a:rPr lang="en-US" sz="1600" dirty="0"/>
                        <a:t>3</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Goat Farming(21)</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134000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8</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Minimum 2 acre land.</a:t>
                      </a:r>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412391166"/>
                  </a:ext>
                </a:extLst>
              </a:tr>
              <a:tr h="351109">
                <a:tc vMerge="1">
                  <a:txBody>
                    <a:bodyPr/>
                    <a:lstStyle/>
                    <a:p>
                      <a:endParaRPr lang="en-IN" sz="1500" dirty="0"/>
                    </a:p>
                  </a:txBody>
                  <a:tcPr marT="37785" marB="37785"/>
                </a:tc>
                <a:tc>
                  <a:txBody>
                    <a:bodyPr/>
                    <a:lstStyle/>
                    <a:p>
                      <a:pPr marL="285750" indent="-285750">
                        <a:buFont typeface="Arial" panose="020B0604020202020204" pitchFamily="34" charset="0"/>
                        <a:buChar char="•"/>
                      </a:pPr>
                      <a:r>
                        <a:rPr lang="en-US" sz="1600" dirty="0"/>
                        <a:t>Sheep/Goat Farming(11)</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71500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8</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Minimum 1 acre land.</a:t>
                      </a:r>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126537483"/>
                  </a:ext>
                </a:extLst>
              </a:tr>
              <a:tr h="351109">
                <a:tc vMerge="1">
                  <a:txBody>
                    <a:bodyPr/>
                    <a:lstStyle/>
                    <a:p>
                      <a:endParaRPr lang="en-IN" sz="1500" dirty="0"/>
                    </a:p>
                  </a:txBody>
                  <a:tcPr marT="37785" marB="37785"/>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Sheep/Goat Farming(6)</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40000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8</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0.20 ha land</a:t>
                      </a:r>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867242981"/>
                  </a:ext>
                </a:extLst>
              </a:tr>
            </a:tbl>
          </a:graphicData>
        </a:graphic>
      </p:graphicFrame>
    </p:spTree>
    <p:extLst>
      <p:ext uri="{BB962C8B-B14F-4D97-AF65-F5344CB8AC3E}">
        <p14:creationId xmlns:p14="http://schemas.microsoft.com/office/powerpoint/2010/main" val="2001721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EA2FB91F-28CC-4D55-AFF1-15E23AB4700A}"/>
              </a:ext>
            </a:extLst>
          </p:cNvPr>
          <p:cNvGraphicFramePr>
            <a:graphicFrameLocks noGrp="1"/>
          </p:cNvGraphicFramePr>
          <p:nvPr>
            <p:extLst>
              <p:ext uri="{D42A27DB-BD31-4B8C-83A1-F6EECF244321}">
                <p14:modId xmlns:p14="http://schemas.microsoft.com/office/powerpoint/2010/main" val="3079265835"/>
              </p:ext>
            </p:extLst>
          </p:nvPr>
        </p:nvGraphicFramePr>
        <p:xfrm>
          <a:off x="577049" y="116619"/>
          <a:ext cx="10419866" cy="6571156"/>
        </p:xfrm>
        <a:graphic>
          <a:graphicData uri="http://schemas.openxmlformats.org/drawingml/2006/table">
            <a:tbl>
              <a:tblPr firstRow="1" bandRow="1">
                <a:tableStyleId>{91EBBBCC-DAD2-459C-BE2E-F6DE35CF9A28}</a:tableStyleId>
              </a:tblPr>
              <a:tblGrid>
                <a:gridCol w="496364">
                  <a:extLst>
                    <a:ext uri="{9D8B030D-6E8A-4147-A177-3AD203B41FA5}">
                      <a16:colId xmlns:a16="http://schemas.microsoft.com/office/drawing/2014/main" val="521770622"/>
                    </a:ext>
                  </a:extLst>
                </a:gridCol>
                <a:gridCol w="3837953">
                  <a:extLst>
                    <a:ext uri="{9D8B030D-6E8A-4147-A177-3AD203B41FA5}">
                      <a16:colId xmlns:a16="http://schemas.microsoft.com/office/drawing/2014/main" val="174696917"/>
                    </a:ext>
                  </a:extLst>
                </a:gridCol>
                <a:gridCol w="1143408">
                  <a:extLst>
                    <a:ext uri="{9D8B030D-6E8A-4147-A177-3AD203B41FA5}">
                      <a16:colId xmlns:a16="http://schemas.microsoft.com/office/drawing/2014/main" val="1445626219"/>
                    </a:ext>
                  </a:extLst>
                </a:gridCol>
                <a:gridCol w="1205454">
                  <a:extLst>
                    <a:ext uri="{9D8B030D-6E8A-4147-A177-3AD203B41FA5}">
                      <a16:colId xmlns:a16="http://schemas.microsoft.com/office/drawing/2014/main" val="2057632855"/>
                    </a:ext>
                  </a:extLst>
                </a:gridCol>
                <a:gridCol w="1373863">
                  <a:extLst>
                    <a:ext uri="{9D8B030D-6E8A-4147-A177-3AD203B41FA5}">
                      <a16:colId xmlns:a16="http://schemas.microsoft.com/office/drawing/2014/main" val="1730754153"/>
                    </a:ext>
                  </a:extLst>
                </a:gridCol>
                <a:gridCol w="833182">
                  <a:extLst>
                    <a:ext uri="{9D8B030D-6E8A-4147-A177-3AD203B41FA5}">
                      <a16:colId xmlns:a16="http://schemas.microsoft.com/office/drawing/2014/main" val="3167493759"/>
                    </a:ext>
                  </a:extLst>
                </a:gridCol>
                <a:gridCol w="1529642">
                  <a:extLst>
                    <a:ext uri="{9D8B030D-6E8A-4147-A177-3AD203B41FA5}">
                      <a16:colId xmlns:a16="http://schemas.microsoft.com/office/drawing/2014/main" val="4195396827"/>
                    </a:ext>
                  </a:extLst>
                </a:gridCol>
              </a:tblGrid>
              <a:tr h="597556">
                <a:tc>
                  <a:txBody>
                    <a:bodyPr/>
                    <a:lstStyle/>
                    <a:p>
                      <a:r>
                        <a:rPr lang="en-US" sz="1600" dirty="0" err="1"/>
                        <a:t>Sr.No</a:t>
                      </a: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Name of loan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Unit Cost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Self Investment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Repayment period(year)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500" dirty="0"/>
                        <a:t>Installments</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Mortgage Details</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2633993830"/>
                  </a:ext>
                </a:extLst>
              </a:tr>
              <a:tr h="352924">
                <a:tc rowSpan="3">
                  <a:txBody>
                    <a:bodyPr/>
                    <a:lstStyle/>
                    <a:p>
                      <a:r>
                        <a:rPr lang="en-US" sz="1600" dirty="0"/>
                        <a:t>4</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Out of district buying</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2237378070"/>
                  </a:ext>
                </a:extLst>
              </a:tr>
              <a:tr h="726397">
                <a:tc vMerge="1">
                  <a:txBody>
                    <a:bodyPr/>
                    <a:lstStyle/>
                    <a:p>
                      <a:endParaRPr lang="en-IN" sz="1500" dirty="0"/>
                    </a:p>
                  </a:txBody>
                  <a:tcPr marT="37785" marB="37785"/>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Hybrid Cow(5)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290000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20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1 ha. Irrigated area or 1.60 Ha rainfed area</a:t>
                      </a:r>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2023738722"/>
                  </a:ext>
                </a:extLst>
              </a:tr>
              <a:tr h="726397">
                <a:tc vMerge="1">
                  <a:txBody>
                    <a:bodyPr/>
                    <a:lstStyle/>
                    <a:p>
                      <a:endParaRPr lang="en-IN" sz="1500" dirty="0"/>
                    </a:p>
                  </a:txBody>
                  <a:tcPr marT="37785" marB="37785"/>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err="1"/>
                        <a:t>Murrah</a:t>
                      </a:r>
                      <a:r>
                        <a:rPr lang="en-US" sz="1600" dirty="0"/>
                        <a:t> buffalo(5)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290000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20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 ha. Irrigated area or 1.60 Ha rainfed area</a:t>
                      </a:r>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879591825"/>
                  </a:ext>
                </a:extLst>
              </a:tr>
              <a:tr h="506936">
                <a:tc rowSpan="2">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Dairy entrepreneurship development scheme (Subsidy Allowed)</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861301313"/>
                  </a:ext>
                </a:extLst>
              </a:tr>
              <a:tr h="506936">
                <a:tc vMerge="1">
                  <a:txBody>
                    <a:bodyPr/>
                    <a:lstStyle/>
                    <a:p>
                      <a:endParaRPr lang="en-IN" sz="1500" dirty="0"/>
                    </a:p>
                  </a:txBody>
                  <a:tcPr marT="37785" marB="37785"/>
                </a:tc>
                <a:tc>
                  <a:txBody>
                    <a:bodyPr/>
                    <a:lstStyle/>
                    <a:p>
                      <a:pPr marL="285750" indent="-285750">
                        <a:buFont typeface="Arial" panose="020B0604020202020204" pitchFamily="34" charset="0"/>
                        <a:buChar char="•"/>
                      </a:pPr>
                      <a:r>
                        <a:rPr lang="en-US" sz="1600" dirty="0"/>
                        <a:t>Hybrid Cow/Desi cow/</a:t>
                      </a:r>
                      <a:r>
                        <a:rPr lang="en-US" sz="1600" dirty="0" err="1"/>
                        <a:t>Murrah</a:t>
                      </a:r>
                      <a:r>
                        <a:rPr lang="en-US" sz="1600" dirty="0"/>
                        <a:t> buffalo(10)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700000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70000</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7</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28</a:t>
                      </a:r>
                      <a:endParaRPr lang="en-IN" sz="1600" dirty="0">
                        <a:latin typeface="Times New Roman" panose="02020603050405020304" pitchFamily="18" charset="0"/>
                        <a:cs typeface="Times New Roman" panose="02020603050405020304" pitchFamily="18" charset="0"/>
                      </a:endParaRPr>
                    </a:p>
                  </a:txBody>
                  <a:tcPr marT="37785" marB="37785"/>
                </a:tc>
                <a:tc>
                  <a:txBody>
                    <a:bodyPr/>
                    <a:lstStyle/>
                    <a:p>
                      <a:r>
                        <a:rPr lang="en-US" sz="1600" dirty="0"/>
                        <a:t>-</a:t>
                      </a:r>
                      <a:endParaRPr lang="en-IN"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914833180"/>
                  </a:ext>
                </a:extLst>
              </a:tr>
              <a:tr h="513738">
                <a:tc>
                  <a:txBody>
                    <a:bodyPr/>
                    <a:lstStyle/>
                    <a:p>
                      <a:r>
                        <a:rPr lang="en-US" sz="1600" dirty="0"/>
                        <a:t>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Central Sheep/Goat Farming (42) (Subsidy Allowed)</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100000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8</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1.20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627706566"/>
                  </a:ext>
                </a:extLst>
              </a:tr>
              <a:tr h="513738">
                <a:tc>
                  <a:txBody>
                    <a:bodyPr/>
                    <a:lstStyle/>
                    <a:p>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Poultry Venture Capital Fund for Contract poultry farming(5000) (Subsidy Allowed)</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1120000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14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412391166"/>
                  </a:ext>
                </a:extLst>
              </a:tr>
              <a:tr h="733199">
                <a:tc>
                  <a:txBody>
                    <a:bodyPr/>
                    <a:lstStyle/>
                    <a:p>
                      <a:r>
                        <a:rPr lang="en-US" sz="1600" dirty="0"/>
                        <a:t>8</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Swayam </a:t>
                      </a:r>
                      <a:r>
                        <a:rPr lang="en-US" sz="1600" dirty="0" err="1"/>
                        <a:t>sahayata</a:t>
                      </a:r>
                      <a:r>
                        <a:rPr lang="en-US" sz="1600" dirty="0"/>
                        <a:t> </a:t>
                      </a:r>
                      <a:r>
                        <a:rPr lang="en-US" sz="1600" dirty="0" err="1"/>
                        <a:t>bachat</a:t>
                      </a:r>
                      <a:r>
                        <a:rPr lang="en-US" sz="1600" dirty="0"/>
                        <a:t> gat (Subsidy Allowed)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Rate of </a:t>
                      </a:r>
                      <a:r>
                        <a:rPr lang="en-US" sz="1600" dirty="0" err="1"/>
                        <a:t>intrest</a:t>
                      </a:r>
                      <a:r>
                        <a:rPr lang="en-US" sz="1600" dirty="0"/>
                        <a:t>- 6 %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250000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Group of 10-20 Below poverty line members </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126537483"/>
                  </a:ext>
                </a:extLst>
              </a:tr>
              <a:tr h="513738">
                <a:tc>
                  <a:txBody>
                    <a:bodyPr/>
                    <a:lstStyle/>
                    <a:p>
                      <a:r>
                        <a:rPr lang="en-US" sz="1600" dirty="0"/>
                        <a:t>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Silk &amp; </a:t>
                      </a:r>
                      <a:r>
                        <a:rPr lang="en-US" sz="1600" dirty="0" err="1"/>
                        <a:t>Milksilk</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245098</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12%</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13</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Minimum 1.20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867242981"/>
                  </a:ext>
                </a:extLst>
              </a:tr>
              <a:tr h="352924">
                <a:tc>
                  <a:txBody>
                    <a:bodyPr/>
                    <a:lstStyle/>
                    <a:p>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Poultry Farm For Meat purpose(1000)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145000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2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116127698"/>
                  </a:ext>
                </a:extLst>
              </a:tr>
            </a:tbl>
          </a:graphicData>
        </a:graphic>
      </p:graphicFrame>
    </p:spTree>
    <p:extLst>
      <p:ext uri="{BB962C8B-B14F-4D97-AF65-F5344CB8AC3E}">
        <p14:creationId xmlns:p14="http://schemas.microsoft.com/office/powerpoint/2010/main" val="1798896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E9DBA53C-CC61-4CC0-B003-1DC7132D905E}"/>
              </a:ext>
            </a:extLst>
          </p:cNvPr>
          <p:cNvGraphicFramePr>
            <a:graphicFrameLocks noGrp="1"/>
          </p:cNvGraphicFramePr>
          <p:nvPr>
            <p:extLst>
              <p:ext uri="{D42A27DB-BD31-4B8C-83A1-F6EECF244321}">
                <p14:modId xmlns:p14="http://schemas.microsoft.com/office/powerpoint/2010/main" val="2622983960"/>
              </p:ext>
            </p:extLst>
          </p:nvPr>
        </p:nvGraphicFramePr>
        <p:xfrm>
          <a:off x="605161" y="427358"/>
          <a:ext cx="10981678" cy="5619184"/>
        </p:xfrm>
        <a:graphic>
          <a:graphicData uri="http://schemas.openxmlformats.org/drawingml/2006/table">
            <a:tbl>
              <a:tblPr firstRow="1" bandRow="1">
                <a:tableStyleId>{91EBBBCC-DAD2-459C-BE2E-F6DE35CF9A28}</a:tableStyleId>
              </a:tblPr>
              <a:tblGrid>
                <a:gridCol w="523127">
                  <a:extLst>
                    <a:ext uri="{9D8B030D-6E8A-4147-A177-3AD203B41FA5}">
                      <a16:colId xmlns:a16="http://schemas.microsoft.com/office/drawing/2014/main" val="521770622"/>
                    </a:ext>
                  </a:extLst>
                </a:gridCol>
                <a:gridCol w="4044886">
                  <a:extLst>
                    <a:ext uri="{9D8B030D-6E8A-4147-A177-3AD203B41FA5}">
                      <a16:colId xmlns:a16="http://schemas.microsoft.com/office/drawing/2014/main" val="174696917"/>
                    </a:ext>
                  </a:extLst>
                </a:gridCol>
                <a:gridCol w="1606744">
                  <a:extLst>
                    <a:ext uri="{9D8B030D-6E8A-4147-A177-3AD203B41FA5}">
                      <a16:colId xmlns:a16="http://schemas.microsoft.com/office/drawing/2014/main" val="1445626219"/>
                    </a:ext>
                  </a:extLst>
                </a:gridCol>
                <a:gridCol w="1326498">
                  <a:extLst>
                    <a:ext uri="{9D8B030D-6E8A-4147-A177-3AD203B41FA5}">
                      <a16:colId xmlns:a16="http://schemas.microsoft.com/office/drawing/2014/main" val="2057632855"/>
                    </a:ext>
                  </a:extLst>
                </a:gridCol>
                <a:gridCol w="1317157">
                  <a:extLst>
                    <a:ext uri="{9D8B030D-6E8A-4147-A177-3AD203B41FA5}">
                      <a16:colId xmlns:a16="http://schemas.microsoft.com/office/drawing/2014/main" val="1730754153"/>
                    </a:ext>
                  </a:extLst>
                </a:gridCol>
                <a:gridCol w="859421">
                  <a:extLst>
                    <a:ext uri="{9D8B030D-6E8A-4147-A177-3AD203B41FA5}">
                      <a16:colId xmlns:a16="http://schemas.microsoft.com/office/drawing/2014/main" val="3167493759"/>
                    </a:ext>
                  </a:extLst>
                </a:gridCol>
                <a:gridCol w="1303845">
                  <a:extLst>
                    <a:ext uri="{9D8B030D-6E8A-4147-A177-3AD203B41FA5}">
                      <a16:colId xmlns:a16="http://schemas.microsoft.com/office/drawing/2014/main" val="4195396827"/>
                    </a:ext>
                  </a:extLst>
                </a:gridCol>
              </a:tblGrid>
              <a:tr h="612960">
                <a:tc>
                  <a:txBody>
                    <a:bodyPr/>
                    <a:lstStyle/>
                    <a:p>
                      <a:r>
                        <a:rPr lang="en-US" sz="1500" dirty="0" err="1"/>
                        <a:t>Sr.No</a:t>
                      </a:r>
                      <a:r>
                        <a:rPr lang="en-US" sz="1500" dirty="0"/>
                        <a:t>.</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Name of loan</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Unit Cost </a:t>
                      </a:r>
                      <a:r>
                        <a:rPr lang="en-US" sz="1400" dirty="0"/>
                        <a:t>(₹)</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Self Investment</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Repayment period(year)</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400" dirty="0"/>
                        <a:t>Installments</a:t>
                      </a:r>
                      <a:endParaRPr lang="en-IN" sz="1400" dirty="0">
                        <a:latin typeface="Times New Roman" panose="02020603050405020304" pitchFamily="18" charset="0"/>
                        <a:cs typeface="Times New Roman" panose="02020603050405020304" pitchFamily="18" charset="0"/>
                      </a:endParaRPr>
                    </a:p>
                  </a:txBody>
                  <a:tcPr marT="34350" marB="34350"/>
                </a:tc>
                <a:tc>
                  <a:txBody>
                    <a:bodyPr/>
                    <a:lstStyle/>
                    <a:p>
                      <a:r>
                        <a:rPr lang="en-US" sz="1400" dirty="0"/>
                        <a:t>Mortgage Details</a:t>
                      </a:r>
                      <a:endParaRPr lang="en-IN" sz="1400" dirty="0">
                        <a:latin typeface="Times New Roman" panose="02020603050405020304" pitchFamily="18" charset="0"/>
                        <a:cs typeface="Times New Roman" panose="02020603050405020304" pitchFamily="18" charset="0"/>
                      </a:endParaRPr>
                    </a:p>
                  </a:txBody>
                  <a:tcPr marT="34350" marB="34350"/>
                </a:tc>
                <a:extLst>
                  <a:ext uri="{0D108BD9-81ED-4DB2-BD59-A6C34878D82A}">
                    <a16:rowId xmlns:a16="http://schemas.microsoft.com/office/drawing/2014/main" val="2633993830"/>
                  </a:ext>
                </a:extLst>
              </a:tr>
              <a:tr h="295047">
                <a:tc>
                  <a:txBody>
                    <a:bodyPr/>
                    <a:lstStyle/>
                    <a:p>
                      <a:r>
                        <a:rPr lang="en-US" sz="1500" dirty="0"/>
                        <a:t>11</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Polythene Paper</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45500(per acre)</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12%</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5</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5</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All land</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627706566"/>
                  </a:ext>
                </a:extLst>
              </a:tr>
              <a:tr h="440955">
                <a:tc>
                  <a:txBody>
                    <a:bodyPr/>
                    <a:lstStyle/>
                    <a:p>
                      <a:r>
                        <a:rPr lang="en-US" sz="1500" dirty="0"/>
                        <a:t>12</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285750" indent="-285750">
                        <a:buFont typeface="Arial" panose="020B0604020202020204" pitchFamily="34" charset="0"/>
                        <a:buChar char="•"/>
                      </a:pPr>
                      <a:r>
                        <a:rPr lang="en-US" sz="1500" dirty="0"/>
                        <a:t>Society Rural warehouse(1000M.T.) (Subsidy Allowed)</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3500 (Per ton)</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2625(Per ton)</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9</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All land</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412391166"/>
                  </a:ext>
                </a:extLst>
              </a:tr>
              <a:tr h="440955">
                <a:tc>
                  <a:txBody>
                    <a:bodyPr/>
                    <a:lstStyle/>
                    <a:p>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285750" indent="-285750">
                        <a:buFont typeface="Arial" panose="020B0604020202020204" pitchFamily="34" charset="0"/>
                        <a:buChar char="•"/>
                      </a:pPr>
                      <a:r>
                        <a:rPr lang="en-US" sz="1500" dirty="0"/>
                        <a:t>Personal Rural warehouse (Subsidy Allowed)</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3500 (Per ton)</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25-49%</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9</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All land</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126537483"/>
                  </a:ext>
                </a:extLst>
              </a:tr>
              <a:tr h="440955">
                <a:tc>
                  <a:txBody>
                    <a:bodyPr/>
                    <a:lstStyle/>
                    <a:p>
                      <a:r>
                        <a:rPr lang="en-US" sz="1500" dirty="0"/>
                        <a:t>13</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t>Water Supply </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75000-20lakh</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5%</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9</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8</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Irrigated &amp; other land.</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867242981"/>
                  </a:ext>
                </a:extLst>
              </a:tr>
              <a:tr h="295047">
                <a:tc>
                  <a:txBody>
                    <a:bodyPr/>
                    <a:lstStyle/>
                    <a:p>
                      <a:r>
                        <a:rPr lang="en-US" sz="1500" dirty="0"/>
                        <a:t>14</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Drip/Sprinkle Irrigation (Subsidy Allowed)</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50000-1lakh</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5%</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7</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7</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116127698"/>
                  </a:ext>
                </a:extLst>
              </a:tr>
              <a:tr h="295047">
                <a:tc>
                  <a:txBody>
                    <a:bodyPr/>
                    <a:lstStyle/>
                    <a:p>
                      <a:r>
                        <a:rPr lang="en-US" sz="1500" dirty="0"/>
                        <a:t>15</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t>Pack House (Subsidy Allowed)</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400000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15-49%</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15</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14</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All land</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494511709"/>
                  </a:ext>
                </a:extLst>
              </a:tr>
              <a:tr h="819364">
                <a:tc>
                  <a:txBody>
                    <a:bodyPr/>
                    <a:lstStyle/>
                    <a:p>
                      <a:r>
                        <a:rPr lang="en-US" sz="1500" dirty="0"/>
                        <a:t>16</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t>Toilet</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14500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16000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7</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6</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0.30ha. Irrigated &amp; 0.45 ha Rainfed area</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118222542"/>
                  </a:ext>
                </a:extLst>
              </a:tr>
              <a:tr h="380569">
                <a:tc>
                  <a:txBody>
                    <a:bodyPr/>
                    <a:lstStyle/>
                    <a:p>
                      <a:r>
                        <a:rPr lang="en-US" sz="1500" dirty="0"/>
                        <a:t>17</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err="1"/>
                        <a:t>Shetkari</a:t>
                      </a:r>
                      <a:r>
                        <a:rPr lang="en-US" sz="1500" dirty="0"/>
                        <a:t> Niwas</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2000000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15-49%</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15</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14</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All land</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764107512"/>
                  </a:ext>
                </a:extLst>
              </a:tr>
              <a:tr h="295047">
                <a:tc>
                  <a:txBody>
                    <a:bodyPr/>
                    <a:lstStyle/>
                    <a:p>
                      <a:r>
                        <a:rPr lang="en-US" sz="1500" dirty="0"/>
                        <a:t>18</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Thresher machine</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30000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15-40%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5</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14</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All land</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397601496"/>
                  </a:ext>
                </a:extLst>
              </a:tr>
              <a:tr h="295047">
                <a:tc>
                  <a:txBody>
                    <a:bodyPr/>
                    <a:lstStyle/>
                    <a:p>
                      <a:r>
                        <a:rPr lang="en-US" sz="1500" dirty="0"/>
                        <a:t>19</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Onion Crop  (Subsidy Allowed)</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endParaRPr lang="en-IN" sz="1500" dirty="0">
                        <a:latin typeface="Times New Roman" panose="02020603050405020304" pitchFamily="18" charset="0"/>
                        <a:cs typeface="Times New Roman" panose="02020603050405020304" pitchFamily="18" charset="0"/>
                      </a:endParaRPr>
                    </a:p>
                  </a:txBody>
                  <a:tcPr marT="37785" marB="37785"/>
                </a:tc>
                <a:tc rowSpan="3">
                  <a:txBody>
                    <a:bodyPr/>
                    <a:lstStyle/>
                    <a:p>
                      <a:r>
                        <a:rPr lang="en-US" sz="1500" dirty="0"/>
                        <a:t>7</a:t>
                      </a:r>
                      <a:endParaRPr lang="en-IN" sz="1500" dirty="0">
                        <a:latin typeface="Times New Roman" panose="02020603050405020304" pitchFamily="18" charset="0"/>
                        <a:cs typeface="Times New Roman" panose="02020603050405020304" pitchFamily="18" charset="0"/>
                      </a:endParaRPr>
                    </a:p>
                  </a:txBody>
                  <a:tcPr marT="37785" marB="37785"/>
                </a:tc>
                <a:tc rowSpan="3">
                  <a:txBody>
                    <a:bodyPr/>
                    <a:lstStyle/>
                    <a:p>
                      <a:pPr marL="0" indent="0">
                        <a:buFont typeface="Arial" panose="020B0604020202020204" pitchFamily="34" charset="0"/>
                        <a:buNone/>
                      </a:pPr>
                      <a:r>
                        <a:rPr lang="en-US" sz="1500" dirty="0"/>
                        <a:t>6</a:t>
                      </a:r>
                      <a:endParaRPr lang="en-IN" sz="1500" dirty="0">
                        <a:latin typeface="Times New Roman" panose="02020603050405020304" pitchFamily="18" charset="0"/>
                        <a:cs typeface="Times New Roman" panose="02020603050405020304" pitchFamily="18" charset="0"/>
                      </a:endParaRPr>
                    </a:p>
                  </a:txBody>
                  <a:tcPr marT="37785" marB="37785"/>
                </a:tc>
                <a:tc rowSpan="3">
                  <a:txBody>
                    <a:bodyPr/>
                    <a:lstStyle/>
                    <a:p>
                      <a:pPr marL="0" indent="0">
                        <a:buFont typeface="Arial" panose="020B0604020202020204" pitchFamily="34" charset="0"/>
                        <a:buNone/>
                      </a:pPr>
                      <a:r>
                        <a:rPr lang="en-US" sz="1500" dirty="0"/>
                        <a:t>-</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89688026"/>
                  </a:ext>
                </a:extLst>
              </a:tr>
              <a:tr h="295047">
                <a:tc>
                  <a:txBody>
                    <a:bodyPr/>
                    <a:lstStyle/>
                    <a:p>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285750" indent="-285750">
                        <a:buFont typeface="Arial" panose="020B0604020202020204" pitchFamily="34" charset="0"/>
                        <a:buChar char="•"/>
                      </a:pPr>
                      <a:r>
                        <a:rPr lang="en-US" sz="1500" dirty="0"/>
                        <a:t>5 Metric </a:t>
                      </a:r>
                      <a:r>
                        <a:rPr lang="en-US" sz="1500" dirty="0" err="1"/>
                        <a:t>Tonne</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35490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4490</a:t>
                      </a:r>
                      <a:endParaRPr lang="en-IN" sz="1500" dirty="0">
                        <a:latin typeface="Times New Roman" panose="02020603050405020304" pitchFamily="18" charset="0"/>
                        <a:cs typeface="Times New Roman" panose="02020603050405020304" pitchFamily="18" charset="0"/>
                      </a:endParaRPr>
                    </a:p>
                  </a:txBody>
                  <a:tcPr marT="37785" marB="37785"/>
                </a:tc>
                <a:tc vMerge="1">
                  <a:txBody>
                    <a:bodyPr/>
                    <a:lstStyle/>
                    <a:p>
                      <a:pPr marL="0" indent="0">
                        <a:buFont typeface="Arial" panose="020B0604020202020204" pitchFamily="34" charset="0"/>
                        <a:buNone/>
                      </a:pPr>
                      <a:endParaRPr lang="en-IN" sz="1600" dirty="0"/>
                    </a:p>
                  </a:txBody>
                  <a:tcPr marT="41564" marB="41564"/>
                </a:tc>
                <a:tc vMerge="1">
                  <a:txBody>
                    <a:bodyPr/>
                    <a:lstStyle/>
                    <a:p>
                      <a:pPr marL="0" indent="0">
                        <a:buFont typeface="Arial" panose="020B0604020202020204" pitchFamily="34" charset="0"/>
                        <a:buNone/>
                      </a:pPr>
                      <a:r>
                        <a:rPr lang="en-US" sz="1600" dirty="0"/>
                        <a:t>6</a:t>
                      </a:r>
                      <a:endParaRPr lang="en-IN" sz="1600" dirty="0"/>
                    </a:p>
                  </a:txBody>
                  <a:tcPr marT="41564" marB="41564"/>
                </a:tc>
                <a:tc vMerge="1">
                  <a:txBody>
                    <a:bodyPr/>
                    <a:lstStyle/>
                    <a:p>
                      <a:pPr marL="0" indent="0">
                        <a:buFont typeface="Arial" panose="020B0604020202020204" pitchFamily="34" charset="0"/>
                        <a:buNone/>
                      </a:pPr>
                      <a:r>
                        <a:rPr lang="en-US" sz="1600" dirty="0"/>
                        <a:t>-</a:t>
                      </a:r>
                      <a:endParaRPr lang="en-IN" sz="1600" dirty="0"/>
                    </a:p>
                  </a:txBody>
                  <a:tcPr marT="41564" marB="41564"/>
                </a:tc>
                <a:extLst>
                  <a:ext uri="{0D108BD9-81ED-4DB2-BD59-A6C34878D82A}">
                    <a16:rowId xmlns:a16="http://schemas.microsoft.com/office/drawing/2014/main" val="2452101352"/>
                  </a:ext>
                </a:extLst>
              </a:tr>
              <a:tr h="295047">
                <a:tc>
                  <a:txBody>
                    <a:bodyPr/>
                    <a:lstStyle/>
                    <a:p>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285750" indent="-285750">
                        <a:buFont typeface="Arial" panose="020B0604020202020204" pitchFamily="34" charset="0"/>
                        <a:buChar char="•"/>
                      </a:pPr>
                      <a:r>
                        <a:rPr lang="en-US" sz="1500" dirty="0"/>
                        <a:t>50 Metric </a:t>
                      </a:r>
                      <a:r>
                        <a:rPr lang="en-US" sz="1500" dirty="0" err="1"/>
                        <a:t>tonne</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345000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35000</a:t>
                      </a:r>
                      <a:endParaRPr lang="en-IN" sz="1500" dirty="0">
                        <a:latin typeface="Times New Roman" panose="02020603050405020304" pitchFamily="18" charset="0"/>
                        <a:cs typeface="Times New Roman" panose="02020603050405020304" pitchFamily="18" charset="0"/>
                      </a:endParaRPr>
                    </a:p>
                  </a:txBody>
                  <a:tcPr marT="37785" marB="37785"/>
                </a:tc>
                <a:tc vMerge="1">
                  <a:txBody>
                    <a:bodyPr/>
                    <a:lstStyle/>
                    <a:p>
                      <a:pPr marL="0" indent="0">
                        <a:buFont typeface="Arial" panose="020B0604020202020204" pitchFamily="34" charset="0"/>
                        <a:buNone/>
                      </a:pPr>
                      <a:endParaRPr lang="en-IN" sz="1600" dirty="0"/>
                    </a:p>
                  </a:txBody>
                  <a:tcPr marT="41564" marB="41564"/>
                </a:tc>
                <a:tc vMerge="1">
                  <a:txBody>
                    <a:bodyPr/>
                    <a:lstStyle/>
                    <a:p>
                      <a:pPr marL="0" indent="0">
                        <a:buFont typeface="Arial" panose="020B0604020202020204" pitchFamily="34" charset="0"/>
                        <a:buNone/>
                      </a:pPr>
                      <a:endParaRPr lang="en-IN" sz="1600" dirty="0"/>
                    </a:p>
                  </a:txBody>
                  <a:tcPr marT="41564" marB="41564"/>
                </a:tc>
                <a:tc vMerge="1">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a:t>
                      </a:r>
                      <a:endParaRPr lang="en-IN" sz="1600" dirty="0"/>
                    </a:p>
                  </a:txBody>
                  <a:tcPr marT="41564" marB="41564"/>
                </a:tc>
                <a:extLst>
                  <a:ext uri="{0D108BD9-81ED-4DB2-BD59-A6C34878D82A}">
                    <a16:rowId xmlns:a16="http://schemas.microsoft.com/office/drawing/2014/main" val="2281160205"/>
                  </a:ext>
                </a:extLst>
              </a:tr>
            </a:tbl>
          </a:graphicData>
        </a:graphic>
      </p:graphicFrame>
    </p:spTree>
    <p:extLst>
      <p:ext uri="{BB962C8B-B14F-4D97-AF65-F5344CB8AC3E}">
        <p14:creationId xmlns:p14="http://schemas.microsoft.com/office/powerpoint/2010/main" val="2290095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1516711C-0F32-4944-8AF4-8958C87E42DE}"/>
              </a:ext>
            </a:extLst>
          </p:cNvPr>
          <p:cNvGraphicFramePr>
            <a:graphicFrameLocks noGrp="1"/>
          </p:cNvGraphicFramePr>
          <p:nvPr>
            <p:extLst>
              <p:ext uri="{D42A27DB-BD31-4B8C-83A1-F6EECF244321}">
                <p14:modId xmlns:p14="http://schemas.microsoft.com/office/powerpoint/2010/main" val="51336671"/>
              </p:ext>
            </p:extLst>
          </p:nvPr>
        </p:nvGraphicFramePr>
        <p:xfrm>
          <a:off x="399494" y="520385"/>
          <a:ext cx="11292396" cy="5677428"/>
        </p:xfrm>
        <a:graphic>
          <a:graphicData uri="http://schemas.openxmlformats.org/drawingml/2006/table">
            <a:tbl>
              <a:tblPr firstRow="1" bandRow="1">
                <a:tableStyleId>{91EBBBCC-DAD2-459C-BE2E-F6DE35CF9A28}</a:tableStyleId>
              </a:tblPr>
              <a:tblGrid>
                <a:gridCol w="548936">
                  <a:extLst>
                    <a:ext uri="{9D8B030D-6E8A-4147-A177-3AD203B41FA5}">
                      <a16:colId xmlns:a16="http://schemas.microsoft.com/office/drawing/2014/main" val="521770622"/>
                    </a:ext>
                  </a:extLst>
                </a:gridCol>
                <a:gridCol w="3323023">
                  <a:extLst>
                    <a:ext uri="{9D8B030D-6E8A-4147-A177-3AD203B41FA5}">
                      <a16:colId xmlns:a16="http://schemas.microsoft.com/office/drawing/2014/main" val="174696917"/>
                    </a:ext>
                  </a:extLst>
                </a:gridCol>
                <a:gridCol w="1960486">
                  <a:extLst>
                    <a:ext uri="{9D8B030D-6E8A-4147-A177-3AD203B41FA5}">
                      <a16:colId xmlns:a16="http://schemas.microsoft.com/office/drawing/2014/main" val="1445626219"/>
                    </a:ext>
                  </a:extLst>
                </a:gridCol>
                <a:gridCol w="1364988">
                  <a:extLst>
                    <a:ext uri="{9D8B030D-6E8A-4147-A177-3AD203B41FA5}">
                      <a16:colId xmlns:a16="http://schemas.microsoft.com/office/drawing/2014/main" val="2057632855"/>
                    </a:ext>
                  </a:extLst>
                </a:gridCol>
                <a:gridCol w="1364988">
                  <a:extLst>
                    <a:ext uri="{9D8B030D-6E8A-4147-A177-3AD203B41FA5}">
                      <a16:colId xmlns:a16="http://schemas.microsoft.com/office/drawing/2014/main" val="1644618685"/>
                    </a:ext>
                  </a:extLst>
                </a:gridCol>
                <a:gridCol w="828304">
                  <a:extLst>
                    <a:ext uri="{9D8B030D-6E8A-4147-A177-3AD203B41FA5}">
                      <a16:colId xmlns:a16="http://schemas.microsoft.com/office/drawing/2014/main" val="1588631521"/>
                    </a:ext>
                  </a:extLst>
                </a:gridCol>
                <a:gridCol w="1901671">
                  <a:extLst>
                    <a:ext uri="{9D8B030D-6E8A-4147-A177-3AD203B41FA5}">
                      <a16:colId xmlns:a16="http://schemas.microsoft.com/office/drawing/2014/main" val="1328245915"/>
                    </a:ext>
                  </a:extLst>
                </a:gridCol>
              </a:tblGrid>
              <a:tr h="604290">
                <a:tc>
                  <a:txBody>
                    <a:bodyPr/>
                    <a:lstStyle/>
                    <a:p>
                      <a:r>
                        <a:rPr lang="en-US" sz="1500" dirty="0" err="1"/>
                        <a:t>Sr.No</a:t>
                      </a:r>
                      <a:r>
                        <a:rPr lang="en-US" sz="1500" dirty="0"/>
                        <a:t>.</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Name of loan</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Unit Cost </a:t>
                      </a:r>
                      <a:r>
                        <a:rPr lang="en-US" sz="1400" dirty="0"/>
                        <a:t>(₹)</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Self Investment</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Repayment period(year)</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400" dirty="0"/>
                        <a:t>Installments</a:t>
                      </a:r>
                      <a:endParaRPr lang="en-IN" sz="1400" dirty="0">
                        <a:latin typeface="Times New Roman" panose="02020603050405020304" pitchFamily="18" charset="0"/>
                        <a:cs typeface="Times New Roman" panose="02020603050405020304" pitchFamily="18" charset="0"/>
                      </a:endParaRPr>
                    </a:p>
                  </a:txBody>
                  <a:tcPr marT="34350" marB="34350"/>
                </a:tc>
                <a:tc>
                  <a:txBody>
                    <a:bodyPr/>
                    <a:lstStyle/>
                    <a:p>
                      <a:r>
                        <a:rPr lang="en-US" sz="1400" dirty="0"/>
                        <a:t>Mortgage Details</a:t>
                      </a:r>
                      <a:endParaRPr lang="en-IN" sz="1400" dirty="0">
                        <a:latin typeface="Times New Roman" panose="02020603050405020304" pitchFamily="18" charset="0"/>
                        <a:cs typeface="Times New Roman" panose="02020603050405020304" pitchFamily="18" charset="0"/>
                      </a:endParaRPr>
                    </a:p>
                  </a:txBody>
                  <a:tcPr marT="34350" marB="34350"/>
                </a:tc>
                <a:extLst>
                  <a:ext uri="{0D108BD9-81ED-4DB2-BD59-A6C34878D82A}">
                    <a16:rowId xmlns:a16="http://schemas.microsoft.com/office/drawing/2014/main" val="2633993830"/>
                  </a:ext>
                </a:extLst>
              </a:tr>
              <a:tr h="621246">
                <a:tc>
                  <a:txBody>
                    <a:bodyPr/>
                    <a:lstStyle/>
                    <a:p>
                      <a:r>
                        <a:rPr lang="en-US" sz="1500" dirty="0"/>
                        <a:t>20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Education loan</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20lakh</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9</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10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Irrigated 1 acre land-175000₹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t>Ranifed-60000₹ </a:t>
                      </a:r>
                      <a:endParaRPr lang="en-US"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861301313"/>
                  </a:ext>
                </a:extLst>
              </a:tr>
              <a:tr h="621246">
                <a:tc>
                  <a:txBody>
                    <a:bodyPr/>
                    <a:lstStyle/>
                    <a:p>
                      <a:r>
                        <a:rPr lang="en-US" sz="1500" dirty="0"/>
                        <a:t>21</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Agri Tourism</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25 lakh</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9</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8</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Irrigated 1 acre land-210000₹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t>Ranifed-120000₹ </a:t>
                      </a:r>
                      <a:endParaRPr lang="en-US"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914833180"/>
                  </a:ext>
                </a:extLst>
              </a:tr>
              <a:tr h="621246">
                <a:tc>
                  <a:txBody>
                    <a:bodyPr/>
                    <a:lstStyle/>
                    <a:p>
                      <a:r>
                        <a:rPr lang="en-US" sz="1500" dirty="0"/>
                        <a:t>22</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Grape garden</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347000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20%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7</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5</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For 0.40 Ha cultivated area 0.80 ha land</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627706566"/>
                  </a:ext>
                </a:extLst>
              </a:tr>
              <a:tr h="621246">
                <a:tc>
                  <a:txBody>
                    <a:bodyPr/>
                    <a:lstStyle/>
                    <a:p>
                      <a:r>
                        <a:rPr lang="en-US" sz="1500" dirty="0"/>
                        <a:t>23</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Sericulture </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163888</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7</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7</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For 0.40 Ha cultivated area 0.80 ha land</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412391166"/>
                  </a:ext>
                </a:extLst>
              </a:tr>
              <a:tr h="621246">
                <a:tc>
                  <a:txBody>
                    <a:bodyPr/>
                    <a:lstStyle/>
                    <a:p>
                      <a:r>
                        <a:rPr lang="en-US" sz="1500" dirty="0"/>
                        <a:t>24</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Land levelling</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15000(per acre)</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20%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7</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6</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0.20 Ha. Irrigated area or 0.80 Ha rainfed area</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126537483"/>
                  </a:ext>
                </a:extLst>
              </a:tr>
              <a:tr h="621246">
                <a:tc>
                  <a:txBody>
                    <a:bodyPr/>
                    <a:lstStyle/>
                    <a:p>
                      <a:r>
                        <a:rPr lang="en-US" sz="1500" dirty="0"/>
                        <a:t>25</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t>Agriculture Machinery (Tractor, Trailor, Power tiller, Rotavator, Dozer ) (Subsidy Allowed)</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12 lakh</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15-50%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9</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18</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indent="0">
                        <a:buFont typeface="Arial" panose="020B0604020202020204" pitchFamily="34" charset="0"/>
                        <a:buNone/>
                      </a:pPr>
                      <a:r>
                        <a:rPr lang="en-US" sz="1500" dirty="0"/>
                        <a:t>Irrigated 1 acre land-120000₹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t>Rainfed-90000 ₹</a:t>
                      </a:r>
                      <a:endParaRPr lang="en-US"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867242981"/>
                  </a:ext>
                </a:extLst>
              </a:tr>
              <a:tr h="785166">
                <a:tc>
                  <a:txBody>
                    <a:bodyPr/>
                    <a:lstStyle/>
                    <a:p>
                      <a:r>
                        <a:rPr lang="en-US" sz="1500" dirty="0"/>
                        <a:t>26</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Green House (Subsidy Allowed)</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377760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10-40%</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7</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13</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Irrigated 1 acre land-150000₹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Rainfed-0.75 lakh₹</a:t>
                      </a:r>
                      <a:endParaRPr lang="en-US"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1116127698"/>
                  </a:ext>
                </a:extLst>
              </a:tr>
            </a:tbl>
          </a:graphicData>
        </a:graphic>
      </p:graphicFrame>
    </p:spTree>
    <p:extLst>
      <p:ext uri="{BB962C8B-B14F-4D97-AF65-F5344CB8AC3E}">
        <p14:creationId xmlns:p14="http://schemas.microsoft.com/office/powerpoint/2010/main" val="4275861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81AB3000-C020-4DB8-B7E0-CA52133DF9EF}"/>
              </a:ext>
            </a:extLst>
          </p:cNvPr>
          <p:cNvGraphicFramePr>
            <a:graphicFrameLocks noGrp="1"/>
          </p:cNvGraphicFramePr>
          <p:nvPr>
            <p:extLst>
              <p:ext uri="{D42A27DB-BD31-4B8C-83A1-F6EECF244321}">
                <p14:modId xmlns:p14="http://schemas.microsoft.com/office/powerpoint/2010/main" val="2214488360"/>
              </p:ext>
            </p:extLst>
          </p:nvPr>
        </p:nvGraphicFramePr>
        <p:xfrm>
          <a:off x="402079" y="132329"/>
          <a:ext cx="11147770" cy="5810454"/>
        </p:xfrm>
        <a:graphic>
          <a:graphicData uri="http://schemas.openxmlformats.org/drawingml/2006/table">
            <a:tbl>
              <a:tblPr firstRow="1" bandRow="1">
                <a:tableStyleId>{91EBBBCC-DAD2-459C-BE2E-F6DE35CF9A28}</a:tableStyleId>
              </a:tblPr>
              <a:tblGrid>
                <a:gridCol w="525595">
                  <a:extLst>
                    <a:ext uri="{9D8B030D-6E8A-4147-A177-3AD203B41FA5}">
                      <a16:colId xmlns:a16="http://schemas.microsoft.com/office/drawing/2014/main" val="521770622"/>
                    </a:ext>
                  </a:extLst>
                </a:gridCol>
                <a:gridCol w="2243161">
                  <a:extLst>
                    <a:ext uri="{9D8B030D-6E8A-4147-A177-3AD203B41FA5}">
                      <a16:colId xmlns:a16="http://schemas.microsoft.com/office/drawing/2014/main" val="174696917"/>
                    </a:ext>
                  </a:extLst>
                </a:gridCol>
                <a:gridCol w="1877122">
                  <a:extLst>
                    <a:ext uri="{9D8B030D-6E8A-4147-A177-3AD203B41FA5}">
                      <a16:colId xmlns:a16="http://schemas.microsoft.com/office/drawing/2014/main" val="1445626219"/>
                    </a:ext>
                  </a:extLst>
                </a:gridCol>
                <a:gridCol w="1726952">
                  <a:extLst>
                    <a:ext uri="{9D8B030D-6E8A-4147-A177-3AD203B41FA5}">
                      <a16:colId xmlns:a16="http://schemas.microsoft.com/office/drawing/2014/main" val="2057632855"/>
                    </a:ext>
                  </a:extLst>
                </a:gridCol>
                <a:gridCol w="1501697">
                  <a:extLst>
                    <a:ext uri="{9D8B030D-6E8A-4147-A177-3AD203B41FA5}">
                      <a16:colId xmlns:a16="http://schemas.microsoft.com/office/drawing/2014/main" val="1644618685"/>
                    </a:ext>
                  </a:extLst>
                </a:gridCol>
                <a:gridCol w="1264723">
                  <a:extLst>
                    <a:ext uri="{9D8B030D-6E8A-4147-A177-3AD203B41FA5}">
                      <a16:colId xmlns:a16="http://schemas.microsoft.com/office/drawing/2014/main" val="1588631521"/>
                    </a:ext>
                  </a:extLst>
                </a:gridCol>
                <a:gridCol w="2008520">
                  <a:extLst>
                    <a:ext uri="{9D8B030D-6E8A-4147-A177-3AD203B41FA5}">
                      <a16:colId xmlns:a16="http://schemas.microsoft.com/office/drawing/2014/main" val="1328245915"/>
                    </a:ext>
                  </a:extLst>
                </a:gridCol>
              </a:tblGrid>
              <a:tr h="663936">
                <a:tc>
                  <a:txBody>
                    <a:bodyPr/>
                    <a:lstStyle/>
                    <a:p>
                      <a:r>
                        <a:rPr lang="en-US" sz="1600" dirty="0" err="1"/>
                        <a:t>Sr.No</a:t>
                      </a: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Name of loan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Unit Cost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Self Investment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Repayment period(year)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500" dirty="0"/>
                        <a:t>Installments</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Mortgage Details</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2633993830"/>
                  </a:ext>
                </a:extLst>
              </a:tr>
              <a:tr h="392129">
                <a:tc>
                  <a:txBody>
                    <a:bodyPr/>
                    <a:lstStyle/>
                    <a:p>
                      <a:r>
                        <a:rPr lang="en-US" sz="1600" dirty="0"/>
                        <a:t>27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err="1"/>
                        <a:t>Kadaba</a:t>
                      </a:r>
                      <a:r>
                        <a:rPr lang="en-US" sz="1600" dirty="0"/>
                        <a:t> </a:t>
                      </a:r>
                      <a:r>
                        <a:rPr lang="en-US" sz="1600" dirty="0" err="1"/>
                        <a:t>kutti</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25000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0.40ha land &amp; Farmer should have 3 </a:t>
                      </a:r>
                      <a:r>
                        <a:rPr lang="en-US" sz="1600" dirty="0" err="1"/>
                        <a:t>livestocks</a:t>
                      </a: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861301313"/>
                  </a:ext>
                </a:extLst>
              </a:tr>
              <a:tr h="392129">
                <a:tc>
                  <a:txBody>
                    <a:bodyPr/>
                    <a:lstStyle/>
                    <a:p>
                      <a:r>
                        <a:rPr lang="en-US" sz="1600" dirty="0"/>
                        <a:t>28</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Spraying Pump</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23500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0.40 ha vegetables.</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914833180"/>
                  </a:ext>
                </a:extLst>
              </a:tr>
              <a:tr h="392129">
                <a:tc>
                  <a:txBody>
                    <a:bodyPr/>
                    <a:lstStyle/>
                    <a:p>
                      <a:r>
                        <a:rPr lang="en-US" sz="1600" dirty="0"/>
                        <a:t>29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Agricultural clinic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 lakh</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20%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500" dirty="0"/>
                        <a:t>6</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Irrigated 1 acre land-75000₹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Rainfed-40000 lakh₹</a:t>
                      </a:r>
                      <a:endParaRPr lang="en-US" sz="16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3627706566"/>
                  </a:ext>
                </a:extLst>
              </a:tr>
              <a:tr h="392129">
                <a:tc>
                  <a:txBody>
                    <a:bodyPr/>
                    <a:lstStyle/>
                    <a:p>
                      <a:r>
                        <a:rPr lang="en-US" sz="1600" dirty="0"/>
                        <a:t>30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Tissue culture Banana</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37000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3</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3</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412391166"/>
                  </a:ext>
                </a:extLst>
              </a:tr>
              <a:tr h="392129">
                <a:tc>
                  <a:txBody>
                    <a:bodyPr/>
                    <a:lstStyle/>
                    <a:p>
                      <a:r>
                        <a:rPr lang="en-US" sz="1600" dirty="0"/>
                        <a:t>31</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Papaya</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26000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126537483"/>
                  </a:ext>
                </a:extLst>
              </a:tr>
              <a:tr h="392129">
                <a:tc>
                  <a:txBody>
                    <a:bodyPr/>
                    <a:lstStyle/>
                    <a:p>
                      <a:r>
                        <a:rPr lang="en-US" sz="1600" dirty="0"/>
                        <a:t>32</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Vermicompost project (Subsidy allowed)</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13000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For 1 Ton 0.40 Ha Rainfed 0.80 ha Irrigated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867242981"/>
                  </a:ext>
                </a:extLst>
              </a:tr>
              <a:tr h="392129">
                <a:tc>
                  <a:txBody>
                    <a:bodyPr/>
                    <a:lstStyle/>
                    <a:p>
                      <a:r>
                        <a:rPr lang="en-US" sz="1600" dirty="0"/>
                        <a:t>33</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Floriculture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116127698"/>
                  </a:ext>
                </a:extLst>
              </a:tr>
              <a:tr h="392129">
                <a:tc>
                  <a:txBody>
                    <a:bodyPr/>
                    <a:lstStyle/>
                    <a:p>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285750" indent="-285750">
                        <a:buFont typeface="Arial" panose="020B0604020202020204" pitchFamily="34" charset="0"/>
                        <a:buChar char="•"/>
                      </a:pPr>
                      <a:r>
                        <a:rPr lang="en-US" sz="1600" dirty="0"/>
                        <a:t>Gladiolus</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170000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rowSpan="2">
                  <a:txBody>
                    <a:bodyPr/>
                    <a:lstStyle/>
                    <a:p>
                      <a:pPr marL="0" indent="0">
                        <a:buFont typeface="Arial" panose="020B0604020202020204" pitchFamily="34" charset="0"/>
                        <a:buNone/>
                      </a:pPr>
                      <a:r>
                        <a:rPr lang="en-US" sz="1600" dirty="0"/>
                        <a:t>Rainfed -30000₹</a:t>
                      </a:r>
                    </a:p>
                    <a:p>
                      <a:pPr marL="0" indent="0">
                        <a:buFont typeface="Arial" panose="020B0604020202020204" pitchFamily="34" charset="0"/>
                        <a:buNone/>
                      </a:pPr>
                      <a:r>
                        <a:rPr lang="en-US" sz="1600" dirty="0"/>
                        <a:t>Irrigated-60000₹</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595645498"/>
                  </a:ext>
                </a:extLst>
              </a:tr>
              <a:tr h="392129">
                <a:tc>
                  <a:txBody>
                    <a:bodyPr/>
                    <a:lstStyle/>
                    <a:p>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285750" indent="-285750">
                        <a:buFont typeface="Arial" panose="020B0604020202020204" pitchFamily="34" charset="0"/>
                        <a:buChar char="•"/>
                      </a:pPr>
                      <a:r>
                        <a:rPr lang="en-US" sz="1600" dirty="0"/>
                        <a:t>Tuberose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86360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6</a:t>
                      </a:r>
                      <a:endParaRPr lang="en-IN" sz="1600" dirty="0">
                        <a:latin typeface="Times New Roman" panose="02020603050405020304" pitchFamily="18" charset="0"/>
                        <a:cs typeface="Times New Roman" panose="02020603050405020304" pitchFamily="18" charset="0"/>
                      </a:endParaRPr>
                    </a:p>
                  </a:txBody>
                  <a:tcPr marT="41564" marB="41564"/>
                </a:tc>
                <a:tc vMerge="1">
                  <a:txBody>
                    <a:bodyPr/>
                    <a:lstStyle/>
                    <a:p>
                      <a:endParaRPr lang="en-IN" sz="1600" dirty="0"/>
                    </a:p>
                  </a:txBody>
                  <a:tcPr marT="41564" marB="41564"/>
                </a:tc>
                <a:extLst>
                  <a:ext uri="{0D108BD9-81ED-4DB2-BD59-A6C34878D82A}">
                    <a16:rowId xmlns:a16="http://schemas.microsoft.com/office/drawing/2014/main" val="3905570242"/>
                  </a:ext>
                </a:extLst>
              </a:tr>
            </a:tbl>
          </a:graphicData>
        </a:graphic>
      </p:graphicFrame>
    </p:spTree>
    <p:extLst>
      <p:ext uri="{BB962C8B-B14F-4D97-AF65-F5344CB8AC3E}">
        <p14:creationId xmlns:p14="http://schemas.microsoft.com/office/powerpoint/2010/main" val="2198874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AED6D72-4F6D-437F-AB40-771B575ED8E9}"/>
              </a:ext>
            </a:extLst>
          </p:cNvPr>
          <p:cNvGraphicFramePr>
            <a:graphicFrameLocks noGrp="1"/>
          </p:cNvGraphicFramePr>
          <p:nvPr>
            <p:extLst>
              <p:ext uri="{D42A27DB-BD31-4B8C-83A1-F6EECF244321}">
                <p14:modId xmlns:p14="http://schemas.microsoft.com/office/powerpoint/2010/main" val="1093491190"/>
              </p:ext>
            </p:extLst>
          </p:nvPr>
        </p:nvGraphicFramePr>
        <p:xfrm>
          <a:off x="506026" y="213066"/>
          <a:ext cx="11061577" cy="6366472"/>
        </p:xfrm>
        <a:graphic>
          <a:graphicData uri="http://schemas.openxmlformats.org/drawingml/2006/table">
            <a:tbl>
              <a:tblPr firstRow="1" bandRow="1">
                <a:tableStyleId>{91EBBBCC-DAD2-459C-BE2E-F6DE35CF9A28}</a:tableStyleId>
              </a:tblPr>
              <a:tblGrid>
                <a:gridCol w="933993">
                  <a:extLst>
                    <a:ext uri="{9D8B030D-6E8A-4147-A177-3AD203B41FA5}">
                      <a16:colId xmlns:a16="http://schemas.microsoft.com/office/drawing/2014/main" val="521770622"/>
                    </a:ext>
                  </a:extLst>
                </a:gridCol>
                <a:gridCol w="2720714">
                  <a:extLst>
                    <a:ext uri="{9D8B030D-6E8A-4147-A177-3AD203B41FA5}">
                      <a16:colId xmlns:a16="http://schemas.microsoft.com/office/drawing/2014/main" val="174696917"/>
                    </a:ext>
                  </a:extLst>
                </a:gridCol>
                <a:gridCol w="1198744">
                  <a:extLst>
                    <a:ext uri="{9D8B030D-6E8A-4147-A177-3AD203B41FA5}">
                      <a16:colId xmlns:a16="http://schemas.microsoft.com/office/drawing/2014/main" val="1445626219"/>
                    </a:ext>
                  </a:extLst>
                </a:gridCol>
                <a:gridCol w="1764004">
                  <a:extLst>
                    <a:ext uri="{9D8B030D-6E8A-4147-A177-3AD203B41FA5}">
                      <a16:colId xmlns:a16="http://schemas.microsoft.com/office/drawing/2014/main" val="2057632855"/>
                    </a:ext>
                  </a:extLst>
                </a:gridCol>
                <a:gridCol w="1398534">
                  <a:extLst>
                    <a:ext uri="{9D8B030D-6E8A-4147-A177-3AD203B41FA5}">
                      <a16:colId xmlns:a16="http://schemas.microsoft.com/office/drawing/2014/main" val="1730754153"/>
                    </a:ext>
                  </a:extLst>
                </a:gridCol>
                <a:gridCol w="1252345">
                  <a:extLst>
                    <a:ext uri="{9D8B030D-6E8A-4147-A177-3AD203B41FA5}">
                      <a16:colId xmlns:a16="http://schemas.microsoft.com/office/drawing/2014/main" val="1959747631"/>
                    </a:ext>
                  </a:extLst>
                </a:gridCol>
                <a:gridCol w="1793243">
                  <a:extLst>
                    <a:ext uri="{9D8B030D-6E8A-4147-A177-3AD203B41FA5}">
                      <a16:colId xmlns:a16="http://schemas.microsoft.com/office/drawing/2014/main" val="109555765"/>
                    </a:ext>
                  </a:extLst>
                </a:gridCol>
              </a:tblGrid>
              <a:tr h="663936">
                <a:tc>
                  <a:txBody>
                    <a:bodyPr/>
                    <a:lstStyle/>
                    <a:p>
                      <a:r>
                        <a:rPr lang="en-US" sz="1600" dirty="0" err="1"/>
                        <a:t>Sr.No</a:t>
                      </a: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Name of loan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Unit Cost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Self Investment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Repayment period(year)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500" dirty="0"/>
                        <a:t>Installments</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Mortgage Details</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2633993830"/>
                  </a:ext>
                </a:extLst>
              </a:tr>
              <a:tr h="392129">
                <a:tc>
                  <a:txBody>
                    <a:bodyPr/>
                    <a:lstStyle/>
                    <a:p>
                      <a:r>
                        <a:rPr lang="en-US" sz="1600" dirty="0"/>
                        <a:t>34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Bird of paradise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180200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Rainfed -25000₹</a:t>
                      </a:r>
                    </a:p>
                    <a:p>
                      <a:pPr marL="0" indent="0">
                        <a:buFont typeface="Arial" panose="020B0604020202020204" pitchFamily="34" charset="0"/>
                        <a:buNone/>
                      </a:pPr>
                      <a:r>
                        <a:rPr lang="en-US" sz="1600" dirty="0"/>
                        <a:t>Irrigated-50000₹</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627706566"/>
                  </a:ext>
                </a:extLst>
              </a:tr>
              <a:tr h="392129">
                <a:tc>
                  <a:txBody>
                    <a:bodyPr/>
                    <a:lstStyle/>
                    <a:p>
                      <a:r>
                        <a:rPr lang="en-US" sz="1600" dirty="0"/>
                        <a:t>35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Nursery</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150000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Depend on nursery</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Irrigated or 1.60 rainfed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412391166"/>
                  </a:ext>
                </a:extLst>
              </a:tr>
              <a:tr h="392129">
                <a:tc>
                  <a:txBody>
                    <a:bodyPr/>
                    <a:lstStyle/>
                    <a:p>
                      <a:r>
                        <a:rPr lang="en-US" sz="1600" dirty="0"/>
                        <a:t>36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err="1"/>
                        <a:t>Paanmala</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100000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126537483"/>
                  </a:ext>
                </a:extLst>
              </a:tr>
              <a:tr h="392129">
                <a:tc>
                  <a:txBody>
                    <a:bodyPr/>
                    <a:lstStyle/>
                    <a:p>
                      <a:r>
                        <a:rPr lang="en-US" sz="1600" dirty="0"/>
                        <a:t>37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err="1"/>
                        <a:t>Cashewnut</a:t>
                      </a:r>
                      <a:r>
                        <a:rPr lang="en-US" sz="1600" dirty="0"/>
                        <a:t> Farming</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12000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867242981"/>
                  </a:ext>
                </a:extLst>
              </a:tr>
              <a:tr h="392129">
                <a:tc>
                  <a:txBody>
                    <a:bodyPr/>
                    <a:lstStyle/>
                    <a:p>
                      <a:r>
                        <a:rPr lang="en-US" sz="1600" dirty="0"/>
                        <a:t>38</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Rose Farming</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24000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116127698"/>
                  </a:ext>
                </a:extLst>
              </a:tr>
              <a:tr h="392129">
                <a:tc>
                  <a:txBody>
                    <a:bodyPr/>
                    <a:lstStyle/>
                    <a:p>
                      <a:r>
                        <a:rPr lang="en-US" sz="1600" dirty="0"/>
                        <a:t>39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Teak wood</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22000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12</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494511709"/>
                  </a:ext>
                </a:extLst>
              </a:tr>
              <a:tr h="392129">
                <a:tc>
                  <a:txBody>
                    <a:bodyPr/>
                    <a:lstStyle/>
                    <a:p>
                      <a:r>
                        <a:rPr lang="en-US" sz="1600" dirty="0"/>
                        <a:t>40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Eucalyptus(</a:t>
                      </a:r>
                      <a:r>
                        <a:rPr lang="en-US" sz="1600" dirty="0" err="1"/>
                        <a:t>Nilgiri</a:t>
                      </a: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16000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118222542"/>
                  </a:ext>
                </a:extLst>
              </a:tr>
            </a:tbl>
          </a:graphicData>
        </a:graphic>
      </p:graphicFrame>
    </p:spTree>
    <p:extLst>
      <p:ext uri="{BB962C8B-B14F-4D97-AF65-F5344CB8AC3E}">
        <p14:creationId xmlns:p14="http://schemas.microsoft.com/office/powerpoint/2010/main" val="2739184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6E9476E-853E-4772-BE99-79A4E508DCF5}"/>
              </a:ext>
            </a:extLst>
          </p:cNvPr>
          <p:cNvGraphicFramePr>
            <a:graphicFrameLocks noGrp="1"/>
          </p:cNvGraphicFramePr>
          <p:nvPr>
            <p:extLst>
              <p:ext uri="{D42A27DB-BD31-4B8C-83A1-F6EECF244321}">
                <p14:modId xmlns:p14="http://schemas.microsoft.com/office/powerpoint/2010/main" val="2911191164"/>
              </p:ext>
            </p:extLst>
          </p:nvPr>
        </p:nvGraphicFramePr>
        <p:xfrm>
          <a:off x="506026" y="213066"/>
          <a:ext cx="10848513" cy="6122632"/>
        </p:xfrm>
        <a:graphic>
          <a:graphicData uri="http://schemas.openxmlformats.org/drawingml/2006/table">
            <a:tbl>
              <a:tblPr firstRow="1" bandRow="1">
                <a:tableStyleId>{91EBBBCC-DAD2-459C-BE2E-F6DE35CF9A28}</a:tableStyleId>
              </a:tblPr>
              <a:tblGrid>
                <a:gridCol w="916003">
                  <a:extLst>
                    <a:ext uri="{9D8B030D-6E8A-4147-A177-3AD203B41FA5}">
                      <a16:colId xmlns:a16="http://schemas.microsoft.com/office/drawing/2014/main" val="521770622"/>
                    </a:ext>
                  </a:extLst>
                </a:gridCol>
                <a:gridCol w="2668308">
                  <a:extLst>
                    <a:ext uri="{9D8B030D-6E8A-4147-A177-3AD203B41FA5}">
                      <a16:colId xmlns:a16="http://schemas.microsoft.com/office/drawing/2014/main" val="174696917"/>
                    </a:ext>
                  </a:extLst>
                </a:gridCol>
                <a:gridCol w="1175654">
                  <a:extLst>
                    <a:ext uri="{9D8B030D-6E8A-4147-A177-3AD203B41FA5}">
                      <a16:colId xmlns:a16="http://schemas.microsoft.com/office/drawing/2014/main" val="1445626219"/>
                    </a:ext>
                  </a:extLst>
                </a:gridCol>
                <a:gridCol w="1730027">
                  <a:extLst>
                    <a:ext uri="{9D8B030D-6E8A-4147-A177-3AD203B41FA5}">
                      <a16:colId xmlns:a16="http://schemas.microsoft.com/office/drawing/2014/main" val="2057632855"/>
                    </a:ext>
                  </a:extLst>
                </a:gridCol>
                <a:gridCol w="1371596">
                  <a:extLst>
                    <a:ext uri="{9D8B030D-6E8A-4147-A177-3AD203B41FA5}">
                      <a16:colId xmlns:a16="http://schemas.microsoft.com/office/drawing/2014/main" val="1730754153"/>
                    </a:ext>
                  </a:extLst>
                </a:gridCol>
                <a:gridCol w="1228223">
                  <a:extLst>
                    <a:ext uri="{9D8B030D-6E8A-4147-A177-3AD203B41FA5}">
                      <a16:colId xmlns:a16="http://schemas.microsoft.com/office/drawing/2014/main" val="1959747631"/>
                    </a:ext>
                  </a:extLst>
                </a:gridCol>
                <a:gridCol w="1758702">
                  <a:extLst>
                    <a:ext uri="{9D8B030D-6E8A-4147-A177-3AD203B41FA5}">
                      <a16:colId xmlns:a16="http://schemas.microsoft.com/office/drawing/2014/main" val="109555765"/>
                    </a:ext>
                  </a:extLst>
                </a:gridCol>
              </a:tblGrid>
              <a:tr h="663936">
                <a:tc>
                  <a:txBody>
                    <a:bodyPr/>
                    <a:lstStyle/>
                    <a:p>
                      <a:r>
                        <a:rPr lang="en-US" sz="1600" dirty="0" err="1"/>
                        <a:t>Sr.No</a:t>
                      </a: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Name of loan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Unit Cost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Self Investment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Repayment period(year)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500" dirty="0"/>
                        <a:t>Installments</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Mortgage Details</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2633993830"/>
                  </a:ext>
                </a:extLst>
              </a:tr>
              <a:tr h="392129">
                <a:tc>
                  <a:txBody>
                    <a:bodyPr/>
                    <a:lstStyle/>
                    <a:p>
                      <a:r>
                        <a:rPr lang="en-US" sz="1600" dirty="0"/>
                        <a:t>41</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Cold storage(25%Subsidy)</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Max 75 %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25%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Rainfed -40000₹</a:t>
                      </a:r>
                    </a:p>
                    <a:p>
                      <a:pPr marL="0" indent="0">
                        <a:buFont typeface="Arial" panose="020B0604020202020204" pitchFamily="34" charset="0"/>
                        <a:buNone/>
                      </a:pPr>
                      <a:r>
                        <a:rPr lang="en-US" sz="1600" dirty="0"/>
                        <a:t>Irrigated-80000₹</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627706566"/>
                  </a:ext>
                </a:extLst>
              </a:tr>
              <a:tr h="392129">
                <a:tc>
                  <a:txBody>
                    <a:bodyPr/>
                    <a:lstStyle/>
                    <a:p>
                      <a:r>
                        <a:rPr lang="en-US" sz="1600" dirty="0"/>
                        <a:t>42</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Custard Apple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412391166"/>
                  </a:ext>
                </a:extLst>
              </a:tr>
              <a:tr h="392129">
                <a:tc>
                  <a:txBody>
                    <a:bodyPr/>
                    <a:lstStyle/>
                    <a:p>
                      <a:r>
                        <a:rPr lang="en-US" sz="1600" dirty="0"/>
                        <a:t>43</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err="1"/>
                        <a:t>Tamrind</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7000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12</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126537483"/>
                  </a:ext>
                </a:extLst>
              </a:tr>
              <a:tr h="392129">
                <a:tc>
                  <a:txBody>
                    <a:bodyPr/>
                    <a:lstStyle/>
                    <a:p>
                      <a:r>
                        <a:rPr lang="en-US" sz="1600" dirty="0"/>
                        <a:t>44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Lemon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8000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867242981"/>
                  </a:ext>
                </a:extLst>
              </a:tr>
              <a:tr h="392129">
                <a:tc>
                  <a:txBody>
                    <a:bodyPr/>
                    <a:lstStyle/>
                    <a:p>
                      <a:r>
                        <a:rPr lang="en-US" sz="1600" dirty="0"/>
                        <a:t>45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Pomegranate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15000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116127698"/>
                  </a:ext>
                </a:extLst>
              </a:tr>
              <a:tr h="392129">
                <a:tc>
                  <a:txBody>
                    <a:bodyPr/>
                    <a:lstStyle/>
                    <a:p>
                      <a:r>
                        <a:rPr lang="en-US" sz="1600" dirty="0"/>
                        <a:t>46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Guava</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6000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494511709"/>
                  </a:ext>
                </a:extLst>
              </a:tr>
              <a:tr h="392129">
                <a:tc>
                  <a:txBody>
                    <a:bodyPr/>
                    <a:lstStyle/>
                    <a:p>
                      <a:r>
                        <a:rPr lang="en-US" sz="1600" dirty="0"/>
                        <a:t>47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Mango</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118222542"/>
                  </a:ext>
                </a:extLst>
              </a:tr>
            </a:tbl>
          </a:graphicData>
        </a:graphic>
      </p:graphicFrame>
    </p:spTree>
    <p:extLst>
      <p:ext uri="{BB962C8B-B14F-4D97-AF65-F5344CB8AC3E}">
        <p14:creationId xmlns:p14="http://schemas.microsoft.com/office/powerpoint/2010/main" val="1932567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866B4FD-DA89-4556-A66F-769806607B96}"/>
              </a:ext>
            </a:extLst>
          </p:cNvPr>
          <p:cNvGraphicFramePr>
            <a:graphicFrameLocks noGrp="1"/>
          </p:cNvGraphicFramePr>
          <p:nvPr>
            <p:extLst>
              <p:ext uri="{D42A27DB-BD31-4B8C-83A1-F6EECF244321}">
                <p14:modId xmlns:p14="http://schemas.microsoft.com/office/powerpoint/2010/main" val="1215225134"/>
              </p:ext>
            </p:extLst>
          </p:nvPr>
        </p:nvGraphicFramePr>
        <p:xfrm>
          <a:off x="383219" y="213066"/>
          <a:ext cx="11425562" cy="6285388"/>
        </p:xfrm>
        <a:graphic>
          <a:graphicData uri="http://schemas.openxmlformats.org/drawingml/2006/table">
            <a:tbl>
              <a:tblPr firstRow="1" bandRow="1">
                <a:tableStyleId>{91EBBBCC-DAD2-459C-BE2E-F6DE35CF9A28}</a:tableStyleId>
              </a:tblPr>
              <a:tblGrid>
                <a:gridCol w="982480">
                  <a:extLst>
                    <a:ext uri="{9D8B030D-6E8A-4147-A177-3AD203B41FA5}">
                      <a16:colId xmlns:a16="http://schemas.microsoft.com/office/drawing/2014/main" val="521770622"/>
                    </a:ext>
                  </a:extLst>
                </a:gridCol>
                <a:gridCol w="3110711">
                  <a:extLst>
                    <a:ext uri="{9D8B030D-6E8A-4147-A177-3AD203B41FA5}">
                      <a16:colId xmlns:a16="http://schemas.microsoft.com/office/drawing/2014/main" val="174696917"/>
                    </a:ext>
                  </a:extLst>
                </a:gridCol>
                <a:gridCol w="1596850">
                  <a:extLst>
                    <a:ext uri="{9D8B030D-6E8A-4147-A177-3AD203B41FA5}">
                      <a16:colId xmlns:a16="http://schemas.microsoft.com/office/drawing/2014/main" val="1445626219"/>
                    </a:ext>
                  </a:extLst>
                </a:gridCol>
                <a:gridCol w="1475570">
                  <a:extLst>
                    <a:ext uri="{9D8B030D-6E8A-4147-A177-3AD203B41FA5}">
                      <a16:colId xmlns:a16="http://schemas.microsoft.com/office/drawing/2014/main" val="2057632855"/>
                    </a:ext>
                  </a:extLst>
                </a:gridCol>
                <a:gridCol w="1419983">
                  <a:extLst>
                    <a:ext uri="{9D8B030D-6E8A-4147-A177-3AD203B41FA5}">
                      <a16:colId xmlns:a16="http://schemas.microsoft.com/office/drawing/2014/main" val="1730754153"/>
                    </a:ext>
                  </a:extLst>
                </a:gridCol>
                <a:gridCol w="1046039">
                  <a:extLst>
                    <a:ext uri="{9D8B030D-6E8A-4147-A177-3AD203B41FA5}">
                      <a16:colId xmlns:a16="http://schemas.microsoft.com/office/drawing/2014/main" val="452052529"/>
                    </a:ext>
                  </a:extLst>
                </a:gridCol>
                <a:gridCol w="1793929">
                  <a:extLst>
                    <a:ext uri="{9D8B030D-6E8A-4147-A177-3AD203B41FA5}">
                      <a16:colId xmlns:a16="http://schemas.microsoft.com/office/drawing/2014/main" val="1040709841"/>
                    </a:ext>
                  </a:extLst>
                </a:gridCol>
              </a:tblGrid>
              <a:tr h="816212">
                <a:tc>
                  <a:txBody>
                    <a:bodyPr/>
                    <a:lstStyle/>
                    <a:p>
                      <a:r>
                        <a:rPr lang="en-US" sz="1600" dirty="0" err="1"/>
                        <a:t>Sr.No</a:t>
                      </a: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Name of loan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Unit Cost(₹)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Self Investment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Repayment period(year)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500" dirty="0"/>
                        <a:t>Installments</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Mortgage Details</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2633993830"/>
                  </a:ext>
                </a:extLst>
              </a:tr>
              <a:tr h="816212">
                <a:tc>
                  <a:txBody>
                    <a:bodyPr/>
                    <a:lstStyle/>
                    <a:p>
                      <a:r>
                        <a:rPr lang="en-US" sz="1600" dirty="0"/>
                        <a:t>48</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Fig</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8000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627706566"/>
                  </a:ext>
                </a:extLst>
              </a:tr>
              <a:tr h="816212">
                <a:tc>
                  <a:txBody>
                    <a:bodyPr/>
                    <a:lstStyle/>
                    <a:p>
                      <a:r>
                        <a:rPr lang="en-US" sz="1600" dirty="0"/>
                        <a:t>49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Coconut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8000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12</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412391166"/>
                  </a:ext>
                </a:extLst>
              </a:tr>
              <a:tr h="816212">
                <a:tc>
                  <a:txBody>
                    <a:bodyPr/>
                    <a:lstStyle/>
                    <a:p>
                      <a:r>
                        <a:rPr lang="en-US" sz="1600" dirty="0"/>
                        <a:t>50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Amla</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6000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126537483"/>
                  </a:ext>
                </a:extLst>
              </a:tr>
              <a:tr h="571904">
                <a:tc>
                  <a:txBody>
                    <a:bodyPr/>
                    <a:lstStyle/>
                    <a:p>
                      <a:r>
                        <a:rPr lang="en-US" sz="1600" dirty="0"/>
                        <a:t>51</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Turmeric Grinding Machine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2.55 lakh</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Rainfed -30000₹</a:t>
                      </a:r>
                    </a:p>
                    <a:p>
                      <a:pPr marL="0" indent="0">
                        <a:buFont typeface="Arial" panose="020B0604020202020204" pitchFamily="34" charset="0"/>
                        <a:buNone/>
                      </a:pPr>
                      <a:r>
                        <a:rPr lang="en-US" sz="1600" dirty="0"/>
                        <a:t>Irrigated-70000₹</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867242981"/>
                  </a:ext>
                </a:extLst>
              </a:tr>
              <a:tr h="816212">
                <a:tc>
                  <a:txBody>
                    <a:bodyPr/>
                    <a:lstStyle/>
                    <a:p>
                      <a:r>
                        <a:rPr lang="en-US" sz="1600" dirty="0"/>
                        <a:t>52</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Sugarcane cultivation machine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360000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18</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Irrigated 1 acre land-120000₹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Rainfed-90000 ₹</a:t>
                      </a:r>
                      <a:endParaRPr lang="en-US"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116127698"/>
                  </a:ext>
                </a:extLst>
              </a:tr>
              <a:tr h="816212">
                <a:tc>
                  <a:txBody>
                    <a:bodyPr/>
                    <a:lstStyle/>
                    <a:p>
                      <a:r>
                        <a:rPr lang="en-US" sz="1600" dirty="0"/>
                        <a:t>53</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Hybrid Coconut cultivation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Depend on investment of crop</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Minimum 0.10 ha land &amp; max. 4 ha.</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408496629"/>
                  </a:ext>
                </a:extLst>
              </a:tr>
              <a:tr h="816212">
                <a:tc>
                  <a:txBody>
                    <a:bodyPr/>
                    <a:lstStyle/>
                    <a:p>
                      <a:r>
                        <a:rPr lang="en-US" sz="1600" dirty="0"/>
                        <a:t>54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Medicinal plant cultivation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Depend on investment of crop</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Depend on Yield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3</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For 0.40 Ha cultivated area 0.80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2070620007"/>
                  </a:ext>
                </a:extLst>
              </a:tr>
            </a:tbl>
          </a:graphicData>
        </a:graphic>
      </p:graphicFrame>
    </p:spTree>
    <p:extLst>
      <p:ext uri="{BB962C8B-B14F-4D97-AF65-F5344CB8AC3E}">
        <p14:creationId xmlns:p14="http://schemas.microsoft.com/office/powerpoint/2010/main" val="1598313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794001-B78D-4CC5-8CC0-33CCACF04135}"/>
              </a:ext>
            </a:extLst>
          </p:cNvPr>
          <p:cNvSpPr>
            <a:spLocks noGrp="1"/>
          </p:cNvSpPr>
          <p:nvPr>
            <p:ph idx="1"/>
          </p:nvPr>
        </p:nvSpPr>
        <p:spPr>
          <a:xfrm>
            <a:off x="417250" y="275208"/>
            <a:ext cx="10936550" cy="6232124"/>
          </a:xfrm>
        </p:spPr>
        <p:txBody>
          <a:bodyPr>
            <a:noAutofit/>
          </a:bodyPr>
          <a:lstStyle/>
          <a:p>
            <a:r>
              <a:rPr lang="en-IN" sz="1800" dirty="0">
                <a:effectLst/>
                <a:latin typeface="Times New Roman" panose="02020603050405020304" pitchFamily="18" charset="0"/>
                <a:ea typeface="Calibri" panose="020F0502020204030204" pitchFamily="34" charset="0"/>
                <a:cs typeface="Mangal" panose="02040503050203030202" pitchFamily="18" charset="0"/>
              </a:rPr>
              <a:t>Agriculture co-operative credit societies as financial institution play a very important role at the grass roots level in the development of local areas. They are not only multipurpose organizations catering to the needs of 74 diverse of society, but they are also multifunctional organizations a host of activities like banking, on out supplies, marketing produce and trading in consumers goods.</a:t>
            </a: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Agriculture sector needs finance, short-term, medium-term, long-term loan to get better production both in the terms of quantity and quality.  agricultural co-operative societies are set up for financing the short - term needs of the farmers.”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 Farmers need finance for purchasing high yield varieties of seeds, fertilizers pesticides and agricultural implements. These agriculture inputs are made available through co-operative societies which are functioning level. agriculture co-operative credit societies would be crucial for satisfying the need of members in particular and the need of the general public in their respective area in general.</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Agriculture co-operative societies are set up under the cooperative act and rules and their members get the limited finance from these societies .</a:t>
            </a: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Thus a service co-operative society is essentially an institution, which helps the members to improve their agricultural yield at a lower cost by rendering certain, needed services at their door A service society differs from a production on its own , but just helps the constituents in improving their production .</a:t>
            </a: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Farmers Cooperative Society is one of the types of cooperative that organized by farmers with the objective of providing more than one service to themselves. It promotes integration of economic activities such as mobilizing capital to provide credit and inputs for agricultural production to members.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sz="1800" dirty="0"/>
          </a:p>
        </p:txBody>
      </p:sp>
    </p:spTree>
    <p:extLst>
      <p:ext uri="{BB962C8B-B14F-4D97-AF65-F5344CB8AC3E}">
        <p14:creationId xmlns:p14="http://schemas.microsoft.com/office/powerpoint/2010/main" val="2788859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9A0827-3D25-4E6C-8C59-F4FF75F250FF}"/>
              </a:ext>
            </a:extLst>
          </p:cNvPr>
          <p:cNvSpPr txBox="1"/>
          <p:nvPr/>
        </p:nvSpPr>
        <p:spPr>
          <a:xfrm flipH="1">
            <a:off x="738177" y="2725445"/>
            <a:ext cx="8226939" cy="369332"/>
          </a:xfrm>
          <a:prstGeom prst="rect">
            <a:avLst/>
          </a:prstGeom>
          <a:noFill/>
        </p:spPr>
        <p:txBody>
          <a:bodyPr wrap="square" rtlCol="0">
            <a:spAutoFit/>
          </a:bodyPr>
          <a:lstStyle/>
          <a:p>
            <a:r>
              <a:rPr lang="en-US" b="1" dirty="0"/>
              <a:t> </a:t>
            </a:r>
            <a:endParaRPr lang="en-IN" b="1" dirty="0"/>
          </a:p>
        </p:txBody>
      </p:sp>
      <p:graphicFrame>
        <p:nvGraphicFramePr>
          <p:cNvPr id="6" name="Table 5">
            <a:extLst>
              <a:ext uri="{FF2B5EF4-FFF2-40B4-BE49-F238E27FC236}">
                <a16:creationId xmlns:a16="http://schemas.microsoft.com/office/drawing/2014/main" id="{B1256767-BBCB-4F0F-B2F9-9199B50D23FF}"/>
              </a:ext>
            </a:extLst>
          </p:cNvPr>
          <p:cNvGraphicFramePr>
            <a:graphicFrameLocks noGrp="1"/>
          </p:cNvGraphicFramePr>
          <p:nvPr>
            <p:extLst>
              <p:ext uri="{D42A27DB-BD31-4B8C-83A1-F6EECF244321}">
                <p14:modId xmlns:p14="http://schemas.microsoft.com/office/powerpoint/2010/main" val="3792632400"/>
              </p:ext>
            </p:extLst>
          </p:nvPr>
        </p:nvGraphicFramePr>
        <p:xfrm>
          <a:off x="445363" y="213066"/>
          <a:ext cx="11008460" cy="4726796"/>
        </p:xfrm>
        <a:graphic>
          <a:graphicData uri="http://schemas.openxmlformats.org/drawingml/2006/table">
            <a:tbl>
              <a:tblPr firstRow="1" bandRow="1">
                <a:tableStyleId>{91EBBBCC-DAD2-459C-BE2E-F6DE35CF9A28}</a:tableStyleId>
              </a:tblPr>
              <a:tblGrid>
                <a:gridCol w="542609">
                  <a:extLst>
                    <a:ext uri="{9D8B030D-6E8A-4147-A177-3AD203B41FA5}">
                      <a16:colId xmlns:a16="http://schemas.microsoft.com/office/drawing/2014/main" val="521770622"/>
                    </a:ext>
                  </a:extLst>
                </a:gridCol>
                <a:gridCol w="3265553">
                  <a:extLst>
                    <a:ext uri="{9D8B030D-6E8A-4147-A177-3AD203B41FA5}">
                      <a16:colId xmlns:a16="http://schemas.microsoft.com/office/drawing/2014/main" val="174696917"/>
                    </a:ext>
                  </a:extLst>
                </a:gridCol>
                <a:gridCol w="1098414">
                  <a:extLst>
                    <a:ext uri="{9D8B030D-6E8A-4147-A177-3AD203B41FA5}">
                      <a16:colId xmlns:a16="http://schemas.microsoft.com/office/drawing/2014/main" val="1445626219"/>
                    </a:ext>
                  </a:extLst>
                </a:gridCol>
                <a:gridCol w="1335907">
                  <a:extLst>
                    <a:ext uri="{9D8B030D-6E8A-4147-A177-3AD203B41FA5}">
                      <a16:colId xmlns:a16="http://schemas.microsoft.com/office/drawing/2014/main" val="2057632855"/>
                    </a:ext>
                  </a:extLst>
                </a:gridCol>
                <a:gridCol w="1588659">
                  <a:extLst>
                    <a:ext uri="{9D8B030D-6E8A-4147-A177-3AD203B41FA5}">
                      <a16:colId xmlns:a16="http://schemas.microsoft.com/office/drawing/2014/main" val="1730754153"/>
                    </a:ext>
                  </a:extLst>
                </a:gridCol>
                <a:gridCol w="1588659">
                  <a:extLst>
                    <a:ext uri="{9D8B030D-6E8A-4147-A177-3AD203B41FA5}">
                      <a16:colId xmlns:a16="http://schemas.microsoft.com/office/drawing/2014/main" val="3915385344"/>
                    </a:ext>
                  </a:extLst>
                </a:gridCol>
                <a:gridCol w="1588659">
                  <a:extLst>
                    <a:ext uri="{9D8B030D-6E8A-4147-A177-3AD203B41FA5}">
                      <a16:colId xmlns:a16="http://schemas.microsoft.com/office/drawing/2014/main" val="3818948678"/>
                    </a:ext>
                  </a:extLst>
                </a:gridCol>
              </a:tblGrid>
              <a:tr h="625602">
                <a:tc>
                  <a:txBody>
                    <a:bodyPr/>
                    <a:lstStyle/>
                    <a:p>
                      <a:r>
                        <a:rPr lang="en-US" sz="1600" dirty="0" err="1"/>
                        <a:t>Sr.No</a:t>
                      </a:r>
                      <a:r>
                        <a:rPr lang="en-US" sz="1600" dirty="0"/>
                        <a: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Name of loan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Unit Cost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Self Investment</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Repayment period(year)</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500" dirty="0"/>
                        <a:t>Installments</a:t>
                      </a:r>
                      <a:endParaRPr lang="en-IN" sz="1500" dirty="0">
                        <a:latin typeface="Times New Roman" panose="02020603050405020304" pitchFamily="18" charset="0"/>
                        <a:cs typeface="Times New Roman" panose="02020603050405020304" pitchFamily="18" charset="0"/>
                      </a:endParaRPr>
                    </a:p>
                  </a:txBody>
                  <a:tcPr marT="37785" marB="37785"/>
                </a:tc>
                <a:tc>
                  <a:txBody>
                    <a:bodyPr/>
                    <a:lstStyle/>
                    <a:p>
                      <a:r>
                        <a:rPr lang="en-US" sz="1500" dirty="0"/>
                        <a:t>Mortgage Details</a:t>
                      </a:r>
                      <a:endParaRPr lang="en-IN" sz="1500" dirty="0">
                        <a:latin typeface="Times New Roman" panose="02020603050405020304" pitchFamily="18" charset="0"/>
                        <a:cs typeface="Times New Roman" panose="02020603050405020304" pitchFamily="18" charset="0"/>
                      </a:endParaRPr>
                    </a:p>
                  </a:txBody>
                  <a:tcPr marT="37785" marB="37785"/>
                </a:tc>
                <a:extLst>
                  <a:ext uri="{0D108BD9-81ED-4DB2-BD59-A6C34878D82A}">
                    <a16:rowId xmlns:a16="http://schemas.microsoft.com/office/drawing/2014/main" val="2633993830"/>
                  </a:ext>
                </a:extLst>
              </a:tr>
              <a:tr h="376496">
                <a:tc>
                  <a:txBody>
                    <a:bodyPr/>
                    <a:lstStyle/>
                    <a:p>
                      <a:r>
                        <a:rPr lang="en-US" sz="1600" dirty="0"/>
                        <a:t>55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Well construction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382000</a:t>
                      </a:r>
                      <a:endParaRPr lang="en-US"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General area</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2319483753"/>
                  </a:ext>
                </a:extLst>
              </a:tr>
              <a:tr h="566930">
                <a:tc>
                  <a:txBody>
                    <a:bodyPr/>
                    <a:lstStyle/>
                    <a:p>
                      <a:r>
                        <a:rPr lang="en-US" sz="1600" dirty="0"/>
                        <a:t>56</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Flour mill</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20000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15-49%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0.40 ha rainfed area</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3068825066"/>
                  </a:ext>
                </a:extLst>
              </a:tr>
              <a:tr h="1051297">
                <a:tc>
                  <a:txBody>
                    <a:bodyPr/>
                    <a:lstStyle/>
                    <a:p>
                      <a:r>
                        <a:rPr lang="en-US" sz="1600" dirty="0"/>
                        <a:t>57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Cattle </a:t>
                      </a:r>
                      <a:r>
                        <a:rPr lang="en-US" sz="1600" dirty="0" err="1"/>
                        <a:t>breeding,Milk</a:t>
                      </a:r>
                      <a:r>
                        <a:rPr lang="en-US" sz="1600" dirty="0"/>
                        <a:t> production, Milk processing industry &amp; </a:t>
                      </a:r>
                      <a:r>
                        <a:rPr lang="en-US" sz="1600" dirty="0" err="1"/>
                        <a:t>Agriallied</a:t>
                      </a:r>
                      <a:r>
                        <a:rPr lang="en-US" sz="1600" dirty="0"/>
                        <a:t> Project For Finance</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5-50 Lakh</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r>
                        <a:rPr lang="en-US" sz="1600" dirty="0"/>
                        <a:t>17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Irrigated 1acre land-2 lakh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Ranifed-1 lakh ₹</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1009398160"/>
                  </a:ext>
                </a:extLst>
              </a:tr>
              <a:tr h="809113">
                <a:tc>
                  <a:txBody>
                    <a:bodyPr/>
                    <a:lstStyle/>
                    <a:p>
                      <a:r>
                        <a:rPr lang="en-US" sz="1600" dirty="0"/>
                        <a:t>58</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Two wheeler Loan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Max. 1.50 Lakh </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7</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10</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1.20 ha land</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2023738722"/>
                  </a:ext>
                </a:extLst>
              </a:tr>
              <a:tr h="1293480">
                <a:tc>
                  <a:txBody>
                    <a:bodyPr/>
                    <a:lstStyle/>
                    <a:p>
                      <a:r>
                        <a:rPr lang="en-US" sz="1600" dirty="0"/>
                        <a:t>59</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Four wheeler Loan</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Max.10 Lakh</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5</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14</a:t>
                      </a:r>
                      <a:endParaRPr lang="en-IN" sz="1600" dirty="0">
                        <a:latin typeface="Times New Roman" panose="02020603050405020304" pitchFamily="18" charset="0"/>
                        <a:cs typeface="Times New Roman" panose="02020603050405020304" pitchFamily="18" charset="0"/>
                      </a:endParaRPr>
                    </a:p>
                  </a:txBody>
                  <a:tcPr marT="41564" marB="41564"/>
                </a:tc>
                <a:tc>
                  <a:txBody>
                    <a:bodyPr/>
                    <a:lstStyle/>
                    <a:p>
                      <a:pPr marL="0" indent="0">
                        <a:buFont typeface="Arial" panose="020B0604020202020204" pitchFamily="34" charset="0"/>
                        <a:buNone/>
                      </a:pPr>
                      <a:r>
                        <a:rPr lang="en-US" sz="1600" dirty="0"/>
                        <a:t>Irrigated 1acre land-1.50lakh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Ranifed-0.75 lakh ₹</a:t>
                      </a:r>
                      <a:endParaRPr lang="en-IN" sz="1600" dirty="0">
                        <a:latin typeface="Times New Roman" panose="02020603050405020304" pitchFamily="18" charset="0"/>
                        <a:cs typeface="Times New Roman" panose="02020603050405020304" pitchFamily="18" charset="0"/>
                      </a:endParaRPr>
                    </a:p>
                  </a:txBody>
                  <a:tcPr marT="41564" marB="41564"/>
                </a:tc>
                <a:extLst>
                  <a:ext uri="{0D108BD9-81ED-4DB2-BD59-A6C34878D82A}">
                    <a16:rowId xmlns:a16="http://schemas.microsoft.com/office/drawing/2014/main" val="879591825"/>
                  </a:ext>
                </a:extLst>
              </a:tr>
            </a:tbl>
          </a:graphicData>
        </a:graphic>
      </p:graphicFrame>
    </p:spTree>
    <p:extLst>
      <p:ext uri="{BB962C8B-B14F-4D97-AF65-F5344CB8AC3E}">
        <p14:creationId xmlns:p14="http://schemas.microsoft.com/office/powerpoint/2010/main" val="542620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D5F7D9-9EAA-480A-B1C9-97693C20725E}"/>
              </a:ext>
            </a:extLst>
          </p:cNvPr>
          <p:cNvGraphicFramePr>
            <a:graphicFrameLocks noGrp="1"/>
          </p:cNvGraphicFramePr>
          <p:nvPr>
            <p:extLst>
              <p:ext uri="{D42A27DB-BD31-4B8C-83A1-F6EECF244321}">
                <p14:modId xmlns:p14="http://schemas.microsoft.com/office/powerpoint/2010/main" val="1179420184"/>
              </p:ext>
            </p:extLst>
          </p:nvPr>
        </p:nvGraphicFramePr>
        <p:xfrm>
          <a:off x="958789" y="1029810"/>
          <a:ext cx="9871969" cy="5569370"/>
        </p:xfrm>
        <a:graphic>
          <a:graphicData uri="http://schemas.openxmlformats.org/drawingml/2006/table">
            <a:tbl>
              <a:tblPr firstRow="1" bandRow="1">
                <a:tableStyleId>{91EBBBCC-DAD2-459C-BE2E-F6DE35CF9A28}</a:tableStyleId>
              </a:tblPr>
              <a:tblGrid>
                <a:gridCol w="686188">
                  <a:extLst>
                    <a:ext uri="{9D8B030D-6E8A-4147-A177-3AD203B41FA5}">
                      <a16:colId xmlns:a16="http://schemas.microsoft.com/office/drawing/2014/main" val="521770622"/>
                    </a:ext>
                  </a:extLst>
                </a:gridCol>
                <a:gridCol w="4823338">
                  <a:extLst>
                    <a:ext uri="{9D8B030D-6E8A-4147-A177-3AD203B41FA5}">
                      <a16:colId xmlns:a16="http://schemas.microsoft.com/office/drawing/2014/main" val="174696917"/>
                    </a:ext>
                  </a:extLst>
                </a:gridCol>
                <a:gridCol w="1377078">
                  <a:extLst>
                    <a:ext uri="{9D8B030D-6E8A-4147-A177-3AD203B41FA5}">
                      <a16:colId xmlns:a16="http://schemas.microsoft.com/office/drawing/2014/main" val="1445626219"/>
                    </a:ext>
                  </a:extLst>
                </a:gridCol>
                <a:gridCol w="1618541">
                  <a:extLst>
                    <a:ext uri="{9D8B030D-6E8A-4147-A177-3AD203B41FA5}">
                      <a16:colId xmlns:a16="http://schemas.microsoft.com/office/drawing/2014/main" val="2057632855"/>
                    </a:ext>
                  </a:extLst>
                </a:gridCol>
                <a:gridCol w="1366824">
                  <a:extLst>
                    <a:ext uri="{9D8B030D-6E8A-4147-A177-3AD203B41FA5}">
                      <a16:colId xmlns:a16="http://schemas.microsoft.com/office/drawing/2014/main" val="1730754153"/>
                    </a:ext>
                  </a:extLst>
                </a:gridCol>
              </a:tblGrid>
              <a:tr h="559143">
                <a:tc>
                  <a:txBody>
                    <a:bodyPr/>
                    <a:lstStyle/>
                    <a:p>
                      <a:r>
                        <a:rPr lang="en-US" sz="1600" dirty="0" err="1"/>
                        <a:t>Sr.No</a:t>
                      </a:r>
                      <a:r>
                        <a:rPr lang="en-US" sz="1600" dirty="0"/>
                        <a:t>.</a:t>
                      </a:r>
                      <a:endParaRPr lang="en-IN" sz="1600" dirty="0"/>
                    </a:p>
                  </a:txBody>
                  <a:tcPr marT="37785" marB="37785"/>
                </a:tc>
                <a:tc>
                  <a:txBody>
                    <a:bodyPr/>
                    <a:lstStyle/>
                    <a:p>
                      <a:r>
                        <a:rPr lang="en-US" sz="1600" dirty="0"/>
                        <a:t>Name of scheme</a:t>
                      </a:r>
                      <a:endParaRPr lang="en-IN" sz="1600" dirty="0"/>
                    </a:p>
                  </a:txBody>
                  <a:tcPr marT="37785" marB="37785"/>
                </a:tc>
                <a:tc>
                  <a:txBody>
                    <a:bodyPr/>
                    <a:lstStyle/>
                    <a:p>
                      <a:r>
                        <a:rPr lang="en-US" sz="1600" dirty="0"/>
                        <a:t>Unit Cost(₹)</a:t>
                      </a:r>
                      <a:endParaRPr lang="en-IN" sz="1600" dirty="0"/>
                    </a:p>
                  </a:txBody>
                  <a:tcPr marT="37785" marB="37785"/>
                </a:tc>
                <a:tc>
                  <a:txBody>
                    <a:bodyPr/>
                    <a:lstStyle/>
                    <a:p>
                      <a:r>
                        <a:rPr lang="en-US" sz="1600" dirty="0"/>
                        <a:t>Self Investment</a:t>
                      </a:r>
                      <a:endParaRPr lang="en-IN" sz="1600" dirty="0"/>
                    </a:p>
                  </a:txBody>
                  <a:tcPr marT="37785" marB="37785"/>
                </a:tc>
                <a:tc>
                  <a:txBody>
                    <a:bodyPr/>
                    <a:lstStyle/>
                    <a:p>
                      <a:r>
                        <a:rPr lang="en-US" sz="1600" dirty="0"/>
                        <a:t>Repayment period(year)</a:t>
                      </a:r>
                      <a:endParaRPr lang="en-IN" sz="1600" dirty="0"/>
                    </a:p>
                  </a:txBody>
                  <a:tcPr marT="37785" marB="37785"/>
                </a:tc>
                <a:extLst>
                  <a:ext uri="{0D108BD9-81ED-4DB2-BD59-A6C34878D82A}">
                    <a16:rowId xmlns:a16="http://schemas.microsoft.com/office/drawing/2014/main" val="2633993830"/>
                  </a:ext>
                </a:extLst>
              </a:tr>
              <a:tr h="559143">
                <a:tc>
                  <a:txBody>
                    <a:bodyPr/>
                    <a:lstStyle/>
                    <a:p>
                      <a:r>
                        <a:rPr lang="en-US" sz="1600" dirty="0"/>
                        <a:t>1</a:t>
                      </a:r>
                      <a:endParaRPr lang="en-IN" sz="1600" dirty="0"/>
                    </a:p>
                  </a:txBody>
                  <a:tcPr marT="37785" marB="37785"/>
                </a:tc>
                <a:tc>
                  <a:txBody>
                    <a:bodyPr/>
                    <a:lstStyle/>
                    <a:p>
                      <a:r>
                        <a:rPr lang="en-US" sz="1600" dirty="0"/>
                        <a:t>Dairy entrepreneurship development scheme (Subsidy Allowed)</a:t>
                      </a:r>
                      <a:endParaRPr lang="en-IN" sz="1600" dirty="0"/>
                    </a:p>
                  </a:txBody>
                  <a:tcPr marT="37785" marB="37785"/>
                </a:tc>
                <a:tc>
                  <a:txBody>
                    <a:bodyPr/>
                    <a:lstStyle/>
                    <a:p>
                      <a:endParaRPr lang="en-IN" sz="1600" dirty="0"/>
                    </a:p>
                  </a:txBody>
                  <a:tcPr marT="37785" marB="37785"/>
                </a:tc>
                <a:tc>
                  <a:txBody>
                    <a:bodyPr/>
                    <a:lstStyle/>
                    <a:p>
                      <a:endParaRPr lang="en-IN" sz="1600" dirty="0"/>
                    </a:p>
                  </a:txBody>
                  <a:tcPr marT="37785" marB="37785"/>
                </a:tc>
                <a:tc>
                  <a:txBody>
                    <a:bodyPr/>
                    <a:lstStyle/>
                    <a:p>
                      <a:endParaRPr lang="en-IN" sz="1600" dirty="0"/>
                    </a:p>
                  </a:txBody>
                  <a:tcPr marT="37785" marB="37785"/>
                </a:tc>
                <a:extLst>
                  <a:ext uri="{0D108BD9-81ED-4DB2-BD59-A6C34878D82A}">
                    <a16:rowId xmlns:a16="http://schemas.microsoft.com/office/drawing/2014/main" val="2237378070"/>
                  </a:ext>
                </a:extLst>
              </a:tr>
              <a:tr h="317081">
                <a:tc>
                  <a:txBody>
                    <a:bodyPr/>
                    <a:lstStyle/>
                    <a:p>
                      <a:endParaRPr lang="en-IN" sz="1600" dirty="0"/>
                    </a:p>
                  </a:txBody>
                  <a:tcPr marT="37785" marB="37785"/>
                </a:tc>
                <a:tc>
                  <a:txBody>
                    <a:bodyPr/>
                    <a:lstStyle/>
                    <a:p>
                      <a:pPr marL="285750" indent="-285750">
                        <a:buFont typeface="Arial" panose="020B0604020202020204" pitchFamily="34" charset="0"/>
                        <a:buChar char="•"/>
                      </a:pPr>
                      <a:r>
                        <a:rPr lang="en-US" sz="1600" dirty="0"/>
                        <a:t>Hybrid Cow/Desi cow/</a:t>
                      </a:r>
                      <a:r>
                        <a:rPr lang="en-US" sz="1600" dirty="0" err="1"/>
                        <a:t>Murrah</a:t>
                      </a:r>
                      <a:r>
                        <a:rPr lang="en-US" sz="1600" dirty="0"/>
                        <a:t> buffalo(10)</a:t>
                      </a:r>
                      <a:endParaRPr lang="en-IN" sz="1600" dirty="0"/>
                    </a:p>
                  </a:txBody>
                  <a:tcPr marT="37785" marB="37785"/>
                </a:tc>
                <a:tc>
                  <a:txBody>
                    <a:bodyPr/>
                    <a:lstStyle/>
                    <a:p>
                      <a:r>
                        <a:rPr lang="en-US" sz="1600" dirty="0"/>
                        <a:t>700000</a:t>
                      </a:r>
                      <a:endParaRPr lang="en-IN" sz="1600" dirty="0"/>
                    </a:p>
                  </a:txBody>
                  <a:tcPr marT="37785" marB="37785"/>
                </a:tc>
                <a:tc>
                  <a:txBody>
                    <a:bodyPr/>
                    <a:lstStyle/>
                    <a:p>
                      <a:r>
                        <a:rPr lang="en-US" sz="1600" dirty="0"/>
                        <a:t>70000</a:t>
                      </a:r>
                      <a:endParaRPr lang="en-IN" sz="1600" dirty="0"/>
                    </a:p>
                  </a:txBody>
                  <a:tcPr marT="37785" marB="37785"/>
                </a:tc>
                <a:tc>
                  <a:txBody>
                    <a:bodyPr/>
                    <a:lstStyle/>
                    <a:p>
                      <a:r>
                        <a:rPr lang="en-US" sz="1600" dirty="0"/>
                        <a:t>7</a:t>
                      </a:r>
                      <a:endParaRPr lang="en-IN" sz="1600" dirty="0"/>
                    </a:p>
                  </a:txBody>
                  <a:tcPr marT="37785" marB="37785"/>
                </a:tc>
                <a:extLst>
                  <a:ext uri="{0D108BD9-81ED-4DB2-BD59-A6C34878D82A}">
                    <a16:rowId xmlns:a16="http://schemas.microsoft.com/office/drawing/2014/main" val="2023738722"/>
                  </a:ext>
                </a:extLst>
              </a:tr>
              <a:tr h="510018">
                <a:tc>
                  <a:txBody>
                    <a:bodyPr/>
                    <a:lstStyle/>
                    <a:p>
                      <a:r>
                        <a:rPr lang="en-US" sz="1600" dirty="0"/>
                        <a:t>2</a:t>
                      </a:r>
                      <a:endParaRPr lang="en-IN" sz="1600" dirty="0"/>
                    </a:p>
                  </a:txBody>
                  <a:tcPr marT="41564" marB="41564"/>
                </a:tc>
                <a:tc>
                  <a:txBody>
                    <a:bodyPr/>
                    <a:lstStyle/>
                    <a:p>
                      <a:r>
                        <a:rPr lang="en-US" sz="1600" dirty="0"/>
                        <a:t>Central Sheep/Goat Farming (42) (Subsidy Allowed)</a:t>
                      </a:r>
                      <a:endParaRPr lang="en-IN" sz="1600" dirty="0"/>
                    </a:p>
                  </a:txBody>
                  <a:tcPr marT="41564" marB="41564"/>
                </a:tc>
                <a:tc>
                  <a:txBody>
                    <a:bodyPr/>
                    <a:lstStyle/>
                    <a:p>
                      <a:r>
                        <a:rPr lang="en-US" sz="1600" dirty="0"/>
                        <a:t>100000</a:t>
                      </a:r>
                      <a:endParaRPr lang="en-IN" sz="1600" dirty="0"/>
                    </a:p>
                  </a:txBody>
                  <a:tcPr marT="41564" marB="41564"/>
                </a:tc>
                <a:tc>
                  <a:txBody>
                    <a:bodyPr/>
                    <a:lstStyle/>
                    <a:p>
                      <a:r>
                        <a:rPr lang="en-US" sz="1600" dirty="0"/>
                        <a:t>10000</a:t>
                      </a:r>
                      <a:endParaRPr lang="en-IN" sz="1600" dirty="0"/>
                    </a:p>
                  </a:txBody>
                  <a:tcPr marT="41564" marB="41564"/>
                </a:tc>
                <a:tc>
                  <a:txBody>
                    <a:bodyPr/>
                    <a:lstStyle/>
                    <a:p>
                      <a:r>
                        <a:rPr lang="en-US" sz="1600" dirty="0"/>
                        <a:t>5</a:t>
                      </a:r>
                      <a:endParaRPr lang="en-IN" sz="1600" dirty="0"/>
                    </a:p>
                  </a:txBody>
                  <a:tcPr marT="41564" marB="41564"/>
                </a:tc>
                <a:extLst>
                  <a:ext uri="{0D108BD9-81ED-4DB2-BD59-A6C34878D82A}">
                    <a16:rowId xmlns:a16="http://schemas.microsoft.com/office/drawing/2014/main" val="879591825"/>
                  </a:ext>
                </a:extLst>
              </a:tr>
              <a:tr h="566646">
                <a:tc>
                  <a:txBody>
                    <a:bodyPr/>
                    <a:lstStyle/>
                    <a:p>
                      <a:r>
                        <a:rPr lang="en-US" sz="1600" dirty="0"/>
                        <a:t>3</a:t>
                      </a:r>
                      <a:endParaRPr lang="en-IN" sz="1600" dirty="0"/>
                    </a:p>
                  </a:txBody>
                  <a:tcPr marT="41564" marB="41564"/>
                </a:tc>
                <a:tc>
                  <a:txBody>
                    <a:bodyPr/>
                    <a:lstStyle/>
                    <a:p>
                      <a:pPr marL="0" indent="0">
                        <a:buFont typeface="Arial" panose="020B0604020202020204" pitchFamily="34" charset="0"/>
                        <a:buNone/>
                      </a:pPr>
                      <a:r>
                        <a:rPr lang="en-US" sz="1600" dirty="0"/>
                        <a:t>Poultry Venture Capital Fund for Contract poultry farming(5000) (Subsidy Allowed)</a:t>
                      </a:r>
                      <a:endParaRPr lang="en-IN" sz="1600" dirty="0"/>
                    </a:p>
                  </a:txBody>
                  <a:tcPr marT="41564" marB="41564"/>
                </a:tc>
                <a:tc>
                  <a:txBody>
                    <a:bodyPr/>
                    <a:lstStyle/>
                    <a:p>
                      <a:pPr marL="0" indent="0">
                        <a:buFont typeface="Arial" panose="020B0604020202020204" pitchFamily="34" charset="0"/>
                        <a:buNone/>
                      </a:pPr>
                      <a:r>
                        <a:rPr lang="en-US" sz="1600" dirty="0"/>
                        <a:t>1120000</a:t>
                      </a:r>
                      <a:endParaRPr lang="en-IN" sz="1600" dirty="0"/>
                    </a:p>
                  </a:txBody>
                  <a:tcPr marT="41564" marB="41564"/>
                </a:tc>
                <a:tc>
                  <a:txBody>
                    <a:bodyPr/>
                    <a:lstStyle/>
                    <a:p>
                      <a:pPr marL="0" indent="0">
                        <a:buFont typeface="Arial" panose="020B0604020202020204" pitchFamily="34" charset="0"/>
                        <a:buNone/>
                      </a:pPr>
                      <a:r>
                        <a:rPr lang="en-US" sz="1600" dirty="0"/>
                        <a:t>-</a:t>
                      </a:r>
                      <a:endParaRPr lang="en-IN" sz="1600" dirty="0"/>
                    </a:p>
                  </a:txBody>
                  <a:tcPr marT="41564" marB="41564"/>
                </a:tc>
                <a:tc>
                  <a:txBody>
                    <a:bodyPr/>
                    <a:lstStyle/>
                    <a:p>
                      <a:pPr marL="0" indent="0">
                        <a:buFont typeface="Arial" panose="020B0604020202020204" pitchFamily="34" charset="0"/>
                        <a:buNone/>
                      </a:pPr>
                      <a:r>
                        <a:rPr lang="en-US" sz="1600" dirty="0"/>
                        <a:t>7</a:t>
                      </a:r>
                      <a:endParaRPr lang="en-IN" sz="1600" dirty="0"/>
                    </a:p>
                  </a:txBody>
                  <a:tcPr marT="41564" marB="41564"/>
                </a:tc>
                <a:extLst>
                  <a:ext uri="{0D108BD9-81ED-4DB2-BD59-A6C34878D82A}">
                    <a16:rowId xmlns:a16="http://schemas.microsoft.com/office/drawing/2014/main" val="3861301313"/>
                  </a:ext>
                </a:extLst>
              </a:tr>
              <a:tr h="324584">
                <a:tc>
                  <a:txBody>
                    <a:bodyPr/>
                    <a:lstStyle/>
                    <a:p>
                      <a:r>
                        <a:rPr lang="en-US" sz="1600" dirty="0"/>
                        <a:t>4</a:t>
                      </a:r>
                      <a:endParaRPr lang="en-IN" sz="1600" dirty="0"/>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Swayam </a:t>
                      </a:r>
                      <a:r>
                        <a:rPr lang="en-US" sz="1600" dirty="0" err="1"/>
                        <a:t>sahayata</a:t>
                      </a:r>
                      <a:r>
                        <a:rPr lang="en-US" sz="1600" dirty="0"/>
                        <a:t> </a:t>
                      </a:r>
                      <a:r>
                        <a:rPr lang="en-US" sz="1600" dirty="0" err="1"/>
                        <a:t>bachat</a:t>
                      </a:r>
                      <a:r>
                        <a:rPr lang="en-US" sz="1600" dirty="0"/>
                        <a:t> gat (Subsidy Allowed)</a:t>
                      </a:r>
                      <a:endParaRPr lang="en-IN" sz="1600" dirty="0"/>
                    </a:p>
                  </a:txBody>
                  <a:tcPr marT="41564" marB="41564"/>
                </a:tc>
                <a:tc>
                  <a:txBody>
                    <a:bodyPr/>
                    <a:lstStyle/>
                    <a:p>
                      <a:pPr marL="0" indent="0">
                        <a:buFont typeface="Arial" panose="020B0604020202020204" pitchFamily="34" charset="0"/>
                        <a:buNone/>
                      </a:pPr>
                      <a:r>
                        <a:rPr lang="en-US" sz="1600" dirty="0"/>
                        <a:t>250000</a:t>
                      </a:r>
                      <a:endParaRPr lang="en-IN" sz="1600" dirty="0"/>
                    </a:p>
                  </a:txBody>
                  <a:tcPr marT="41564" marB="41564"/>
                </a:tc>
                <a:tc>
                  <a:txBody>
                    <a:bodyPr/>
                    <a:lstStyle/>
                    <a:p>
                      <a:pPr marL="0" indent="0">
                        <a:buFont typeface="Arial" panose="020B0604020202020204" pitchFamily="34" charset="0"/>
                        <a:buNone/>
                      </a:pPr>
                      <a:r>
                        <a:rPr lang="en-US" sz="1600" dirty="0"/>
                        <a:t>-</a:t>
                      </a:r>
                      <a:endParaRPr lang="en-IN" sz="1600" dirty="0"/>
                    </a:p>
                  </a:txBody>
                  <a:tcPr marT="41564" marB="41564"/>
                </a:tc>
                <a:tc>
                  <a:txBody>
                    <a:bodyPr/>
                    <a:lstStyle/>
                    <a:p>
                      <a:pPr marL="0" indent="0">
                        <a:buFont typeface="Arial" panose="020B0604020202020204" pitchFamily="34" charset="0"/>
                        <a:buNone/>
                      </a:pPr>
                      <a:r>
                        <a:rPr lang="en-US" sz="1600" dirty="0"/>
                        <a:t>5</a:t>
                      </a:r>
                      <a:endParaRPr lang="en-IN" sz="1600" dirty="0"/>
                    </a:p>
                  </a:txBody>
                  <a:tcPr marT="41564" marB="41564"/>
                </a:tc>
                <a:extLst>
                  <a:ext uri="{0D108BD9-81ED-4DB2-BD59-A6C34878D82A}">
                    <a16:rowId xmlns:a16="http://schemas.microsoft.com/office/drawing/2014/main" val="3914833180"/>
                  </a:ext>
                </a:extLst>
              </a:tr>
              <a:tr h="566646">
                <a:tc>
                  <a:txBody>
                    <a:bodyPr/>
                    <a:lstStyle/>
                    <a:p>
                      <a:r>
                        <a:rPr lang="en-US" sz="1600" dirty="0"/>
                        <a:t>5</a:t>
                      </a:r>
                      <a:endParaRPr lang="en-IN" sz="1600" dirty="0"/>
                    </a:p>
                  </a:txBody>
                  <a:tcPr marT="41564" marB="41564"/>
                </a:tc>
                <a:tc>
                  <a:txBody>
                    <a:bodyPr/>
                    <a:lstStyle/>
                    <a:p>
                      <a:pPr marL="285750" indent="-285750">
                        <a:buFont typeface="Arial" panose="020B0604020202020204" pitchFamily="34" charset="0"/>
                        <a:buChar char="•"/>
                      </a:pPr>
                      <a:r>
                        <a:rPr lang="en-US" sz="1600" dirty="0"/>
                        <a:t>Society Rural warehouse(1000M.T.) (Subsidy Allowed)</a:t>
                      </a:r>
                      <a:endParaRPr lang="en-IN" sz="1600" dirty="0"/>
                    </a:p>
                  </a:txBody>
                  <a:tcPr marT="41564" marB="41564"/>
                </a:tc>
                <a:tc>
                  <a:txBody>
                    <a:bodyPr/>
                    <a:lstStyle/>
                    <a:p>
                      <a:r>
                        <a:rPr lang="en-US" sz="1600" dirty="0"/>
                        <a:t>3500 (Per ton)</a:t>
                      </a:r>
                      <a:endParaRPr lang="en-IN" sz="1600" dirty="0"/>
                    </a:p>
                  </a:txBody>
                  <a:tcPr marT="41564" marB="41564"/>
                </a:tc>
                <a:tc>
                  <a:txBody>
                    <a:bodyPr/>
                    <a:lstStyle/>
                    <a:p>
                      <a:r>
                        <a:rPr lang="en-US" sz="1600" dirty="0"/>
                        <a:t>2625(Per ton)</a:t>
                      </a:r>
                      <a:endParaRPr lang="en-IN" sz="1600" dirty="0"/>
                    </a:p>
                  </a:txBody>
                  <a:tcPr marT="41564" marB="41564"/>
                </a:tc>
                <a:tc>
                  <a:txBody>
                    <a:bodyPr/>
                    <a:lstStyle/>
                    <a:p>
                      <a:r>
                        <a:rPr lang="en-US" sz="1600" dirty="0"/>
                        <a:t>10</a:t>
                      </a:r>
                      <a:endParaRPr lang="en-IN" sz="1600" dirty="0"/>
                    </a:p>
                  </a:txBody>
                  <a:tcPr marT="41564" marB="41564"/>
                </a:tc>
                <a:extLst>
                  <a:ext uri="{0D108BD9-81ED-4DB2-BD59-A6C34878D82A}">
                    <a16:rowId xmlns:a16="http://schemas.microsoft.com/office/drawing/2014/main" val="3627706566"/>
                  </a:ext>
                </a:extLst>
              </a:tr>
              <a:tr h="510018">
                <a:tc>
                  <a:txBody>
                    <a:bodyPr/>
                    <a:lstStyle/>
                    <a:p>
                      <a:endParaRPr lang="en-IN" sz="1600" dirty="0"/>
                    </a:p>
                  </a:txBody>
                  <a:tcPr marT="41564" marB="41564"/>
                </a:tc>
                <a:tc>
                  <a:txBody>
                    <a:bodyPr/>
                    <a:lstStyle/>
                    <a:p>
                      <a:pPr marL="285750" indent="-285750">
                        <a:buFont typeface="Arial" panose="020B0604020202020204" pitchFamily="34" charset="0"/>
                        <a:buChar char="•"/>
                      </a:pPr>
                      <a:r>
                        <a:rPr lang="en-US" sz="1600" dirty="0"/>
                        <a:t>Personal Rural warehouse (Subsidy Allowed)</a:t>
                      </a:r>
                      <a:endParaRPr lang="en-IN" sz="1600" dirty="0"/>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3500 (Per ton)</a:t>
                      </a:r>
                      <a:endParaRPr lang="en-IN" sz="1600" dirty="0"/>
                    </a:p>
                  </a:txBody>
                  <a:tcPr marT="41564" marB="41564"/>
                </a:tc>
                <a:tc>
                  <a:txBody>
                    <a:bodyPr/>
                    <a:lstStyle/>
                    <a:p>
                      <a:r>
                        <a:rPr lang="en-US" sz="1600" dirty="0"/>
                        <a:t>25-49%</a:t>
                      </a:r>
                      <a:endParaRPr lang="en-IN" sz="1600" dirty="0"/>
                    </a:p>
                  </a:txBody>
                  <a:tcPr marT="41564" marB="41564"/>
                </a:tc>
                <a:tc>
                  <a:txBody>
                    <a:bodyPr/>
                    <a:lstStyle/>
                    <a:p>
                      <a:r>
                        <a:rPr lang="en-US" sz="1600" dirty="0"/>
                        <a:t>10</a:t>
                      </a:r>
                      <a:endParaRPr lang="en-IN" sz="1600" dirty="0"/>
                    </a:p>
                  </a:txBody>
                  <a:tcPr marT="41564" marB="41564"/>
                </a:tc>
                <a:extLst>
                  <a:ext uri="{0D108BD9-81ED-4DB2-BD59-A6C34878D82A}">
                    <a16:rowId xmlns:a16="http://schemas.microsoft.com/office/drawing/2014/main" val="1412391166"/>
                  </a:ext>
                </a:extLst>
              </a:tr>
              <a:tr h="324584">
                <a:tc>
                  <a:txBody>
                    <a:bodyPr/>
                    <a:lstStyle/>
                    <a:p>
                      <a:r>
                        <a:rPr lang="en-US" sz="1600" dirty="0"/>
                        <a:t>6</a:t>
                      </a:r>
                      <a:endParaRPr lang="en-IN" sz="1600" dirty="0"/>
                    </a:p>
                  </a:txBody>
                  <a:tcPr marT="41564" marB="41564"/>
                </a:tc>
                <a:tc>
                  <a:txBody>
                    <a:bodyPr/>
                    <a:lstStyle/>
                    <a:p>
                      <a:r>
                        <a:rPr lang="en-US" sz="1600" dirty="0"/>
                        <a:t>Drip/Sprinkle Irrigation (Subsidy Allowed)</a:t>
                      </a:r>
                      <a:endParaRPr lang="en-IN" sz="1600" dirty="0"/>
                    </a:p>
                  </a:txBody>
                  <a:tcPr marT="41564" marB="41564"/>
                </a:tc>
                <a:tc>
                  <a:txBody>
                    <a:bodyPr/>
                    <a:lstStyle/>
                    <a:p>
                      <a:r>
                        <a:rPr lang="en-US" sz="1600" dirty="0"/>
                        <a:t>50000-1lakh</a:t>
                      </a:r>
                      <a:endParaRPr lang="en-IN" sz="1600" dirty="0"/>
                    </a:p>
                  </a:txBody>
                  <a:tcPr marT="41564" marB="41564"/>
                </a:tc>
                <a:tc>
                  <a:txBody>
                    <a:bodyPr/>
                    <a:lstStyle/>
                    <a:p>
                      <a:r>
                        <a:rPr lang="en-US" sz="1600" dirty="0"/>
                        <a:t>5%</a:t>
                      </a:r>
                      <a:endParaRPr lang="en-IN" sz="1600" dirty="0"/>
                    </a:p>
                  </a:txBody>
                  <a:tcPr marT="41564" marB="41564"/>
                </a:tc>
                <a:tc>
                  <a:txBody>
                    <a:bodyPr/>
                    <a:lstStyle/>
                    <a:p>
                      <a:r>
                        <a:rPr lang="en-US" sz="1600" dirty="0"/>
                        <a:t>7</a:t>
                      </a:r>
                      <a:endParaRPr lang="en-IN" sz="1600" dirty="0"/>
                    </a:p>
                  </a:txBody>
                  <a:tcPr marT="41564" marB="41564"/>
                </a:tc>
                <a:extLst>
                  <a:ext uri="{0D108BD9-81ED-4DB2-BD59-A6C34878D82A}">
                    <a16:rowId xmlns:a16="http://schemas.microsoft.com/office/drawing/2014/main" val="1126537483"/>
                  </a:ext>
                </a:extLst>
              </a:tr>
              <a:tr h="324584">
                <a:tc>
                  <a:txBody>
                    <a:bodyPr/>
                    <a:lstStyle/>
                    <a:p>
                      <a:r>
                        <a:rPr lang="en-US" sz="1600" dirty="0"/>
                        <a:t>7</a:t>
                      </a:r>
                      <a:endParaRPr lang="en-IN" sz="1600" dirty="0"/>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Pack House (Subsidy Allowed)</a:t>
                      </a:r>
                      <a:endParaRPr lang="en-IN" sz="1600" dirty="0"/>
                    </a:p>
                  </a:txBody>
                  <a:tcPr marT="41564" marB="41564"/>
                </a:tc>
                <a:tc>
                  <a:txBody>
                    <a:bodyPr/>
                    <a:lstStyle/>
                    <a:p>
                      <a:r>
                        <a:rPr lang="en-US" sz="1600" dirty="0"/>
                        <a:t>400000</a:t>
                      </a:r>
                      <a:endParaRPr lang="en-IN" sz="1600" dirty="0"/>
                    </a:p>
                  </a:txBody>
                  <a:tcPr marT="41564" marB="41564"/>
                </a:tc>
                <a:tc>
                  <a:txBody>
                    <a:bodyPr/>
                    <a:lstStyle/>
                    <a:p>
                      <a:r>
                        <a:rPr lang="en-US" sz="1600" dirty="0"/>
                        <a:t>15-49%</a:t>
                      </a:r>
                      <a:endParaRPr lang="en-IN" sz="1600" dirty="0"/>
                    </a:p>
                  </a:txBody>
                  <a:tcPr marT="41564" marB="41564"/>
                </a:tc>
                <a:tc>
                  <a:txBody>
                    <a:bodyPr/>
                    <a:lstStyle/>
                    <a:p>
                      <a:r>
                        <a:rPr lang="en-US" sz="1600" dirty="0"/>
                        <a:t>15</a:t>
                      </a:r>
                      <a:endParaRPr lang="en-IN" sz="1600" dirty="0"/>
                    </a:p>
                  </a:txBody>
                  <a:tcPr marT="41564" marB="41564"/>
                </a:tc>
                <a:extLst>
                  <a:ext uri="{0D108BD9-81ED-4DB2-BD59-A6C34878D82A}">
                    <a16:rowId xmlns:a16="http://schemas.microsoft.com/office/drawing/2014/main" val="1867242981"/>
                  </a:ext>
                </a:extLst>
              </a:tr>
              <a:tr h="324584">
                <a:tc>
                  <a:txBody>
                    <a:bodyPr/>
                    <a:lstStyle/>
                    <a:p>
                      <a:r>
                        <a:rPr lang="en-US" sz="1600" dirty="0"/>
                        <a:t>8</a:t>
                      </a:r>
                      <a:endParaRPr lang="en-IN" sz="1600" dirty="0"/>
                    </a:p>
                  </a:txBody>
                  <a:tcPr marT="41564" marB="41564"/>
                </a:tc>
                <a:tc>
                  <a:txBody>
                    <a:bodyPr/>
                    <a:lstStyle/>
                    <a:p>
                      <a:r>
                        <a:rPr lang="en-US" sz="1600" dirty="0"/>
                        <a:t>Onion Crop  (Subsidy Allowed)</a:t>
                      </a:r>
                      <a:endParaRPr lang="en-IN" sz="1600" dirty="0"/>
                    </a:p>
                  </a:txBody>
                  <a:tcPr marT="41564" marB="41564"/>
                </a:tc>
                <a:tc>
                  <a:txBody>
                    <a:bodyPr/>
                    <a:lstStyle/>
                    <a:p>
                      <a:endParaRPr lang="en-IN" sz="1600" dirty="0"/>
                    </a:p>
                  </a:txBody>
                  <a:tcPr marT="41564" marB="41564"/>
                </a:tc>
                <a:tc>
                  <a:txBody>
                    <a:bodyPr/>
                    <a:lstStyle/>
                    <a:p>
                      <a:endParaRPr lang="en-IN" sz="1600" dirty="0"/>
                    </a:p>
                  </a:txBody>
                  <a:tcPr marT="41564" marB="41564"/>
                </a:tc>
                <a:tc rowSpan="3">
                  <a:txBody>
                    <a:bodyPr/>
                    <a:lstStyle/>
                    <a:p>
                      <a:r>
                        <a:rPr lang="en-US" sz="1600" dirty="0"/>
                        <a:t>7</a:t>
                      </a:r>
                      <a:endParaRPr lang="en-IN" sz="1600" dirty="0"/>
                    </a:p>
                  </a:txBody>
                  <a:tcPr marT="41564" marB="41564"/>
                </a:tc>
                <a:extLst>
                  <a:ext uri="{0D108BD9-81ED-4DB2-BD59-A6C34878D82A}">
                    <a16:rowId xmlns:a16="http://schemas.microsoft.com/office/drawing/2014/main" val="1116127698"/>
                  </a:ext>
                </a:extLst>
              </a:tr>
              <a:tr h="324584">
                <a:tc>
                  <a:txBody>
                    <a:bodyPr/>
                    <a:lstStyle/>
                    <a:p>
                      <a:endParaRPr lang="en-IN" sz="1600" dirty="0"/>
                    </a:p>
                  </a:txBody>
                  <a:tcPr marT="41564" marB="41564"/>
                </a:tc>
                <a:tc>
                  <a:txBody>
                    <a:bodyPr/>
                    <a:lstStyle/>
                    <a:p>
                      <a:pPr marL="285750" indent="-285750">
                        <a:buFont typeface="Arial" panose="020B0604020202020204" pitchFamily="34" charset="0"/>
                        <a:buChar char="•"/>
                      </a:pPr>
                      <a:r>
                        <a:rPr lang="en-US" sz="1600" dirty="0"/>
                        <a:t>5 Metric </a:t>
                      </a:r>
                      <a:r>
                        <a:rPr lang="en-US" sz="1600" dirty="0" err="1"/>
                        <a:t>Tonne</a:t>
                      </a:r>
                      <a:endParaRPr lang="en-IN" sz="1600" dirty="0"/>
                    </a:p>
                  </a:txBody>
                  <a:tcPr marT="41564" marB="41564"/>
                </a:tc>
                <a:tc>
                  <a:txBody>
                    <a:bodyPr/>
                    <a:lstStyle/>
                    <a:p>
                      <a:pPr marL="0" indent="0">
                        <a:buFont typeface="Arial" panose="020B0604020202020204" pitchFamily="34" charset="0"/>
                        <a:buNone/>
                      </a:pPr>
                      <a:r>
                        <a:rPr lang="en-US" sz="1600" dirty="0"/>
                        <a:t>35490</a:t>
                      </a:r>
                      <a:endParaRPr lang="en-IN" sz="1600" dirty="0"/>
                    </a:p>
                  </a:txBody>
                  <a:tcPr marT="41564" marB="41564"/>
                </a:tc>
                <a:tc>
                  <a:txBody>
                    <a:bodyPr/>
                    <a:lstStyle/>
                    <a:p>
                      <a:pPr marL="0" indent="0">
                        <a:buFont typeface="Arial" panose="020B0604020202020204" pitchFamily="34" charset="0"/>
                        <a:buNone/>
                      </a:pPr>
                      <a:r>
                        <a:rPr lang="en-US" sz="1600" dirty="0"/>
                        <a:t>4490</a:t>
                      </a:r>
                      <a:endParaRPr lang="en-IN" sz="1600" dirty="0"/>
                    </a:p>
                  </a:txBody>
                  <a:tcPr marT="41564" marB="41564"/>
                </a:tc>
                <a:tc vMerge="1">
                  <a:txBody>
                    <a:bodyPr/>
                    <a:lstStyle/>
                    <a:p>
                      <a:pPr marL="0" indent="0">
                        <a:buFont typeface="Arial" panose="020B0604020202020204" pitchFamily="34" charset="0"/>
                        <a:buNone/>
                      </a:pPr>
                      <a:endParaRPr lang="en-IN" sz="1600" dirty="0"/>
                    </a:p>
                  </a:txBody>
                  <a:tcPr marT="41564" marB="41564"/>
                </a:tc>
                <a:extLst>
                  <a:ext uri="{0D108BD9-81ED-4DB2-BD59-A6C34878D82A}">
                    <a16:rowId xmlns:a16="http://schemas.microsoft.com/office/drawing/2014/main" val="1494511709"/>
                  </a:ext>
                </a:extLst>
              </a:tr>
              <a:tr h="324584">
                <a:tc>
                  <a:txBody>
                    <a:bodyPr/>
                    <a:lstStyle/>
                    <a:p>
                      <a:endParaRPr lang="en-IN" sz="1600" dirty="0"/>
                    </a:p>
                  </a:txBody>
                  <a:tcPr marT="41564" marB="41564"/>
                </a:tc>
                <a:tc>
                  <a:txBody>
                    <a:bodyPr/>
                    <a:lstStyle/>
                    <a:p>
                      <a:pPr marL="285750" indent="-285750">
                        <a:buFont typeface="Arial" panose="020B0604020202020204" pitchFamily="34" charset="0"/>
                        <a:buChar char="•"/>
                      </a:pPr>
                      <a:r>
                        <a:rPr lang="en-US" sz="1600" dirty="0"/>
                        <a:t>50 Metric </a:t>
                      </a:r>
                      <a:r>
                        <a:rPr lang="en-US" sz="1600" dirty="0" err="1"/>
                        <a:t>tonne</a:t>
                      </a:r>
                      <a:endParaRPr lang="en-IN" sz="1600" dirty="0"/>
                    </a:p>
                  </a:txBody>
                  <a:tcPr marT="41564" marB="41564"/>
                </a:tc>
                <a:tc>
                  <a:txBody>
                    <a:bodyPr/>
                    <a:lstStyle/>
                    <a:p>
                      <a:pPr marL="0" indent="0">
                        <a:buFont typeface="Arial" panose="020B0604020202020204" pitchFamily="34" charset="0"/>
                        <a:buNone/>
                      </a:pPr>
                      <a:r>
                        <a:rPr lang="en-US" sz="1600" dirty="0"/>
                        <a:t>345000</a:t>
                      </a:r>
                      <a:endParaRPr lang="en-IN" sz="1600" dirty="0"/>
                    </a:p>
                  </a:txBody>
                  <a:tcPr marT="41564" marB="41564"/>
                </a:tc>
                <a:tc>
                  <a:txBody>
                    <a:bodyPr/>
                    <a:lstStyle/>
                    <a:p>
                      <a:pPr marL="0" indent="0">
                        <a:buFont typeface="Arial" panose="020B0604020202020204" pitchFamily="34" charset="0"/>
                        <a:buNone/>
                      </a:pPr>
                      <a:r>
                        <a:rPr lang="en-US" sz="1600" dirty="0"/>
                        <a:t>35000</a:t>
                      </a:r>
                      <a:endParaRPr lang="en-IN" sz="1600" dirty="0"/>
                    </a:p>
                  </a:txBody>
                  <a:tcPr marT="41564" marB="41564"/>
                </a:tc>
                <a:tc vMerge="1">
                  <a:txBody>
                    <a:bodyPr/>
                    <a:lstStyle/>
                    <a:p>
                      <a:pPr marL="0" indent="0">
                        <a:buFont typeface="Arial" panose="020B0604020202020204" pitchFamily="34" charset="0"/>
                        <a:buNone/>
                      </a:pPr>
                      <a:endParaRPr lang="en-IN" sz="1600" dirty="0"/>
                    </a:p>
                  </a:txBody>
                  <a:tcPr marT="41564" marB="41564"/>
                </a:tc>
                <a:extLst>
                  <a:ext uri="{0D108BD9-81ED-4DB2-BD59-A6C34878D82A}">
                    <a16:rowId xmlns:a16="http://schemas.microsoft.com/office/drawing/2014/main" val="3118222542"/>
                  </a:ext>
                </a:extLst>
              </a:tr>
            </a:tbl>
          </a:graphicData>
        </a:graphic>
      </p:graphicFrame>
      <p:sp>
        <p:nvSpPr>
          <p:cNvPr id="6" name="TextBox 5">
            <a:extLst>
              <a:ext uri="{FF2B5EF4-FFF2-40B4-BE49-F238E27FC236}">
                <a16:creationId xmlns:a16="http://schemas.microsoft.com/office/drawing/2014/main" id="{58F131D7-C813-4696-85C2-8324DA039AD5}"/>
              </a:ext>
            </a:extLst>
          </p:cNvPr>
          <p:cNvSpPr txBox="1"/>
          <p:nvPr/>
        </p:nvSpPr>
        <p:spPr>
          <a:xfrm>
            <a:off x="330692" y="258820"/>
            <a:ext cx="9940771" cy="707886"/>
          </a:xfrm>
          <a:prstGeom prst="rect">
            <a:avLst/>
          </a:prstGeom>
          <a:noFill/>
        </p:spPr>
        <p:txBody>
          <a:bodyPr wrap="square">
            <a:spAutoFit/>
          </a:bodyPr>
          <a:lstStyle/>
          <a:p>
            <a:pPr marL="0" indent="0">
              <a:buNone/>
            </a:pPr>
            <a:r>
              <a:rPr lang="en-US" sz="2000" b="1" dirty="0">
                <a:latin typeface="Times New Roman" panose="02020603050405020304" pitchFamily="18" charset="0"/>
                <a:cs typeface="Times New Roman" panose="02020603050405020304" pitchFamily="18" charset="0"/>
              </a:rPr>
              <a:t>Schemes operated by Institution under the auspices of Financial Institution such as NABARD</a:t>
            </a:r>
            <a:r>
              <a:rPr lang="en-US" sz="2000" b="1" dirty="0">
                <a:latin typeface="Times New Roman" panose="02020603050405020304" pitchFamily="18" charset="0"/>
                <a:cs typeface="Times New Roman" panose="02020603050405020304" pitchFamily="18" charset="0"/>
                <a:sym typeface="Wingdings" panose="05000000000000000000" pitchFamily="2" charset="2"/>
              </a:rPr>
              <a:t>: </a:t>
            </a:r>
          </a:p>
        </p:txBody>
      </p:sp>
    </p:spTree>
    <p:extLst>
      <p:ext uri="{BB962C8B-B14F-4D97-AF65-F5344CB8AC3E}">
        <p14:creationId xmlns:p14="http://schemas.microsoft.com/office/powerpoint/2010/main" val="928181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FF92EAA-328A-4621-B87C-116A6A6C594B}"/>
              </a:ext>
            </a:extLst>
          </p:cNvPr>
          <p:cNvGraphicFramePr>
            <a:graphicFrameLocks noGrp="1"/>
          </p:cNvGraphicFramePr>
          <p:nvPr>
            <p:extLst>
              <p:ext uri="{D42A27DB-BD31-4B8C-83A1-F6EECF244321}">
                <p14:modId xmlns:p14="http://schemas.microsoft.com/office/powerpoint/2010/main" val="1433123667"/>
              </p:ext>
            </p:extLst>
          </p:nvPr>
        </p:nvGraphicFramePr>
        <p:xfrm>
          <a:off x="774325" y="1135650"/>
          <a:ext cx="10075178" cy="2441611"/>
        </p:xfrm>
        <a:graphic>
          <a:graphicData uri="http://schemas.openxmlformats.org/drawingml/2006/table">
            <a:tbl>
              <a:tblPr firstRow="1" bandRow="1">
                <a:tableStyleId>{91EBBBCC-DAD2-459C-BE2E-F6DE35CF9A28}</a:tableStyleId>
              </a:tblPr>
              <a:tblGrid>
                <a:gridCol w="770389">
                  <a:extLst>
                    <a:ext uri="{9D8B030D-6E8A-4147-A177-3AD203B41FA5}">
                      <a16:colId xmlns:a16="http://schemas.microsoft.com/office/drawing/2014/main" val="521770622"/>
                    </a:ext>
                  </a:extLst>
                </a:gridCol>
                <a:gridCol w="4705165">
                  <a:extLst>
                    <a:ext uri="{9D8B030D-6E8A-4147-A177-3AD203B41FA5}">
                      <a16:colId xmlns:a16="http://schemas.microsoft.com/office/drawing/2014/main" val="174696917"/>
                    </a:ext>
                  </a:extLst>
                </a:gridCol>
                <a:gridCol w="1552807">
                  <a:extLst>
                    <a:ext uri="{9D8B030D-6E8A-4147-A177-3AD203B41FA5}">
                      <a16:colId xmlns:a16="http://schemas.microsoft.com/office/drawing/2014/main" val="1445626219"/>
                    </a:ext>
                  </a:extLst>
                </a:gridCol>
                <a:gridCol w="1651857">
                  <a:extLst>
                    <a:ext uri="{9D8B030D-6E8A-4147-A177-3AD203B41FA5}">
                      <a16:colId xmlns:a16="http://schemas.microsoft.com/office/drawing/2014/main" val="2057632855"/>
                    </a:ext>
                  </a:extLst>
                </a:gridCol>
                <a:gridCol w="1394960">
                  <a:extLst>
                    <a:ext uri="{9D8B030D-6E8A-4147-A177-3AD203B41FA5}">
                      <a16:colId xmlns:a16="http://schemas.microsoft.com/office/drawing/2014/main" val="1730754153"/>
                    </a:ext>
                  </a:extLst>
                </a:gridCol>
              </a:tblGrid>
              <a:tr h="663936">
                <a:tc>
                  <a:txBody>
                    <a:bodyPr/>
                    <a:lstStyle/>
                    <a:p>
                      <a:r>
                        <a:rPr lang="en-US" sz="1700" dirty="0" err="1"/>
                        <a:t>Sr.No</a:t>
                      </a:r>
                      <a:r>
                        <a:rPr lang="en-US" sz="1700" dirty="0"/>
                        <a:t>.</a:t>
                      </a:r>
                      <a:endParaRPr lang="en-IN" sz="1700" dirty="0"/>
                    </a:p>
                  </a:txBody>
                  <a:tcPr marT="41564" marB="41564"/>
                </a:tc>
                <a:tc>
                  <a:txBody>
                    <a:bodyPr/>
                    <a:lstStyle/>
                    <a:p>
                      <a:r>
                        <a:rPr lang="en-US" sz="1700" dirty="0"/>
                        <a:t>Name of scheme</a:t>
                      </a:r>
                      <a:endParaRPr lang="en-IN" sz="1700" dirty="0"/>
                    </a:p>
                  </a:txBody>
                  <a:tcPr marT="41564" marB="41564"/>
                </a:tc>
                <a:tc>
                  <a:txBody>
                    <a:bodyPr/>
                    <a:lstStyle/>
                    <a:p>
                      <a:r>
                        <a:rPr lang="en-US" sz="1700" dirty="0"/>
                        <a:t>Unit Cost</a:t>
                      </a:r>
                      <a:r>
                        <a:rPr lang="en-US" sz="1700" b="0" dirty="0"/>
                        <a:t>(</a:t>
                      </a:r>
                      <a:r>
                        <a:rPr lang="en-US" sz="1600" dirty="0"/>
                        <a:t>₹</a:t>
                      </a:r>
                      <a:r>
                        <a:rPr lang="en-US" sz="1700" b="0" dirty="0"/>
                        <a:t>)</a:t>
                      </a:r>
                      <a:endParaRPr lang="en-IN" sz="1700" b="0" dirty="0"/>
                    </a:p>
                  </a:txBody>
                  <a:tcPr marT="41564" marB="41564"/>
                </a:tc>
                <a:tc>
                  <a:txBody>
                    <a:bodyPr/>
                    <a:lstStyle/>
                    <a:p>
                      <a:r>
                        <a:rPr lang="en-US" sz="1700" dirty="0"/>
                        <a:t>Self Investment</a:t>
                      </a:r>
                      <a:endParaRPr lang="en-IN" sz="1700" dirty="0"/>
                    </a:p>
                  </a:txBody>
                  <a:tcPr marT="41564" marB="41564"/>
                </a:tc>
                <a:tc>
                  <a:txBody>
                    <a:bodyPr/>
                    <a:lstStyle/>
                    <a:p>
                      <a:r>
                        <a:rPr lang="en-US" sz="1700" dirty="0"/>
                        <a:t>Repayment period(year)</a:t>
                      </a:r>
                      <a:endParaRPr lang="en-IN" sz="1700" dirty="0"/>
                    </a:p>
                  </a:txBody>
                  <a:tcPr marT="41564" marB="41564"/>
                </a:tc>
                <a:extLst>
                  <a:ext uri="{0D108BD9-81ED-4DB2-BD59-A6C34878D82A}">
                    <a16:rowId xmlns:a16="http://schemas.microsoft.com/office/drawing/2014/main" val="2633993830"/>
                  </a:ext>
                </a:extLst>
              </a:tr>
              <a:tr h="586047">
                <a:tc>
                  <a:txBody>
                    <a:bodyPr/>
                    <a:lstStyle/>
                    <a:p>
                      <a:r>
                        <a:rPr lang="en-US" sz="1700" dirty="0"/>
                        <a:t>9</a:t>
                      </a:r>
                      <a:endParaRPr lang="en-IN" sz="1700" dirty="0"/>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700" dirty="0"/>
                        <a:t>Agriculture Machinery (Tractor, Trailor, Power tiller, Rotavator, Dozer ) (Subsidy Allowed)</a:t>
                      </a:r>
                      <a:endParaRPr lang="en-IN" sz="1700" dirty="0"/>
                    </a:p>
                  </a:txBody>
                  <a:tcPr marT="41564" marB="41564"/>
                </a:tc>
                <a:tc>
                  <a:txBody>
                    <a:bodyPr/>
                    <a:lstStyle/>
                    <a:p>
                      <a:r>
                        <a:rPr lang="en-US" sz="1700" dirty="0"/>
                        <a:t>12 lakh</a:t>
                      </a:r>
                      <a:endParaRPr lang="en-IN" sz="1700" dirty="0"/>
                    </a:p>
                  </a:txBody>
                  <a:tcPr marT="41564" marB="41564"/>
                </a:tc>
                <a:tc>
                  <a:txBody>
                    <a:bodyPr/>
                    <a:lstStyle/>
                    <a:p>
                      <a:r>
                        <a:rPr lang="en-US" sz="1700" dirty="0"/>
                        <a:t>15-50%</a:t>
                      </a:r>
                      <a:endParaRPr lang="en-IN" sz="1700" dirty="0"/>
                    </a:p>
                  </a:txBody>
                  <a:tcPr marT="41564" marB="41564"/>
                </a:tc>
                <a:tc>
                  <a:txBody>
                    <a:bodyPr/>
                    <a:lstStyle/>
                    <a:p>
                      <a:r>
                        <a:rPr lang="en-US" sz="1700" dirty="0"/>
                        <a:t>9</a:t>
                      </a:r>
                      <a:endParaRPr lang="en-IN" sz="1700" dirty="0"/>
                    </a:p>
                  </a:txBody>
                  <a:tcPr marT="41564" marB="41564"/>
                </a:tc>
                <a:extLst>
                  <a:ext uri="{0D108BD9-81ED-4DB2-BD59-A6C34878D82A}">
                    <a16:rowId xmlns:a16="http://schemas.microsoft.com/office/drawing/2014/main" val="2237378070"/>
                  </a:ext>
                </a:extLst>
              </a:tr>
              <a:tr h="392129">
                <a:tc>
                  <a:txBody>
                    <a:bodyPr/>
                    <a:lstStyle/>
                    <a:p>
                      <a:r>
                        <a:rPr lang="en-US" sz="1700" dirty="0"/>
                        <a:t>10</a:t>
                      </a:r>
                      <a:endParaRPr lang="en-IN" sz="1700" dirty="0"/>
                    </a:p>
                  </a:txBody>
                  <a:tcPr marT="41564" marB="41564"/>
                </a:tc>
                <a:tc>
                  <a:txBody>
                    <a:bodyPr/>
                    <a:lstStyle/>
                    <a:p>
                      <a:r>
                        <a:rPr lang="en-US" sz="1700" dirty="0"/>
                        <a:t>Green House (Subsidy Allowed)</a:t>
                      </a:r>
                      <a:endParaRPr lang="en-IN" sz="1700" dirty="0"/>
                    </a:p>
                  </a:txBody>
                  <a:tcPr marT="41564" marB="41564"/>
                </a:tc>
                <a:tc>
                  <a:txBody>
                    <a:bodyPr/>
                    <a:lstStyle/>
                    <a:p>
                      <a:r>
                        <a:rPr lang="en-US" sz="1700" dirty="0"/>
                        <a:t>377760</a:t>
                      </a:r>
                      <a:endParaRPr lang="en-IN" sz="1700" dirty="0"/>
                    </a:p>
                  </a:txBody>
                  <a:tcPr marT="41564" marB="41564"/>
                </a:tc>
                <a:tc>
                  <a:txBody>
                    <a:bodyPr/>
                    <a:lstStyle/>
                    <a:p>
                      <a:r>
                        <a:rPr lang="en-US" sz="1700" dirty="0"/>
                        <a:t>10-40%</a:t>
                      </a:r>
                      <a:endParaRPr lang="en-IN" sz="1700" dirty="0"/>
                    </a:p>
                  </a:txBody>
                  <a:tcPr marT="41564" marB="41564"/>
                </a:tc>
                <a:tc>
                  <a:txBody>
                    <a:bodyPr/>
                    <a:lstStyle/>
                    <a:p>
                      <a:r>
                        <a:rPr lang="en-US" sz="1700" dirty="0"/>
                        <a:t>7</a:t>
                      </a:r>
                      <a:endParaRPr lang="en-IN" sz="1700" dirty="0"/>
                    </a:p>
                  </a:txBody>
                  <a:tcPr marT="41564" marB="41564"/>
                </a:tc>
                <a:extLst>
                  <a:ext uri="{0D108BD9-81ED-4DB2-BD59-A6C34878D82A}">
                    <a16:rowId xmlns:a16="http://schemas.microsoft.com/office/drawing/2014/main" val="2023738722"/>
                  </a:ext>
                </a:extLst>
              </a:tr>
              <a:tr h="392129">
                <a:tc>
                  <a:txBody>
                    <a:bodyPr/>
                    <a:lstStyle/>
                    <a:p>
                      <a:r>
                        <a:rPr lang="en-US" sz="1600" dirty="0"/>
                        <a:t>11</a:t>
                      </a:r>
                      <a:endParaRPr lang="en-IN" sz="1600" dirty="0"/>
                    </a:p>
                  </a:txBody>
                  <a:tcPr marT="41564" marB="41564"/>
                </a:tc>
                <a:tc>
                  <a:txBody>
                    <a:bodyPr/>
                    <a:lstStyle/>
                    <a:p>
                      <a:pPr marL="0" indent="0">
                        <a:buFont typeface="Arial" panose="020B0604020202020204" pitchFamily="34" charset="0"/>
                        <a:buNone/>
                      </a:pPr>
                      <a:r>
                        <a:rPr lang="en-US" sz="1600" dirty="0"/>
                        <a:t>Vermicompost project (Subsidy allowed)</a:t>
                      </a:r>
                      <a:endParaRPr lang="en-IN" sz="1600" dirty="0"/>
                    </a:p>
                  </a:txBody>
                  <a:tcPr marT="41564" marB="41564"/>
                </a:tc>
                <a:tc>
                  <a:txBody>
                    <a:bodyPr/>
                    <a:lstStyle/>
                    <a:p>
                      <a:pPr marL="0" indent="0">
                        <a:buFont typeface="Arial" panose="020B0604020202020204" pitchFamily="34" charset="0"/>
                        <a:buNone/>
                      </a:pPr>
                      <a:r>
                        <a:rPr lang="en-US" sz="1600" dirty="0"/>
                        <a:t>13000</a:t>
                      </a:r>
                      <a:endParaRPr lang="en-IN" sz="1600" dirty="0"/>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10%</a:t>
                      </a:r>
                      <a:endParaRPr lang="en-IN" sz="1600" dirty="0"/>
                    </a:p>
                  </a:txBody>
                  <a:tcPr marT="41564" marB="41564"/>
                </a:tc>
                <a:tc>
                  <a:txBody>
                    <a:bodyPr/>
                    <a:lstStyle/>
                    <a:p>
                      <a:pPr marL="0" indent="0">
                        <a:buFont typeface="Arial" panose="020B0604020202020204" pitchFamily="34" charset="0"/>
                        <a:buNone/>
                      </a:pPr>
                      <a:r>
                        <a:rPr lang="en-US" sz="1600" dirty="0"/>
                        <a:t>7</a:t>
                      </a:r>
                      <a:endParaRPr lang="en-IN" sz="1600" dirty="0"/>
                    </a:p>
                  </a:txBody>
                  <a:tcPr marT="41564" marB="41564"/>
                </a:tc>
                <a:extLst>
                  <a:ext uri="{0D108BD9-81ED-4DB2-BD59-A6C34878D82A}">
                    <a16:rowId xmlns:a16="http://schemas.microsoft.com/office/drawing/2014/main" val="879591825"/>
                  </a:ext>
                </a:extLst>
              </a:tr>
              <a:tr h="392129">
                <a:tc>
                  <a:txBody>
                    <a:bodyPr/>
                    <a:lstStyle/>
                    <a:p>
                      <a:r>
                        <a:rPr lang="en-US" sz="1600" dirty="0"/>
                        <a:t>12</a:t>
                      </a:r>
                      <a:endParaRPr lang="en-IN" sz="1600" dirty="0"/>
                    </a:p>
                  </a:txBody>
                  <a:tcPr marT="41564" marB="41564"/>
                </a:tc>
                <a:tc>
                  <a:txBody>
                    <a:bodyPr/>
                    <a:lstStyle/>
                    <a:p>
                      <a:r>
                        <a:rPr lang="en-US" sz="1600" dirty="0"/>
                        <a:t>Cold storage(25%Subsidy)</a:t>
                      </a:r>
                      <a:endParaRPr lang="en-IN" sz="1600" dirty="0"/>
                    </a:p>
                  </a:txBody>
                  <a:tcPr marT="41564" marB="41564"/>
                </a:tc>
                <a:tc>
                  <a:txBody>
                    <a:bodyPr/>
                    <a:lstStyle/>
                    <a:p>
                      <a:r>
                        <a:rPr lang="en-US" sz="1600" dirty="0"/>
                        <a:t>Max 75 %</a:t>
                      </a:r>
                      <a:endParaRPr lang="en-IN" sz="1600" dirty="0"/>
                    </a:p>
                  </a:txBody>
                  <a:tcPr marT="41564" marB="41564"/>
                </a:tc>
                <a:tc>
                  <a:txBody>
                    <a:bodyPr/>
                    <a:lstStyle/>
                    <a:p>
                      <a:r>
                        <a:rPr lang="en-US" sz="1600" dirty="0"/>
                        <a:t>25%</a:t>
                      </a:r>
                      <a:endParaRPr lang="en-IN" sz="1600" dirty="0"/>
                    </a:p>
                  </a:txBody>
                  <a:tcPr marT="41564" marB="41564"/>
                </a:tc>
                <a:tc>
                  <a:txBody>
                    <a:bodyPr/>
                    <a:lstStyle/>
                    <a:p>
                      <a:r>
                        <a:rPr lang="en-US" sz="1600" dirty="0"/>
                        <a:t>9</a:t>
                      </a:r>
                      <a:endParaRPr lang="en-IN" sz="1600" dirty="0"/>
                    </a:p>
                  </a:txBody>
                  <a:tcPr marT="41564" marB="41564"/>
                </a:tc>
                <a:extLst>
                  <a:ext uri="{0D108BD9-81ED-4DB2-BD59-A6C34878D82A}">
                    <a16:rowId xmlns:a16="http://schemas.microsoft.com/office/drawing/2014/main" val="2626549380"/>
                  </a:ext>
                </a:extLst>
              </a:tr>
            </a:tbl>
          </a:graphicData>
        </a:graphic>
      </p:graphicFrame>
    </p:spTree>
    <p:extLst>
      <p:ext uri="{BB962C8B-B14F-4D97-AF65-F5344CB8AC3E}">
        <p14:creationId xmlns:p14="http://schemas.microsoft.com/office/powerpoint/2010/main" val="308063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83FD3-C0DA-4094-BDD8-F2EA253FBBE1}"/>
              </a:ext>
            </a:extLst>
          </p:cNvPr>
          <p:cNvSpPr>
            <a:spLocks noGrp="1"/>
          </p:cNvSpPr>
          <p:nvPr>
            <p:ph idx="1"/>
          </p:nvPr>
        </p:nvSpPr>
        <p:spPr>
          <a:xfrm>
            <a:off x="284085" y="159798"/>
            <a:ext cx="11069715" cy="5963899"/>
          </a:xfrm>
        </p:spPr>
        <p:txBody>
          <a:bodyPr/>
          <a:lstStyle/>
          <a:p>
            <a:pPr marL="0" indent="0">
              <a:buNone/>
            </a:pPr>
            <a:r>
              <a:rPr lang="en-US" b="1" dirty="0">
                <a:latin typeface="Times New Roman" panose="02020603050405020304" pitchFamily="18" charset="0"/>
                <a:cs typeface="Times New Roman" panose="02020603050405020304" pitchFamily="18" charset="0"/>
              </a:rPr>
              <a:t> Income of the society from different activities </a:t>
            </a:r>
            <a:r>
              <a:rPr lang="en-US" b="1" dirty="0">
                <a:latin typeface="Times New Roman" panose="02020603050405020304" pitchFamily="18" charset="0"/>
                <a:cs typeface="Times New Roman" panose="02020603050405020304" pitchFamily="18" charset="0"/>
                <a:sym typeface="Wingdings" panose="05000000000000000000" pitchFamily="2" charset="2"/>
              </a:rPr>
              <a:t>: (2019-2020)</a:t>
            </a:r>
            <a:endParaRPr lang="en-US" b="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386499EE-0DAF-4BB1-ABF5-CC53F8FF4807}"/>
              </a:ext>
            </a:extLst>
          </p:cNvPr>
          <p:cNvGraphicFramePr>
            <a:graphicFrameLocks noGrp="1"/>
          </p:cNvGraphicFramePr>
          <p:nvPr>
            <p:extLst>
              <p:ext uri="{D42A27DB-BD31-4B8C-83A1-F6EECF244321}">
                <p14:modId xmlns:p14="http://schemas.microsoft.com/office/powerpoint/2010/main" val="2289017248"/>
              </p:ext>
            </p:extLst>
          </p:nvPr>
        </p:nvGraphicFramePr>
        <p:xfrm>
          <a:off x="2041864" y="967666"/>
          <a:ext cx="8118136" cy="4152727"/>
        </p:xfrm>
        <a:graphic>
          <a:graphicData uri="http://schemas.openxmlformats.org/drawingml/2006/table">
            <a:tbl>
              <a:tblPr firstRow="1" bandRow="1">
                <a:tableStyleId>{91EBBBCC-DAD2-459C-BE2E-F6DE35CF9A28}</a:tableStyleId>
              </a:tblPr>
              <a:tblGrid>
                <a:gridCol w="728070">
                  <a:extLst>
                    <a:ext uri="{9D8B030D-6E8A-4147-A177-3AD203B41FA5}">
                      <a16:colId xmlns:a16="http://schemas.microsoft.com/office/drawing/2014/main" val="2907479138"/>
                    </a:ext>
                  </a:extLst>
                </a:gridCol>
                <a:gridCol w="1977976">
                  <a:extLst>
                    <a:ext uri="{9D8B030D-6E8A-4147-A177-3AD203B41FA5}">
                      <a16:colId xmlns:a16="http://schemas.microsoft.com/office/drawing/2014/main" val="1278961438"/>
                    </a:ext>
                  </a:extLst>
                </a:gridCol>
                <a:gridCol w="2706045">
                  <a:extLst>
                    <a:ext uri="{9D8B030D-6E8A-4147-A177-3AD203B41FA5}">
                      <a16:colId xmlns:a16="http://schemas.microsoft.com/office/drawing/2014/main" val="700775832"/>
                    </a:ext>
                  </a:extLst>
                </a:gridCol>
                <a:gridCol w="2706045">
                  <a:extLst>
                    <a:ext uri="{9D8B030D-6E8A-4147-A177-3AD203B41FA5}">
                      <a16:colId xmlns:a16="http://schemas.microsoft.com/office/drawing/2014/main" val="1446993808"/>
                    </a:ext>
                  </a:extLst>
                </a:gridCol>
              </a:tblGrid>
              <a:tr h="140595">
                <a:tc>
                  <a:txBody>
                    <a:bodyPr/>
                    <a:lstStyle/>
                    <a:p>
                      <a:r>
                        <a:rPr lang="en-US" dirty="0" err="1"/>
                        <a:t>Sr.No</a:t>
                      </a:r>
                      <a:r>
                        <a:rPr lang="en-US" dirty="0"/>
                        <a:t>.</a:t>
                      </a:r>
                      <a:endParaRPr lang="en-IN" dirty="0"/>
                    </a:p>
                  </a:txBody>
                  <a:tcPr/>
                </a:tc>
                <a:tc>
                  <a:txBody>
                    <a:bodyPr/>
                    <a:lstStyle/>
                    <a:p>
                      <a:r>
                        <a:rPr lang="en-US" dirty="0"/>
                        <a:t>Income</a:t>
                      </a:r>
                      <a:endParaRPr lang="en-IN" dirty="0"/>
                    </a:p>
                  </a:txBody>
                  <a:tcPr/>
                </a:tc>
                <a:tc>
                  <a:txBody>
                    <a:bodyPr/>
                    <a:lstStyle/>
                    <a:p>
                      <a:r>
                        <a:rPr lang="en-US" dirty="0"/>
                        <a:t>Amount(₹)</a:t>
                      </a:r>
                      <a:endParaRPr lang="en-IN" dirty="0"/>
                    </a:p>
                  </a:txBody>
                  <a:tcPr/>
                </a:tc>
                <a:tc>
                  <a:txBody>
                    <a:bodyPr/>
                    <a:lstStyle/>
                    <a:p>
                      <a:r>
                        <a:rPr lang="en-US" dirty="0"/>
                        <a:t>Percentage</a:t>
                      </a:r>
                      <a:endParaRPr lang="en-IN" dirty="0"/>
                    </a:p>
                  </a:txBody>
                  <a:tcPr/>
                </a:tc>
                <a:extLst>
                  <a:ext uri="{0D108BD9-81ED-4DB2-BD59-A6C34878D82A}">
                    <a16:rowId xmlns:a16="http://schemas.microsoft.com/office/drawing/2014/main" val="3786457501"/>
                  </a:ext>
                </a:extLst>
              </a:tr>
              <a:tr h="370840">
                <a:tc>
                  <a:txBody>
                    <a:bodyPr/>
                    <a:lstStyle/>
                    <a:p>
                      <a:r>
                        <a:rPr lang="en-US" dirty="0"/>
                        <a:t>1</a:t>
                      </a:r>
                      <a:endParaRPr lang="en-IN" dirty="0"/>
                    </a:p>
                  </a:txBody>
                  <a:tcPr/>
                </a:tc>
                <a:tc>
                  <a:txBody>
                    <a:bodyPr/>
                    <a:lstStyle/>
                    <a:p>
                      <a:r>
                        <a:rPr lang="en-US" dirty="0"/>
                        <a:t>Interest on loans to the members </a:t>
                      </a:r>
                      <a:endParaRPr lang="en-IN" dirty="0"/>
                    </a:p>
                  </a:txBody>
                  <a:tcPr/>
                </a:tc>
                <a:tc>
                  <a:txBody>
                    <a:bodyPr/>
                    <a:lstStyle/>
                    <a:p>
                      <a:r>
                        <a:rPr lang="en-US" dirty="0"/>
                        <a:t>2196530</a:t>
                      </a:r>
                      <a:endParaRPr lang="en-IN" dirty="0"/>
                    </a:p>
                  </a:txBody>
                  <a:tcPr/>
                </a:tc>
                <a:tc>
                  <a:txBody>
                    <a:bodyPr/>
                    <a:lstStyle/>
                    <a:p>
                      <a:r>
                        <a:rPr lang="en-US" b="1" dirty="0"/>
                        <a:t>78.68</a:t>
                      </a:r>
                      <a:endParaRPr lang="en-IN" b="1" dirty="0"/>
                    </a:p>
                  </a:txBody>
                  <a:tcPr/>
                </a:tc>
                <a:extLst>
                  <a:ext uri="{0D108BD9-81ED-4DB2-BD59-A6C34878D82A}">
                    <a16:rowId xmlns:a16="http://schemas.microsoft.com/office/drawing/2014/main" val="3915244830"/>
                  </a:ext>
                </a:extLst>
              </a:tr>
              <a:tr h="370840">
                <a:tc rowSpan="4">
                  <a:txBody>
                    <a:bodyPr/>
                    <a:lstStyle/>
                    <a:p>
                      <a:r>
                        <a:rPr lang="en-US" dirty="0"/>
                        <a:t>2</a:t>
                      </a:r>
                      <a:endParaRPr lang="en-IN" dirty="0"/>
                    </a:p>
                  </a:txBody>
                  <a:tcPr/>
                </a:tc>
                <a:tc>
                  <a:txBody>
                    <a:bodyPr/>
                    <a:lstStyle/>
                    <a:p>
                      <a:r>
                        <a:rPr lang="en-US" dirty="0"/>
                        <a:t>Income on bank savings /investment</a:t>
                      </a:r>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49032524"/>
                  </a:ext>
                </a:extLst>
              </a:tr>
              <a:tr h="370840">
                <a:tc vMerge="1">
                  <a:txBody>
                    <a:bodyPr/>
                    <a:lstStyle/>
                    <a:p>
                      <a:endParaRPr lang="en-IN" dirty="0"/>
                    </a:p>
                  </a:txBody>
                  <a:tcPr/>
                </a:tc>
                <a:tc>
                  <a:txBody>
                    <a:bodyPr/>
                    <a:lstStyle/>
                    <a:p>
                      <a:pPr marL="285750" indent="-285750">
                        <a:buFont typeface="Arial" panose="020B0604020202020204" pitchFamily="34" charset="0"/>
                        <a:buChar char="•"/>
                      </a:pPr>
                      <a:r>
                        <a:rPr lang="en-US" dirty="0"/>
                        <a:t>Interest </a:t>
                      </a:r>
                      <a:endParaRPr lang="en-IN" dirty="0"/>
                    </a:p>
                  </a:txBody>
                  <a:tcPr/>
                </a:tc>
                <a:tc>
                  <a:txBody>
                    <a:bodyPr/>
                    <a:lstStyle/>
                    <a:p>
                      <a:r>
                        <a:rPr lang="en-US" dirty="0"/>
                        <a:t>288021</a:t>
                      </a:r>
                      <a:endParaRPr lang="en-IN" dirty="0"/>
                    </a:p>
                  </a:txBody>
                  <a:tcPr/>
                </a:tc>
                <a:tc>
                  <a:txBody>
                    <a:bodyPr/>
                    <a:lstStyle/>
                    <a:p>
                      <a:r>
                        <a:rPr lang="en-US" dirty="0"/>
                        <a:t>10.32</a:t>
                      </a:r>
                      <a:endParaRPr lang="en-IN" dirty="0"/>
                    </a:p>
                  </a:txBody>
                  <a:tcPr/>
                </a:tc>
                <a:extLst>
                  <a:ext uri="{0D108BD9-81ED-4DB2-BD59-A6C34878D82A}">
                    <a16:rowId xmlns:a16="http://schemas.microsoft.com/office/drawing/2014/main" val="2055532063"/>
                  </a:ext>
                </a:extLst>
              </a:tr>
              <a:tr h="370840">
                <a:tc vMerge="1">
                  <a:txBody>
                    <a:bodyPr/>
                    <a:lstStyle/>
                    <a:p>
                      <a:endParaRPr lang="en-IN" dirty="0"/>
                    </a:p>
                  </a:txBody>
                  <a:tcPr/>
                </a:tc>
                <a:tc>
                  <a:txBody>
                    <a:bodyPr/>
                    <a:lstStyle/>
                    <a:p>
                      <a:pPr marL="285750" indent="-285750">
                        <a:buFont typeface="Arial" panose="020B0604020202020204" pitchFamily="34" charset="0"/>
                        <a:buChar char="•"/>
                      </a:pPr>
                      <a:r>
                        <a:rPr lang="en-US" dirty="0" err="1"/>
                        <a:t>Divident</a:t>
                      </a:r>
                      <a:endParaRPr lang="en-IN" dirty="0"/>
                    </a:p>
                  </a:txBody>
                  <a:tcPr/>
                </a:tc>
                <a:tc>
                  <a:txBody>
                    <a:bodyPr/>
                    <a:lstStyle/>
                    <a:p>
                      <a:r>
                        <a:rPr lang="en-US" dirty="0"/>
                        <a:t>142860</a:t>
                      </a:r>
                      <a:endParaRPr lang="en-IN" dirty="0"/>
                    </a:p>
                  </a:txBody>
                  <a:tcPr/>
                </a:tc>
                <a:tc>
                  <a:txBody>
                    <a:bodyPr/>
                    <a:lstStyle/>
                    <a:p>
                      <a:r>
                        <a:rPr lang="en-US" dirty="0"/>
                        <a:t>5.11</a:t>
                      </a:r>
                      <a:endParaRPr lang="en-IN" dirty="0"/>
                    </a:p>
                  </a:txBody>
                  <a:tcPr/>
                </a:tc>
                <a:extLst>
                  <a:ext uri="{0D108BD9-81ED-4DB2-BD59-A6C34878D82A}">
                    <a16:rowId xmlns:a16="http://schemas.microsoft.com/office/drawing/2014/main" val="3969262040"/>
                  </a:ext>
                </a:extLst>
              </a:tr>
              <a:tr h="370840">
                <a:tc vMerge="1">
                  <a:txBody>
                    <a:bodyPr/>
                    <a:lstStyle/>
                    <a:p>
                      <a:endParaRPr lang="en-IN" dirty="0"/>
                    </a:p>
                  </a:txBody>
                  <a:tcPr/>
                </a:tc>
                <a:tc>
                  <a:txBody>
                    <a:bodyPr/>
                    <a:lstStyle/>
                    <a:p>
                      <a:pPr marL="285750" indent="-285750">
                        <a:buFont typeface="Arial" panose="020B0604020202020204" pitchFamily="34" charset="0"/>
                        <a:buChar char="•"/>
                      </a:pPr>
                      <a:r>
                        <a:rPr lang="en-US" dirty="0"/>
                        <a:t>Any other </a:t>
                      </a:r>
                      <a:endParaRPr lang="en-IN" dirty="0"/>
                    </a:p>
                  </a:txBody>
                  <a:tcPr/>
                </a:tc>
                <a:tc>
                  <a:txBody>
                    <a:bodyPr/>
                    <a:lstStyle/>
                    <a:p>
                      <a:r>
                        <a:rPr lang="en-US" dirty="0"/>
                        <a:t>-</a:t>
                      </a:r>
                      <a:endParaRPr lang="en-IN" dirty="0"/>
                    </a:p>
                  </a:txBody>
                  <a:tcPr/>
                </a:tc>
                <a:tc>
                  <a:txBody>
                    <a:bodyPr/>
                    <a:lstStyle/>
                    <a:p>
                      <a:r>
                        <a:rPr lang="en-US" dirty="0"/>
                        <a:t>-</a:t>
                      </a:r>
                      <a:endParaRPr lang="en-IN" dirty="0"/>
                    </a:p>
                  </a:txBody>
                  <a:tcPr/>
                </a:tc>
                <a:extLst>
                  <a:ext uri="{0D108BD9-81ED-4DB2-BD59-A6C34878D82A}">
                    <a16:rowId xmlns:a16="http://schemas.microsoft.com/office/drawing/2014/main" val="974450514"/>
                  </a:ext>
                </a:extLst>
              </a:tr>
              <a:tr h="474807">
                <a:tc>
                  <a:txBody>
                    <a:bodyPr/>
                    <a:lstStyle/>
                    <a:p>
                      <a:r>
                        <a:rPr lang="en-US" dirty="0"/>
                        <a:t>3</a:t>
                      </a:r>
                      <a:endParaRPr lang="en-IN" dirty="0"/>
                    </a:p>
                  </a:txBody>
                  <a:tcPr/>
                </a:tc>
                <a:tc>
                  <a:txBody>
                    <a:bodyPr/>
                    <a:lstStyle/>
                    <a:p>
                      <a:r>
                        <a:rPr lang="en-US" dirty="0"/>
                        <a:t>Other </a:t>
                      </a:r>
                      <a:endParaRPr lang="en-IN" dirty="0"/>
                    </a:p>
                  </a:txBody>
                  <a:tcPr/>
                </a:tc>
                <a:tc>
                  <a:txBody>
                    <a:bodyPr/>
                    <a:lstStyle/>
                    <a:p>
                      <a:r>
                        <a:rPr lang="en-US" dirty="0"/>
                        <a:t>164300</a:t>
                      </a:r>
                      <a:endParaRPr lang="en-IN" dirty="0"/>
                    </a:p>
                  </a:txBody>
                  <a:tcPr/>
                </a:tc>
                <a:tc>
                  <a:txBody>
                    <a:bodyPr/>
                    <a:lstStyle/>
                    <a:p>
                      <a:r>
                        <a:rPr lang="en-US" dirty="0"/>
                        <a:t>5.88</a:t>
                      </a:r>
                      <a:endParaRPr lang="en-IN" dirty="0"/>
                    </a:p>
                  </a:txBody>
                  <a:tcPr/>
                </a:tc>
                <a:extLst>
                  <a:ext uri="{0D108BD9-81ED-4DB2-BD59-A6C34878D82A}">
                    <a16:rowId xmlns:a16="http://schemas.microsoft.com/office/drawing/2014/main" val="3461515633"/>
                  </a:ext>
                </a:extLst>
              </a:tr>
              <a:tr h="370840">
                <a:tc gridSpan="2">
                  <a:txBody>
                    <a:bodyPr/>
                    <a:lstStyle/>
                    <a:p>
                      <a:r>
                        <a:rPr lang="en-US" dirty="0"/>
                        <a:t>Total</a:t>
                      </a:r>
                      <a:endParaRPr lang="en-IN" dirty="0"/>
                    </a:p>
                  </a:txBody>
                  <a:tcPr/>
                </a:tc>
                <a:tc hMerge="1">
                  <a:txBody>
                    <a:bodyPr/>
                    <a:lstStyle/>
                    <a:p>
                      <a:endParaRPr lang="en-IN" dirty="0"/>
                    </a:p>
                  </a:txBody>
                  <a:tcPr/>
                </a:tc>
                <a:tc>
                  <a:txBody>
                    <a:bodyPr/>
                    <a:lstStyle/>
                    <a:p>
                      <a:r>
                        <a:rPr lang="en-US" dirty="0"/>
                        <a:t>2791711</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841149225"/>
                  </a:ext>
                </a:extLst>
              </a:tr>
            </a:tbl>
          </a:graphicData>
        </a:graphic>
      </p:graphicFrame>
    </p:spTree>
    <p:extLst>
      <p:ext uri="{BB962C8B-B14F-4D97-AF65-F5344CB8AC3E}">
        <p14:creationId xmlns:p14="http://schemas.microsoft.com/office/powerpoint/2010/main" val="2519556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6100CE-2251-4D2B-9DC5-6FB06530A782}"/>
              </a:ext>
            </a:extLst>
          </p:cNvPr>
          <p:cNvSpPr>
            <a:spLocks noGrp="1"/>
          </p:cNvSpPr>
          <p:nvPr>
            <p:ph idx="1"/>
          </p:nvPr>
        </p:nvSpPr>
        <p:spPr>
          <a:xfrm>
            <a:off x="372862" y="284085"/>
            <a:ext cx="10980938" cy="5812979"/>
          </a:xfrm>
        </p:spPr>
        <p:txBody>
          <a:bodyPr/>
          <a:lstStyle/>
          <a:p>
            <a:pPr marL="0" indent="0">
              <a:buNone/>
            </a:pPr>
            <a:r>
              <a:rPr lang="en-US" b="1" dirty="0">
                <a:latin typeface="Times New Roman" panose="02020603050405020304" pitchFamily="18" charset="0"/>
                <a:cs typeface="Times New Roman" panose="02020603050405020304" pitchFamily="18" charset="0"/>
              </a:rPr>
              <a:t> Expenditure of the Society : </a:t>
            </a:r>
            <a:r>
              <a:rPr lang="en-US" b="1" dirty="0">
                <a:latin typeface="Times New Roman" panose="02020603050405020304" pitchFamily="18" charset="0"/>
                <a:cs typeface="Times New Roman" panose="02020603050405020304" pitchFamily="18" charset="0"/>
                <a:sym typeface="Wingdings" panose="05000000000000000000" pitchFamily="2" charset="2"/>
              </a:rPr>
              <a:t>(2019-2020)</a:t>
            </a:r>
            <a:endParaRPr lang="en-US" b="1" dirty="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5D9A74FA-0D11-4FC5-AF1B-E9F6710F7493}"/>
              </a:ext>
            </a:extLst>
          </p:cNvPr>
          <p:cNvGraphicFramePr>
            <a:graphicFrameLocks noGrp="1"/>
          </p:cNvGraphicFramePr>
          <p:nvPr>
            <p:extLst>
              <p:ext uri="{D42A27DB-BD31-4B8C-83A1-F6EECF244321}">
                <p14:modId xmlns:p14="http://schemas.microsoft.com/office/powerpoint/2010/main" val="2152680138"/>
              </p:ext>
            </p:extLst>
          </p:nvPr>
        </p:nvGraphicFramePr>
        <p:xfrm>
          <a:off x="1237696" y="1062115"/>
          <a:ext cx="9089132" cy="5545683"/>
        </p:xfrm>
        <a:graphic>
          <a:graphicData uri="http://schemas.openxmlformats.org/drawingml/2006/table">
            <a:tbl>
              <a:tblPr firstRow="1" bandRow="1">
                <a:tableStyleId>{91EBBBCC-DAD2-459C-BE2E-F6DE35CF9A28}</a:tableStyleId>
              </a:tblPr>
              <a:tblGrid>
                <a:gridCol w="1079377">
                  <a:extLst>
                    <a:ext uri="{9D8B030D-6E8A-4147-A177-3AD203B41FA5}">
                      <a16:colId xmlns:a16="http://schemas.microsoft.com/office/drawing/2014/main" val="3272789165"/>
                    </a:ext>
                  </a:extLst>
                </a:gridCol>
                <a:gridCol w="2769833">
                  <a:extLst>
                    <a:ext uri="{9D8B030D-6E8A-4147-A177-3AD203B41FA5}">
                      <a16:colId xmlns:a16="http://schemas.microsoft.com/office/drawing/2014/main" val="3147952359"/>
                    </a:ext>
                  </a:extLst>
                </a:gridCol>
                <a:gridCol w="2210212">
                  <a:extLst>
                    <a:ext uri="{9D8B030D-6E8A-4147-A177-3AD203B41FA5}">
                      <a16:colId xmlns:a16="http://schemas.microsoft.com/office/drawing/2014/main" val="1424230744"/>
                    </a:ext>
                  </a:extLst>
                </a:gridCol>
                <a:gridCol w="3029710">
                  <a:extLst>
                    <a:ext uri="{9D8B030D-6E8A-4147-A177-3AD203B41FA5}">
                      <a16:colId xmlns:a16="http://schemas.microsoft.com/office/drawing/2014/main" val="4142154085"/>
                    </a:ext>
                  </a:extLst>
                </a:gridCol>
              </a:tblGrid>
              <a:tr h="370840">
                <a:tc>
                  <a:txBody>
                    <a:bodyPr/>
                    <a:lstStyle/>
                    <a:p>
                      <a:r>
                        <a:rPr lang="en-US" dirty="0" err="1"/>
                        <a:t>Sr.No</a:t>
                      </a:r>
                      <a:r>
                        <a:rPr lang="en-US" dirty="0"/>
                        <a:t>.</a:t>
                      </a:r>
                      <a:endParaRPr lang="en-IN" dirty="0"/>
                    </a:p>
                  </a:txBody>
                  <a:tcPr/>
                </a:tc>
                <a:tc>
                  <a:txBody>
                    <a:bodyPr/>
                    <a:lstStyle/>
                    <a:p>
                      <a:r>
                        <a:rPr lang="en-US" dirty="0"/>
                        <a:t>Expenditure</a:t>
                      </a:r>
                      <a:endParaRPr lang="en-IN" dirty="0"/>
                    </a:p>
                  </a:txBody>
                  <a:tcPr/>
                </a:tc>
                <a:tc>
                  <a:txBody>
                    <a:bodyPr/>
                    <a:lstStyle/>
                    <a:p>
                      <a:r>
                        <a:rPr lang="en-US" dirty="0"/>
                        <a:t>Amount(₹)</a:t>
                      </a:r>
                      <a:endParaRPr lang="en-IN" dirty="0"/>
                    </a:p>
                  </a:txBody>
                  <a:tcPr/>
                </a:tc>
                <a:tc>
                  <a:txBody>
                    <a:bodyPr/>
                    <a:lstStyle/>
                    <a:p>
                      <a:r>
                        <a:rPr lang="en-US" dirty="0"/>
                        <a:t>Percentage</a:t>
                      </a:r>
                      <a:endParaRPr lang="en-IN" dirty="0"/>
                    </a:p>
                  </a:txBody>
                  <a:tcPr/>
                </a:tc>
                <a:extLst>
                  <a:ext uri="{0D108BD9-81ED-4DB2-BD59-A6C34878D82A}">
                    <a16:rowId xmlns:a16="http://schemas.microsoft.com/office/drawing/2014/main" val="3893068058"/>
                  </a:ext>
                </a:extLst>
              </a:tr>
              <a:tr h="404723">
                <a:tc>
                  <a:txBody>
                    <a:bodyPr/>
                    <a:lstStyle/>
                    <a:p>
                      <a:r>
                        <a:rPr lang="en-US" dirty="0"/>
                        <a:t>1</a:t>
                      </a:r>
                      <a:endParaRPr lang="en-IN" dirty="0"/>
                    </a:p>
                  </a:txBody>
                  <a:tcPr/>
                </a:tc>
                <a:tc>
                  <a:txBody>
                    <a:bodyPr/>
                    <a:lstStyle/>
                    <a:p>
                      <a:r>
                        <a:rPr lang="en-US" dirty="0"/>
                        <a:t>Interest paid on deposits</a:t>
                      </a:r>
                      <a:endParaRPr lang="en-IN" dirty="0"/>
                    </a:p>
                  </a:txBody>
                  <a:tcPr/>
                </a:tc>
                <a:tc>
                  <a:txBody>
                    <a:bodyPr/>
                    <a:lstStyle/>
                    <a:p>
                      <a:r>
                        <a:rPr lang="en-US" dirty="0"/>
                        <a:t>1486781</a:t>
                      </a:r>
                      <a:endParaRPr lang="en-IN" dirty="0"/>
                    </a:p>
                  </a:txBody>
                  <a:tcPr/>
                </a:tc>
                <a:tc>
                  <a:txBody>
                    <a:bodyPr/>
                    <a:lstStyle/>
                    <a:p>
                      <a:r>
                        <a:rPr lang="en-US" b="1" dirty="0"/>
                        <a:t>84.41</a:t>
                      </a:r>
                      <a:endParaRPr lang="en-IN" b="1" dirty="0"/>
                    </a:p>
                  </a:txBody>
                  <a:tcPr/>
                </a:tc>
                <a:extLst>
                  <a:ext uri="{0D108BD9-81ED-4DB2-BD59-A6C34878D82A}">
                    <a16:rowId xmlns:a16="http://schemas.microsoft.com/office/drawing/2014/main" val="1673917855"/>
                  </a:ext>
                </a:extLst>
              </a:tr>
              <a:tr h="370840">
                <a:tc>
                  <a:txBody>
                    <a:bodyPr/>
                    <a:lstStyle/>
                    <a:p>
                      <a:r>
                        <a:rPr lang="en-US" dirty="0"/>
                        <a:t>2</a:t>
                      </a:r>
                      <a:endParaRPr lang="en-IN" dirty="0"/>
                    </a:p>
                  </a:txBody>
                  <a:tcPr/>
                </a:tc>
                <a:tc>
                  <a:txBody>
                    <a:bodyPr/>
                    <a:lstStyle/>
                    <a:p>
                      <a:r>
                        <a:rPr lang="en-US" dirty="0"/>
                        <a:t>Salaries/Allowances/Bonus/Gratuity/Provident Fund to staff</a:t>
                      </a:r>
                      <a:endParaRPr lang="en-IN" dirty="0"/>
                    </a:p>
                  </a:txBody>
                  <a:tcPr/>
                </a:tc>
                <a:tc>
                  <a:txBody>
                    <a:bodyPr/>
                    <a:lstStyle/>
                    <a:p>
                      <a:r>
                        <a:rPr lang="en-US" dirty="0"/>
                        <a:t>44000</a:t>
                      </a:r>
                      <a:endParaRPr lang="en-IN" dirty="0"/>
                    </a:p>
                  </a:txBody>
                  <a:tcPr/>
                </a:tc>
                <a:tc>
                  <a:txBody>
                    <a:bodyPr/>
                    <a:lstStyle/>
                    <a:p>
                      <a:r>
                        <a:rPr lang="en-US" dirty="0"/>
                        <a:t>2.50</a:t>
                      </a:r>
                      <a:endParaRPr lang="en-IN" dirty="0"/>
                    </a:p>
                  </a:txBody>
                  <a:tcPr/>
                </a:tc>
                <a:extLst>
                  <a:ext uri="{0D108BD9-81ED-4DB2-BD59-A6C34878D82A}">
                    <a16:rowId xmlns:a16="http://schemas.microsoft.com/office/drawing/2014/main" val="1860284774"/>
                  </a:ext>
                </a:extLst>
              </a:tr>
              <a:tr h="370840">
                <a:tc>
                  <a:txBody>
                    <a:bodyPr/>
                    <a:lstStyle/>
                    <a:p>
                      <a:r>
                        <a:rPr lang="en-US" dirty="0"/>
                        <a:t>3</a:t>
                      </a:r>
                      <a:endParaRPr lang="en-IN" dirty="0"/>
                    </a:p>
                  </a:txBody>
                  <a:tcPr/>
                </a:tc>
                <a:tc>
                  <a:txBody>
                    <a:bodyPr/>
                    <a:lstStyle/>
                    <a:p>
                      <a:r>
                        <a:rPr lang="en-US" dirty="0"/>
                        <a:t>Allowances to members</a:t>
                      </a:r>
                      <a:endParaRPr lang="en-IN" dirty="0"/>
                    </a:p>
                  </a:txBody>
                  <a:tcPr/>
                </a:tc>
                <a:tc>
                  <a:txBody>
                    <a:bodyPr/>
                    <a:lstStyle/>
                    <a:p>
                      <a:r>
                        <a:rPr lang="en-US" dirty="0"/>
                        <a:t>4000</a:t>
                      </a:r>
                      <a:endParaRPr lang="en-IN" dirty="0"/>
                    </a:p>
                  </a:txBody>
                  <a:tcPr/>
                </a:tc>
                <a:tc>
                  <a:txBody>
                    <a:bodyPr/>
                    <a:lstStyle/>
                    <a:p>
                      <a:r>
                        <a:rPr lang="en-US" dirty="0"/>
                        <a:t>0.23</a:t>
                      </a:r>
                      <a:endParaRPr lang="en-IN" dirty="0"/>
                    </a:p>
                  </a:txBody>
                  <a:tcPr/>
                </a:tc>
                <a:extLst>
                  <a:ext uri="{0D108BD9-81ED-4DB2-BD59-A6C34878D82A}">
                    <a16:rowId xmlns:a16="http://schemas.microsoft.com/office/drawing/2014/main" val="3099087770"/>
                  </a:ext>
                </a:extLst>
              </a:tr>
              <a:tr h="370840">
                <a:tc>
                  <a:txBody>
                    <a:bodyPr/>
                    <a:lstStyle/>
                    <a:p>
                      <a:r>
                        <a:rPr lang="en-US" dirty="0"/>
                        <a:t>4</a:t>
                      </a:r>
                      <a:endParaRPr lang="en-IN" dirty="0"/>
                    </a:p>
                  </a:txBody>
                  <a:tcPr/>
                </a:tc>
                <a:tc>
                  <a:txBody>
                    <a:bodyPr/>
                    <a:lstStyle/>
                    <a:p>
                      <a:r>
                        <a:rPr lang="en-US" dirty="0"/>
                        <a:t>Rent of building &amp; repairing of building</a:t>
                      </a:r>
                      <a:endParaRPr lang="en-IN" dirty="0"/>
                    </a:p>
                  </a:txBody>
                  <a:tcPr/>
                </a:tc>
                <a:tc>
                  <a:txBody>
                    <a:bodyPr/>
                    <a:lstStyle/>
                    <a:p>
                      <a:r>
                        <a:rPr lang="en-US" dirty="0"/>
                        <a:t>15700</a:t>
                      </a:r>
                      <a:endParaRPr lang="en-IN" dirty="0"/>
                    </a:p>
                  </a:txBody>
                  <a:tcPr/>
                </a:tc>
                <a:tc>
                  <a:txBody>
                    <a:bodyPr/>
                    <a:lstStyle/>
                    <a:p>
                      <a:r>
                        <a:rPr lang="en-US" dirty="0"/>
                        <a:t>0.89</a:t>
                      </a:r>
                      <a:endParaRPr lang="en-IN" dirty="0"/>
                    </a:p>
                  </a:txBody>
                  <a:tcPr/>
                </a:tc>
                <a:extLst>
                  <a:ext uri="{0D108BD9-81ED-4DB2-BD59-A6C34878D82A}">
                    <a16:rowId xmlns:a16="http://schemas.microsoft.com/office/drawing/2014/main" val="3550220893"/>
                  </a:ext>
                </a:extLst>
              </a:tr>
              <a:tr h="370840">
                <a:tc>
                  <a:txBody>
                    <a:bodyPr/>
                    <a:lstStyle/>
                    <a:p>
                      <a:r>
                        <a:rPr lang="en-US" dirty="0"/>
                        <a:t>5</a:t>
                      </a:r>
                      <a:endParaRPr lang="en-IN" dirty="0"/>
                    </a:p>
                  </a:txBody>
                  <a:tcPr/>
                </a:tc>
                <a:tc>
                  <a:txBody>
                    <a:bodyPr/>
                    <a:lstStyle/>
                    <a:p>
                      <a:r>
                        <a:rPr lang="en-US" dirty="0"/>
                        <a:t>Telephone Charges</a:t>
                      </a:r>
                      <a:endParaRPr lang="en-IN" dirty="0"/>
                    </a:p>
                  </a:txBody>
                  <a:tcPr/>
                </a:tc>
                <a:tc>
                  <a:txBody>
                    <a:bodyPr/>
                    <a:lstStyle/>
                    <a:p>
                      <a:r>
                        <a:rPr lang="en-US" dirty="0"/>
                        <a:t>126</a:t>
                      </a:r>
                      <a:endParaRPr lang="en-IN" dirty="0"/>
                    </a:p>
                  </a:txBody>
                  <a:tcPr/>
                </a:tc>
                <a:tc>
                  <a:txBody>
                    <a:bodyPr/>
                    <a:lstStyle/>
                    <a:p>
                      <a:r>
                        <a:rPr lang="en-US" dirty="0"/>
                        <a:t>0.007</a:t>
                      </a:r>
                      <a:endParaRPr lang="en-IN" dirty="0"/>
                    </a:p>
                  </a:txBody>
                  <a:tcPr/>
                </a:tc>
                <a:extLst>
                  <a:ext uri="{0D108BD9-81ED-4DB2-BD59-A6C34878D82A}">
                    <a16:rowId xmlns:a16="http://schemas.microsoft.com/office/drawing/2014/main" val="58921888"/>
                  </a:ext>
                </a:extLst>
              </a:tr>
              <a:tr h="370840">
                <a:tc>
                  <a:txBody>
                    <a:bodyPr/>
                    <a:lstStyle/>
                    <a:p>
                      <a:r>
                        <a:rPr lang="en-US" dirty="0"/>
                        <a:t>6</a:t>
                      </a:r>
                      <a:endParaRPr lang="en-IN" dirty="0"/>
                    </a:p>
                  </a:txBody>
                  <a:tcPr/>
                </a:tc>
                <a:tc>
                  <a:txBody>
                    <a:bodyPr/>
                    <a:lstStyle/>
                    <a:p>
                      <a:r>
                        <a:rPr lang="en-US" dirty="0"/>
                        <a:t>Audit fees &amp; other fees</a:t>
                      </a:r>
                      <a:endParaRPr lang="en-IN" dirty="0"/>
                    </a:p>
                  </a:txBody>
                  <a:tcPr/>
                </a:tc>
                <a:tc>
                  <a:txBody>
                    <a:bodyPr/>
                    <a:lstStyle/>
                    <a:p>
                      <a:r>
                        <a:rPr lang="en-US" dirty="0"/>
                        <a:t>32394</a:t>
                      </a:r>
                      <a:endParaRPr lang="en-IN" dirty="0"/>
                    </a:p>
                  </a:txBody>
                  <a:tcPr/>
                </a:tc>
                <a:tc>
                  <a:txBody>
                    <a:bodyPr/>
                    <a:lstStyle/>
                    <a:p>
                      <a:r>
                        <a:rPr lang="en-US" dirty="0"/>
                        <a:t>1.83</a:t>
                      </a:r>
                      <a:endParaRPr lang="en-IN" dirty="0"/>
                    </a:p>
                  </a:txBody>
                  <a:tcPr/>
                </a:tc>
                <a:extLst>
                  <a:ext uri="{0D108BD9-81ED-4DB2-BD59-A6C34878D82A}">
                    <a16:rowId xmlns:a16="http://schemas.microsoft.com/office/drawing/2014/main" val="864207508"/>
                  </a:ext>
                </a:extLst>
              </a:tr>
              <a:tr h="213360">
                <a:tc>
                  <a:txBody>
                    <a:bodyPr/>
                    <a:lstStyle/>
                    <a:p>
                      <a:r>
                        <a:rPr lang="en-US" dirty="0"/>
                        <a:t>7</a:t>
                      </a:r>
                      <a:endParaRPr lang="en-IN" dirty="0"/>
                    </a:p>
                  </a:txBody>
                  <a:tcPr/>
                </a:tc>
                <a:tc>
                  <a:txBody>
                    <a:bodyPr/>
                    <a:lstStyle/>
                    <a:p>
                      <a:r>
                        <a:rPr lang="en-US" dirty="0"/>
                        <a:t>Stationery, printing, advertisement etc. </a:t>
                      </a:r>
                      <a:endParaRPr lang="en-IN" dirty="0"/>
                    </a:p>
                  </a:txBody>
                  <a:tcPr/>
                </a:tc>
                <a:tc>
                  <a:txBody>
                    <a:bodyPr/>
                    <a:lstStyle/>
                    <a:p>
                      <a:r>
                        <a:rPr lang="en-US" dirty="0"/>
                        <a:t>4720</a:t>
                      </a:r>
                      <a:endParaRPr lang="en-IN" dirty="0"/>
                    </a:p>
                  </a:txBody>
                  <a:tcPr/>
                </a:tc>
                <a:tc>
                  <a:txBody>
                    <a:bodyPr/>
                    <a:lstStyle/>
                    <a:p>
                      <a:r>
                        <a:rPr lang="en-US" dirty="0"/>
                        <a:t>0.27</a:t>
                      </a:r>
                      <a:endParaRPr lang="en-IN" dirty="0"/>
                    </a:p>
                  </a:txBody>
                  <a:tcPr/>
                </a:tc>
                <a:extLst>
                  <a:ext uri="{0D108BD9-81ED-4DB2-BD59-A6C34878D82A}">
                    <a16:rowId xmlns:a16="http://schemas.microsoft.com/office/drawing/2014/main" val="1953295235"/>
                  </a:ext>
                </a:extLst>
              </a:tr>
              <a:tr h="196393">
                <a:tc>
                  <a:txBody>
                    <a:bodyPr/>
                    <a:lstStyle/>
                    <a:p>
                      <a:r>
                        <a:rPr lang="en-US" dirty="0"/>
                        <a:t>8</a:t>
                      </a:r>
                      <a:endParaRPr lang="en-IN" dirty="0"/>
                    </a:p>
                  </a:txBody>
                  <a:tcPr/>
                </a:tc>
                <a:tc>
                  <a:txBody>
                    <a:bodyPr/>
                    <a:lstStyle/>
                    <a:p>
                      <a:r>
                        <a:rPr lang="en-US" dirty="0"/>
                        <a:t>Any other</a:t>
                      </a:r>
                      <a:endParaRPr lang="en-IN" dirty="0"/>
                    </a:p>
                  </a:txBody>
                  <a:tcPr/>
                </a:tc>
                <a:tc>
                  <a:txBody>
                    <a:bodyPr/>
                    <a:lstStyle/>
                    <a:p>
                      <a:r>
                        <a:rPr lang="en-US" dirty="0"/>
                        <a:t>16086</a:t>
                      </a:r>
                      <a:endParaRPr lang="en-IN" dirty="0"/>
                    </a:p>
                  </a:txBody>
                  <a:tcPr/>
                </a:tc>
                <a:tc>
                  <a:txBody>
                    <a:bodyPr/>
                    <a:lstStyle/>
                    <a:p>
                      <a:r>
                        <a:rPr lang="en-US" dirty="0"/>
                        <a:t>0.91</a:t>
                      </a:r>
                      <a:endParaRPr lang="en-IN" dirty="0"/>
                    </a:p>
                  </a:txBody>
                  <a:tcPr/>
                </a:tc>
                <a:extLst>
                  <a:ext uri="{0D108BD9-81ED-4DB2-BD59-A6C34878D82A}">
                    <a16:rowId xmlns:a16="http://schemas.microsoft.com/office/drawing/2014/main" val="2028120868"/>
                  </a:ext>
                </a:extLst>
              </a:tr>
              <a:tr h="223520">
                <a:tc>
                  <a:txBody>
                    <a:bodyPr/>
                    <a:lstStyle/>
                    <a:p>
                      <a:r>
                        <a:rPr lang="en-US" dirty="0"/>
                        <a:t>9</a:t>
                      </a:r>
                      <a:endParaRPr lang="en-IN" dirty="0"/>
                    </a:p>
                  </a:txBody>
                  <a:tcPr/>
                </a:tc>
                <a:tc>
                  <a:txBody>
                    <a:bodyPr/>
                    <a:lstStyle/>
                    <a:p>
                      <a:r>
                        <a:rPr lang="en-US" dirty="0"/>
                        <a:t>Depreciation</a:t>
                      </a:r>
                      <a:endParaRPr lang="en-IN" dirty="0"/>
                    </a:p>
                  </a:txBody>
                  <a:tcPr/>
                </a:tc>
                <a:tc>
                  <a:txBody>
                    <a:bodyPr/>
                    <a:lstStyle/>
                    <a:p>
                      <a:r>
                        <a:rPr lang="en-US" dirty="0"/>
                        <a:t>18295</a:t>
                      </a:r>
                      <a:endParaRPr lang="en-IN" dirty="0"/>
                    </a:p>
                  </a:txBody>
                  <a:tcPr/>
                </a:tc>
                <a:tc>
                  <a:txBody>
                    <a:bodyPr/>
                    <a:lstStyle/>
                    <a:p>
                      <a:r>
                        <a:rPr lang="en-US" dirty="0"/>
                        <a:t>1.03</a:t>
                      </a:r>
                      <a:endParaRPr lang="en-IN" dirty="0"/>
                    </a:p>
                  </a:txBody>
                  <a:tcPr/>
                </a:tc>
                <a:extLst>
                  <a:ext uri="{0D108BD9-81ED-4DB2-BD59-A6C34878D82A}">
                    <a16:rowId xmlns:a16="http://schemas.microsoft.com/office/drawing/2014/main" val="1659272668"/>
                  </a:ext>
                </a:extLst>
              </a:tr>
              <a:tr h="142240">
                <a:tc>
                  <a:txBody>
                    <a:bodyPr/>
                    <a:lstStyle/>
                    <a:p>
                      <a:r>
                        <a:rPr lang="en-US" dirty="0"/>
                        <a:t>10</a:t>
                      </a:r>
                      <a:endParaRPr lang="en-IN" dirty="0"/>
                    </a:p>
                  </a:txBody>
                  <a:tcPr/>
                </a:tc>
                <a:tc>
                  <a:txBody>
                    <a:bodyPr/>
                    <a:lstStyle/>
                    <a:p>
                      <a:r>
                        <a:rPr lang="en-US" dirty="0"/>
                        <a:t>Provision</a:t>
                      </a:r>
                      <a:endParaRPr lang="en-IN" dirty="0"/>
                    </a:p>
                  </a:txBody>
                  <a:tcPr/>
                </a:tc>
                <a:tc>
                  <a:txBody>
                    <a:bodyPr/>
                    <a:lstStyle/>
                    <a:p>
                      <a:r>
                        <a:rPr lang="en-US" dirty="0"/>
                        <a:t>139209</a:t>
                      </a:r>
                      <a:endParaRPr lang="en-IN" dirty="0"/>
                    </a:p>
                  </a:txBody>
                  <a:tcPr/>
                </a:tc>
                <a:tc>
                  <a:txBody>
                    <a:bodyPr/>
                    <a:lstStyle/>
                    <a:p>
                      <a:r>
                        <a:rPr lang="en-US" dirty="0"/>
                        <a:t>7.90</a:t>
                      </a:r>
                      <a:endParaRPr lang="en-IN" dirty="0"/>
                    </a:p>
                  </a:txBody>
                  <a:tcPr/>
                </a:tc>
                <a:extLst>
                  <a:ext uri="{0D108BD9-81ED-4DB2-BD59-A6C34878D82A}">
                    <a16:rowId xmlns:a16="http://schemas.microsoft.com/office/drawing/2014/main" val="2962764228"/>
                  </a:ext>
                </a:extLst>
              </a:tr>
              <a:tr h="213360">
                <a:tc gridSpan="2">
                  <a:txBody>
                    <a:bodyPr/>
                    <a:lstStyle/>
                    <a:p>
                      <a:r>
                        <a:rPr lang="en-US" dirty="0"/>
                        <a:t>Total</a:t>
                      </a:r>
                      <a:endParaRPr lang="en-IN" dirty="0"/>
                    </a:p>
                  </a:txBody>
                  <a:tcPr/>
                </a:tc>
                <a:tc hMerge="1">
                  <a:txBody>
                    <a:bodyPr/>
                    <a:lstStyle/>
                    <a:p>
                      <a:endParaRPr lang="en-IN" dirty="0"/>
                    </a:p>
                  </a:txBody>
                  <a:tcPr/>
                </a:tc>
                <a:tc>
                  <a:txBody>
                    <a:bodyPr/>
                    <a:lstStyle/>
                    <a:p>
                      <a:r>
                        <a:rPr lang="en-US" dirty="0"/>
                        <a:t>1761311</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2919312181"/>
                  </a:ext>
                </a:extLst>
              </a:tr>
            </a:tbl>
          </a:graphicData>
        </a:graphic>
      </p:graphicFrame>
    </p:spTree>
    <p:extLst>
      <p:ext uri="{BB962C8B-B14F-4D97-AF65-F5344CB8AC3E}">
        <p14:creationId xmlns:p14="http://schemas.microsoft.com/office/powerpoint/2010/main" val="695472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EEC32C-0654-49D4-9A90-852DA8539543}"/>
              </a:ext>
            </a:extLst>
          </p:cNvPr>
          <p:cNvSpPr>
            <a:spLocks noGrp="1"/>
          </p:cNvSpPr>
          <p:nvPr>
            <p:ph idx="1"/>
          </p:nvPr>
        </p:nvSpPr>
        <p:spPr>
          <a:xfrm>
            <a:off x="213065" y="88777"/>
            <a:ext cx="11140736" cy="5981654"/>
          </a:xfrm>
        </p:spPr>
        <p:txBody>
          <a:bodyPr/>
          <a:lstStyle/>
          <a:p>
            <a:pPr marL="0" indent="0">
              <a:buNone/>
            </a:pPr>
            <a:r>
              <a:rPr lang="en-US" b="1" dirty="0">
                <a:latin typeface="Times New Roman" panose="02020603050405020304" pitchFamily="18" charset="0"/>
                <a:cs typeface="Times New Roman" panose="02020603050405020304" pitchFamily="18" charset="0"/>
              </a:rPr>
              <a:t>Progress of Society </a:t>
            </a:r>
            <a:r>
              <a:rPr lang="en-US" b="1" dirty="0">
                <a:latin typeface="Times New Roman" panose="02020603050405020304" pitchFamily="18" charset="0"/>
                <a:cs typeface="Times New Roman" panose="02020603050405020304" pitchFamily="18" charset="0"/>
                <a:sym typeface="Wingdings" panose="05000000000000000000" pitchFamily="2" charset="2"/>
              </a:rPr>
              <a:t>:</a:t>
            </a:r>
            <a:endParaRPr lang="en-IN" b="1"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4E9742E9-9E8F-424A-9F85-70FC118AC30B}"/>
              </a:ext>
            </a:extLst>
          </p:cNvPr>
          <p:cNvGraphicFramePr>
            <a:graphicFrameLocks noGrp="1"/>
          </p:cNvGraphicFramePr>
          <p:nvPr>
            <p:extLst>
              <p:ext uri="{D42A27DB-BD31-4B8C-83A1-F6EECF244321}">
                <p14:modId xmlns:p14="http://schemas.microsoft.com/office/powerpoint/2010/main" val="2316648802"/>
              </p:ext>
            </p:extLst>
          </p:nvPr>
        </p:nvGraphicFramePr>
        <p:xfrm>
          <a:off x="478468" y="867651"/>
          <a:ext cx="11327096" cy="5293458"/>
        </p:xfrm>
        <a:graphic>
          <a:graphicData uri="http://schemas.openxmlformats.org/drawingml/2006/table">
            <a:tbl>
              <a:tblPr firstRow="1" bandRow="1">
                <a:tableStyleId>{91EBBBCC-DAD2-459C-BE2E-F6DE35CF9A28}</a:tableStyleId>
              </a:tblPr>
              <a:tblGrid>
                <a:gridCol w="683580">
                  <a:extLst>
                    <a:ext uri="{9D8B030D-6E8A-4147-A177-3AD203B41FA5}">
                      <a16:colId xmlns:a16="http://schemas.microsoft.com/office/drawing/2014/main" val="398687838"/>
                    </a:ext>
                  </a:extLst>
                </a:gridCol>
                <a:gridCol w="1140524">
                  <a:extLst>
                    <a:ext uri="{9D8B030D-6E8A-4147-A177-3AD203B41FA5}">
                      <a16:colId xmlns:a16="http://schemas.microsoft.com/office/drawing/2014/main" val="2342842156"/>
                    </a:ext>
                  </a:extLst>
                </a:gridCol>
                <a:gridCol w="957861">
                  <a:extLst>
                    <a:ext uri="{9D8B030D-6E8A-4147-A177-3AD203B41FA5}">
                      <a16:colId xmlns:a16="http://schemas.microsoft.com/office/drawing/2014/main" val="3988747459"/>
                    </a:ext>
                  </a:extLst>
                </a:gridCol>
                <a:gridCol w="941033">
                  <a:extLst>
                    <a:ext uri="{9D8B030D-6E8A-4147-A177-3AD203B41FA5}">
                      <a16:colId xmlns:a16="http://schemas.microsoft.com/office/drawing/2014/main" val="435386427"/>
                    </a:ext>
                  </a:extLst>
                </a:gridCol>
                <a:gridCol w="830436">
                  <a:extLst>
                    <a:ext uri="{9D8B030D-6E8A-4147-A177-3AD203B41FA5}">
                      <a16:colId xmlns:a16="http://schemas.microsoft.com/office/drawing/2014/main" val="403011329"/>
                    </a:ext>
                  </a:extLst>
                </a:gridCol>
                <a:gridCol w="692458">
                  <a:extLst>
                    <a:ext uri="{9D8B030D-6E8A-4147-A177-3AD203B41FA5}">
                      <a16:colId xmlns:a16="http://schemas.microsoft.com/office/drawing/2014/main" val="2990792797"/>
                    </a:ext>
                  </a:extLst>
                </a:gridCol>
                <a:gridCol w="714279">
                  <a:extLst>
                    <a:ext uri="{9D8B030D-6E8A-4147-A177-3AD203B41FA5}">
                      <a16:colId xmlns:a16="http://schemas.microsoft.com/office/drawing/2014/main" val="92661712"/>
                    </a:ext>
                  </a:extLst>
                </a:gridCol>
                <a:gridCol w="541538">
                  <a:extLst>
                    <a:ext uri="{9D8B030D-6E8A-4147-A177-3AD203B41FA5}">
                      <a16:colId xmlns:a16="http://schemas.microsoft.com/office/drawing/2014/main" val="2850603117"/>
                    </a:ext>
                  </a:extLst>
                </a:gridCol>
                <a:gridCol w="575016">
                  <a:extLst>
                    <a:ext uri="{9D8B030D-6E8A-4147-A177-3AD203B41FA5}">
                      <a16:colId xmlns:a16="http://schemas.microsoft.com/office/drawing/2014/main" val="247614620"/>
                    </a:ext>
                  </a:extLst>
                </a:gridCol>
                <a:gridCol w="619404">
                  <a:extLst>
                    <a:ext uri="{9D8B030D-6E8A-4147-A177-3AD203B41FA5}">
                      <a16:colId xmlns:a16="http://schemas.microsoft.com/office/drawing/2014/main" val="2317582324"/>
                    </a:ext>
                  </a:extLst>
                </a:gridCol>
                <a:gridCol w="1038687">
                  <a:extLst>
                    <a:ext uri="{9D8B030D-6E8A-4147-A177-3AD203B41FA5}">
                      <a16:colId xmlns:a16="http://schemas.microsoft.com/office/drawing/2014/main" val="812382889"/>
                    </a:ext>
                  </a:extLst>
                </a:gridCol>
                <a:gridCol w="1047565">
                  <a:extLst>
                    <a:ext uri="{9D8B030D-6E8A-4147-A177-3AD203B41FA5}">
                      <a16:colId xmlns:a16="http://schemas.microsoft.com/office/drawing/2014/main" val="3182481636"/>
                    </a:ext>
                  </a:extLst>
                </a:gridCol>
                <a:gridCol w="825624">
                  <a:extLst>
                    <a:ext uri="{9D8B030D-6E8A-4147-A177-3AD203B41FA5}">
                      <a16:colId xmlns:a16="http://schemas.microsoft.com/office/drawing/2014/main" val="3310784839"/>
                    </a:ext>
                  </a:extLst>
                </a:gridCol>
                <a:gridCol w="719091">
                  <a:extLst>
                    <a:ext uri="{9D8B030D-6E8A-4147-A177-3AD203B41FA5}">
                      <a16:colId xmlns:a16="http://schemas.microsoft.com/office/drawing/2014/main" val="711967984"/>
                    </a:ext>
                  </a:extLst>
                </a:gridCol>
              </a:tblGrid>
              <a:tr h="964109">
                <a:tc rowSpan="2">
                  <a:txBody>
                    <a:bodyPr/>
                    <a:lstStyle/>
                    <a:p>
                      <a:r>
                        <a:rPr lang="en-US" dirty="0"/>
                        <a:t>Years</a:t>
                      </a:r>
                      <a:endParaRPr lang="en-IN" dirty="0"/>
                    </a:p>
                  </a:txBody>
                  <a:tcPr/>
                </a:tc>
                <a:tc rowSpan="2">
                  <a:txBody>
                    <a:bodyPr/>
                    <a:lstStyle/>
                    <a:p>
                      <a:r>
                        <a:rPr lang="en-US" dirty="0"/>
                        <a:t>Members</a:t>
                      </a:r>
                      <a:endParaRPr lang="en-IN" dirty="0"/>
                    </a:p>
                  </a:txBody>
                  <a:tcPr/>
                </a:tc>
                <a:tc rowSpan="2">
                  <a:txBody>
                    <a:bodyPr/>
                    <a:lstStyle/>
                    <a:p>
                      <a:r>
                        <a:rPr lang="en-US" dirty="0"/>
                        <a:t>Share Capital (in lakh)</a:t>
                      </a:r>
                    </a:p>
                    <a:p>
                      <a:r>
                        <a:rPr lang="en-US" dirty="0"/>
                        <a:t>₹</a:t>
                      </a:r>
                      <a:endParaRPr lang="en-IN" dirty="0"/>
                    </a:p>
                  </a:txBody>
                  <a:tcPr/>
                </a:tc>
                <a:tc rowSpan="2">
                  <a:txBody>
                    <a:bodyPr/>
                    <a:lstStyle/>
                    <a:p>
                      <a:r>
                        <a:rPr lang="en-US" dirty="0"/>
                        <a:t>Reserve Fund  &amp; Other Funds (in lakh) ₹</a:t>
                      </a:r>
                      <a:endParaRPr lang="en-IN" dirty="0"/>
                    </a:p>
                  </a:txBody>
                  <a:tcPr/>
                </a:tc>
                <a:tc rowSpan="2">
                  <a:txBody>
                    <a:bodyPr/>
                    <a:lstStyle/>
                    <a:p>
                      <a:r>
                        <a:rPr lang="en-US" dirty="0"/>
                        <a:t>Borrowings (in lakh)</a:t>
                      </a:r>
                    </a:p>
                    <a:p>
                      <a:r>
                        <a:rPr lang="en-US" dirty="0"/>
                        <a:t>₹</a:t>
                      </a:r>
                      <a:endParaRPr lang="en-IN" dirty="0"/>
                    </a:p>
                  </a:txBody>
                  <a:tcPr/>
                </a:tc>
                <a:tc gridSpan="2">
                  <a:txBody>
                    <a:bodyPr/>
                    <a:lstStyle/>
                    <a:p>
                      <a:r>
                        <a:rPr lang="en-US" dirty="0"/>
                        <a:t>Loan           (in lakh) ₹</a:t>
                      </a:r>
                      <a:endParaRPr lang="en-IN" dirty="0"/>
                    </a:p>
                  </a:txBody>
                  <a:tcPr/>
                </a:tc>
                <a:tc hMerge="1">
                  <a:txBody>
                    <a:bodyPr/>
                    <a:lstStyle/>
                    <a:p>
                      <a:endParaRPr lang="en-IN" dirty="0"/>
                    </a:p>
                  </a:txBody>
                  <a:tcPr/>
                </a:tc>
                <a:tc gridSpan="3">
                  <a:txBody>
                    <a:bodyPr/>
                    <a:lstStyle/>
                    <a:p>
                      <a:r>
                        <a:rPr lang="en-US" dirty="0"/>
                        <a:t>Overdues         (in lakh) ₹</a:t>
                      </a:r>
                      <a:endParaRPr lang="en-IN" dirty="0"/>
                    </a:p>
                  </a:txBody>
                  <a:tcPr/>
                </a:tc>
                <a:tc hMerge="1">
                  <a:txBody>
                    <a:bodyPr/>
                    <a:lstStyle/>
                    <a:p>
                      <a:endParaRPr lang="en-IN" dirty="0"/>
                    </a:p>
                  </a:txBody>
                  <a:tcPr/>
                </a:tc>
                <a:tc hMerge="1">
                  <a:txBody>
                    <a:bodyPr/>
                    <a:lstStyle/>
                    <a:p>
                      <a:endParaRPr lang="en-IN"/>
                    </a:p>
                  </a:txBody>
                  <a:tcPr/>
                </a:tc>
                <a:tc rowSpan="2">
                  <a:txBody>
                    <a:bodyPr/>
                    <a:lstStyle/>
                    <a:p>
                      <a:r>
                        <a:rPr lang="en-US" dirty="0"/>
                        <a:t>Total turnover(in lakh) ₹</a:t>
                      </a:r>
                      <a:endParaRPr lang="en-IN" dirty="0"/>
                    </a:p>
                  </a:txBody>
                  <a:tcPr/>
                </a:tc>
                <a:tc rowSpan="2">
                  <a:txBody>
                    <a:bodyPr/>
                    <a:lstStyle/>
                    <a:p>
                      <a:r>
                        <a:rPr lang="en-US" dirty="0"/>
                        <a:t>Net profit     (in lakh)</a:t>
                      </a:r>
                    </a:p>
                    <a:p>
                      <a:r>
                        <a:rPr lang="en-US" dirty="0"/>
                        <a:t>₹</a:t>
                      </a:r>
                      <a:endParaRPr lang="en-IN" dirty="0"/>
                    </a:p>
                  </a:txBody>
                  <a:tcPr/>
                </a:tc>
                <a:tc rowSpan="2">
                  <a:txBody>
                    <a:bodyPr/>
                    <a:lstStyle/>
                    <a:p>
                      <a:r>
                        <a:rPr lang="en-US" dirty="0"/>
                        <a:t>Net loss</a:t>
                      </a:r>
                      <a:endParaRPr lang="en-IN" dirty="0"/>
                    </a:p>
                  </a:txBody>
                  <a:tcPr/>
                </a:tc>
                <a:tc rowSpan="2">
                  <a:txBody>
                    <a:bodyPr/>
                    <a:lstStyle/>
                    <a:p>
                      <a:r>
                        <a:rPr lang="en-US" dirty="0"/>
                        <a:t>Audit class</a:t>
                      </a:r>
                      <a:endParaRPr lang="en-IN" dirty="0"/>
                    </a:p>
                  </a:txBody>
                  <a:tcPr/>
                </a:tc>
                <a:extLst>
                  <a:ext uri="{0D108BD9-81ED-4DB2-BD59-A6C34878D82A}">
                    <a16:rowId xmlns:a16="http://schemas.microsoft.com/office/drawing/2014/main" val="3489993657"/>
                  </a:ext>
                </a:extLst>
              </a:tr>
              <a:tr h="633407">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r>
                        <a:rPr lang="en-US" dirty="0"/>
                        <a:t>S.T.</a:t>
                      </a:r>
                      <a:endParaRPr lang="en-IN" dirty="0"/>
                    </a:p>
                  </a:txBody>
                  <a:tcPr/>
                </a:tc>
                <a:tc>
                  <a:txBody>
                    <a:bodyPr/>
                    <a:lstStyle/>
                    <a:p>
                      <a:r>
                        <a:rPr lang="en-US" dirty="0"/>
                        <a:t>M.T.&amp; L.T.</a:t>
                      </a:r>
                      <a:endParaRPr lang="en-IN" dirty="0"/>
                    </a:p>
                  </a:txBody>
                  <a:tcPr/>
                </a:tc>
                <a:tc>
                  <a:txBody>
                    <a:bodyPr/>
                    <a:lstStyle/>
                    <a:p>
                      <a:r>
                        <a:rPr lang="en-US" dirty="0"/>
                        <a:t>S.T.</a:t>
                      </a:r>
                      <a:endParaRPr lang="en-IN" dirty="0"/>
                    </a:p>
                  </a:txBody>
                  <a:tcPr/>
                </a:tc>
                <a:tc>
                  <a:txBody>
                    <a:bodyPr/>
                    <a:lstStyle/>
                    <a:p>
                      <a:r>
                        <a:rPr lang="en-US" dirty="0"/>
                        <a:t>M.T.</a:t>
                      </a:r>
                      <a:endParaRPr lang="en-IN" dirty="0"/>
                    </a:p>
                  </a:txBody>
                  <a:tcPr/>
                </a:tc>
                <a:tc>
                  <a:txBody>
                    <a:bodyPr/>
                    <a:lstStyle/>
                    <a:p>
                      <a:r>
                        <a:rPr lang="en-US" dirty="0"/>
                        <a:t>L.T.</a:t>
                      </a:r>
                      <a:endParaRPr lang="en-IN" dirty="0"/>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340860172"/>
                  </a:ext>
                </a:extLst>
              </a:tr>
              <a:tr h="601538">
                <a:tc>
                  <a:txBody>
                    <a:bodyPr/>
                    <a:lstStyle/>
                    <a:p>
                      <a:r>
                        <a:rPr lang="en-US" dirty="0"/>
                        <a:t>2020</a:t>
                      </a:r>
                      <a:endParaRPr lang="en-IN" dirty="0"/>
                    </a:p>
                  </a:txBody>
                  <a:tcPr/>
                </a:tc>
                <a:tc>
                  <a:txBody>
                    <a:bodyPr/>
                    <a:lstStyle/>
                    <a:p>
                      <a:r>
                        <a:rPr lang="en-US" dirty="0"/>
                        <a:t>896</a:t>
                      </a:r>
                      <a:endParaRPr lang="en-IN" dirty="0"/>
                    </a:p>
                  </a:txBody>
                  <a:tcPr/>
                </a:tc>
                <a:tc>
                  <a:txBody>
                    <a:bodyPr/>
                    <a:lstStyle/>
                    <a:p>
                      <a:r>
                        <a:rPr lang="en-US" dirty="0"/>
                        <a:t>43.39</a:t>
                      </a:r>
                      <a:endParaRPr lang="en-IN" dirty="0"/>
                    </a:p>
                  </a:txBody>
                  <a:tcPr/>
                </a:tc>
                <a:tc>
                  <a:txBody>
                    <a:bodyPr/>
                    <a:lstStyle/>
                    <a:p>
                      <a:r>
                        <a:rPr lang="en-US" dirty="0"/>
                        <a:t>17</a:t>
                      </a:r>
                      <a:r>
                        <a:rPr lang="en-IN" dirty="0"/>
                        <a:t>.09</a:t>
                      </a:r>
                      <a:endParaRPr lang="en-US" dirty="0"/>
                    </a:p>
                  </a:txBody>
                  <a:tcPr/>
                </a:tc>
                <a:tc>
                  <a:txBody>
                    <a:bodyPr/>
                    <a:lstStyle/>
                    <a:p>
                      <a:r>
                        <a:rPr lang="en-US" dirty="0"/>
                        <a:t>214.23</a:t>
                      </a:r>
                      <a:endParaRPr lang="en-IN" dirty="0"/>
                    </a:p>
                  </a:txBody>
                  <a:tcPr/>
                </a:tc>
                <a:tc>
                  <a:txBody>
                    <a:bodyPr/>
                    <a:lstStyle/>
                    <a:p>
                      <a:r>
                        <a:rPr lang="en-US" dirty="0"/>
                        <a:t>121.58</a:t>
                      </a:r>
                      <a:endParaRPr lang="en-IN" dirty="0"/>
                    </a:p>
                  </a:txBody>
                  <a:tcPr/>
                </a:tc>
                <a:tc>
                  <a:txBody>
                    <a:bodyPr/>
                    <a:lstStyle/>
                    <a:p>
                      <a:r>
                        <a:rPr lang="en-US" dirty="0"/>
                        <a:t>92.64</a:t>
                      </a:r>
                      <a:endParaRPr lang="en-IN" dirty="0"/>
                    </a:p>
                  </a:txBody>
                  <a:tcPr/>
                </a:tc>
                <a:tc>
                  <a:txBody>
                    <a:bodyPr/>
                    <a:lstStyle/>
                    <a:p>
                      <a:r>
                        <a:rPr lang="en-US" dirty="0"/>
                        <a:t>6.88</a:t>
                      </a:r>
                      <a:endParaRPr lang="en-IN" dirty="0"/>
                    </a:p>
                  </a:txBody>
                  <a:tcPr/>
                </a:tc>
                <a:tc>
                  <a:txBody>
                    <a:bodyPr/>
                    <a:lstStyle/>
                    <a:p>
                      <a:r>
                        <a:rPr lang="en-US" dirty="0"/>
                        <a:t>5.51</a:t>
                      </a:r>
                      <a:endParaRPr lang="en-IN" dirty="0"/>
                    </a:p>
                  </a:txBody>
                  <a:tcPr/>
                </a:tc>
                <a:tc>
                  <a:txBody>
                    <a:bodyPr/>
                    <a:lstStyle/>
                    <a:p>
                      <a:r>
                        <a:rPr lang="en-US" dirty="0"/>
                        <a:t>0.57</a:t>
                      </a:r>
                      <a:endParaRPr lang="en-IN" dirty="0"/>
                    </a:p>
                  </a:txBody>
                  <a:tcPr/>
                </a:tc>
                <a:tc>
                  <a:txBody>
                    <a:bodyPr/>
                    <a:lstStyle/>
                    <a:p>
                      <a:r>
                        <a:rPr lang="en-US"/>
                        <a:t>293.70</a:t>
                      </a:r>
                      <a:endParaRPr lang="en-IN"/>
                    </a:p>
                  </a:txBody>
                  <a:tcPr/>
                </a:tc>
                <a:tc>
                  <a:txBody>
                    <a:bodyPr/>
                    <a:lstStyle/>
                    <a:p>
                      <a:r>
                        <a:rPr lang="en-US" dirty="0"/>
                        <a:t>12.68</a:t>
                      </a:r>
                      <a:endParaRPr lang="en-IN" dirty="0"/>
                    </a:p>
                  </a:txBody>
                  <a:tcPr/>
                </a:tc>
                <a:tc>
                  <a:txBody>
                    <a:bodyPr/>
                    <a:lstStyle/>
                    <a:p>
                      <a:r>
                        <a:rPr lang="en-US" dirty="0"/>
                        <a:t>-</a:t>
                      </a:r>
                      <a:endParaRPr lang="en-IN" dirty="0"/>
                    </a:p>
                  </a:txBody>
                  <a:tcPr/>
                </a:tc>
                <a:tc>
                  <a:txBody>
                    <a:bodyPr/>
                    <a:lstStyle/>
                    <a:p>
                      <a:r>
                        <a:rPr lang="en-US" dirty="0"/>
                        <a:t>A</a:t>
                      </a:r>
                      <a:endParaRPr lang="en-IN" dirty="0"/>
                    </a:p>
                  </a:txBody>
                  <a:tcPr/>
                </a:tc>
                <a:extLst>
                  <a:ext uri="{0D108BD9-81ED-4DB2-BD59-A6C34878D82A}">
                    <a16:rowId xmlns:a16="http://schemas.microsoft.com/office/drawing/2014/main" val="111350830"/>
                  </a:ext>
                </a:extLst>
              </a:tr>
              <a:tr h="601538">
                <a:tc>
                  <a:txBody>
                    <a:bodyPr/>
                    <a:lstStyle/>
                    <a:p>
                      <a:r>
                        <a:rPr lang="en-US" dirty="0"/>
                        <a:t>2019</a:t>
                      </a:r>
                      <a:endParaRPr lang="en-IN" dirty="0"/>
                    </a:p>
                  </a:txBody>
                  <a:tcPr/>
                </a:tc>
                <a:tc>
                  <a:txBody>
                    <a:bodyPr/>
                    <a:lstStyle/>
                    <a:p>
                      <a:r>
                        <a:rPr lang="en-US" dirty="0"/>
                        <a:t>883</a:t>
                      </a:r>
                      <a:endParaRPr lang="en-IN" dirty="0"/>
                    </a:p>
                  </a:txBody>
                  <a:tcPr/>
                </a:tc>
                <a:tc>
                  <a:txBody>
                    <a:bodyPr/>
                    <a:lstStyle/>
                    <a:p>
                      <a:r>
                        <a:rPr lang="en-US" dirty="0"/>
                        <a:t>40.72</a:t>
                      </a:r>
                      <a:endParaRPr lang="en-IN" dirty="0"/>
                    </a:p>
                  </a:txBody>
                  <a:tcPr/>
                </a:tc>
                <a:tc>
                  <a:txBody>
                    <a:bodyPr/>
                    <a:lstStyle/>
                    <a:p>
                      <a:r>
                        <a:rPr lang="en-US" dirty="0"/>
                        <a:t>14.41</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316.78</a:t>
                      </a:r>
                      <a:endParaRPr lang="en-IN" dirty="0"/>
                    </a:p>
                    <a:p>
                      <a:endParaRPr lang="en-IN" dirty="0"/>
                    </a:p>
                  </a:txBody>
                  <a:tcPr/>
                </a:tc>
                <a:tc>
                  <a:txBody>
                    <a:bodyPr/>
                    <a:lstStyle/>
                    <a:p>
                      <a:r>
                        <a:rPr lang="en-US" dirty="0"/>
                        <a:t>252.52</a:t>
                      </a:r>
                      <a:endParaRPr lang="en-IN" dirty="0"/>
                    </a:p>
                  </a:txBody>
                  <a:tcPr/>
                </a:tc>
                <a:tc>
                  <a:txBody>
                    <a:bodyPr/>
                    <a:lstStyle/>
                    <a:p>
                      <a:r>
                        <a:rPr lang="en-US" dirty="0"/>
                        <a:t>64.25</a:t>
                      </a:r>
                      <a:endParaRPr lang="en-IN" dirty="0"/>
                    </a:p>
                  </a:txBody>
                  <a:tcPr/>
                </a:tc>
                <a:tc>
                  <a:txBody>
                    <a:bodyPr/>
                    <a:lstStyle/>
                    <a:p>
                      <a:r>
                        <a:rPr lang="en-US" dirty="0"/>
                        <a:t>18.87</a:t>
                      </a:r>
                      <a:endParaRPr lang="en-IN" dirty="0"/>
                    </a:p>
                  </a:txBody>
                  <a:tcPr/>
                </a:tc>
                <a:tc>
                  <a:txBody>
                    <a:bodyPr/>
                    <a:lstStyle/>
                    <a:p>
                      <a:r>
                        <a:rPr lang="en-US" dirty="0"/>
                        <a:t>9.58</a:t>
                      </a:r>
                      <a:endParaRPr lang="en-IN" dirty="0"/>
                    </a:p>
                  </a:txBody>
                  <a:tcPr/>
                </a:tc>
                <a:tc>
                  <a:txBody>
                    <a:bodyPr/>
                    <a:lstStyle/>
                    <a:p>
                      <a:r>
                        <a:rPr lang="en-US" dirty="0"/>
                        <a:t>0.35</a:t>
                      </a:r>
                      <a:endParaRPr lang="en-IN" dirty="0"/>
                    </a:p>
                  </a:txBody>
                  <a:tcPr/>
                </a:tc>
                <a:tc>
                  <a:txBody>
                    <a:bodyPr/>
                    <a:lstStyle/>
                    <a:p>
                      <a:r>
                        <a:rPr lang="en-US" dirty="0"/>
                        <a:t>387.80</a:t>
                      </a:r>
                      <a:endParaRPr lang="en-IN" dirty="0"/>
                    </a:p>
                  </a:txBody>
                  <a:tcPr/>
                </a:tc>
                <a:tc>
                  <a:txBody>
                    <a:bodyPr/>
                    <a:lstStyle/>
                    <a:p>
                      <a:r>
                        <a:rPr lang="en-US" dirty="0"/>
                        <a:t>7.55</a:t>
                      </a:r>
                      <a:endParaRPr lang="en-IN" dirty="0"/>
                    </a:p>
                  </a:txBody>
                  <a:tcPr/>
                </a:tc>
                <a:tc>
                  <a:txBody>
                    <a:bodyPr/>
                    <a:lstStyle/>
                    <a:p>
                      <a:r>
                        <a:rPr lang="en-US" dirty="0"/>
                        <a:t>-</a:t>
                      </a:r>
                      <a:endParaRPr lang="en-IN" dirty="0"/>
                    </a:p>
                  </a:txBody>
                  <a:tcPr/>
                </a:tc>
                <a:tc>
                  <a:txBody>
                    <a:bodyPr/>
                    <a:lstStyle/>
                    <a:p>
                      <a:r>
                        <a:rPr lang="en-US" dirty="0"/>
                        <a:t>A</a:t>
                      </a:r>
                      <a:endParaRPr lang="en-IN" dirty="0"/>
                    </a:p>
                  </a:txBody>
                  <a:tcPr/>
                </a:tc>
                <a:extLst>
                  <a:ext uri="{0D108BD9-81ED-4DB2-BD59-A6C34878D82A}">
                    <a16:rowId xmlns:a16="http://schemas.microsoft.com/office/drawing/2014/main" val="3933506841"/>
                  </a:ext>
                </a:extLst>
              </a:tr>
              <a:tr h="601538">
                <a:tc>
                  <a:txBody>
                    <a:bodyPr/>
                    <a:lstStyle/>
                    <a:p>
                      <a:r>
                        <a:rPr lang="en-US" dirty="0"/>
                        <a:t>2018</a:t>
                      </a:r>
                      <a:endParaRPr lang="en-IN" dirty="0"/>
                    </a:p>
                  </a:txBody>
                  <a:tcPr/>
                </a:tc>
                <a:tc>
                  <a:txBody>
                    <a:bodyPr/>
                    <a:lstStyle/>
                    <a:p>
                      <a:r>
                        <a:rPr lang="en-US" dirty="0"/>
                        <a:t>872</a:t>
                      </a:r>
                      <a:endParaRPr lang="en-IN" dirty="0"/>
                    </a:p>
                  </a:txBody>
                  <a:tcPr/>
                </a:tc>
                <a:tc>
                  <a:txBody>
                    <a:bodyPr/>
                    <a:lstStyle/>
                    <a:p>
                      <a:r>
                        <a:rPr lang="en-US" dirty="0"/>
                        <a:t>37.68</a:t>
                      </a:r>
                      <a:endParaRPr lang="en-IN" dirty="0"/>
                    </a:p>
                  </a:txBody>
                  <a:tcPr/>
                </a:tc>
                <a:tc>
                  <a:txBody>
                    <a:bodyPr/>
                    <a:lstStyle/>
                    <a:p>
                      <a:r>
                        <a:rPr lang="en-US" dirty="0"/>
                        <a:t>14.12</a:t>
                      </a:r>
                      <a:endParaRPr lang="en-IN" dirty="0"/>
                    </a:p>
                  </a:txBody>
                  <a:tcPr/>
                </a:tc>
                <a:tc>
                  <a:txBody>
                    <a:bodyPr/>
                    <a:lstStyle/>
                    <a:p>
                      <a:r>
                        <a:rPr lang="en-US" dirty="0"/>
                        <a:t>243.74</a:t>
                      </a:r>
                      <a:endParaRPr lang="en-IN" dirty="0"/>
                    </a:p>
                  </a:txBody>
                  <a:tcPr/>
                </a:tc>
                <a:tc>
                  <a:txBody>
                    <a:bodyPr/>
                    <a:lstStyle/>
                    <a:p>
                      <a:r>
                        <a:rPr lang="en-US" dirty="0"/>
                        <a:t>190.29</a:t>
                      </a:r>
                      <a:endParaRPr lang="en-IN" dirty="0"/>
                    </a:p>
                  </a:txBody>
                  <a:tcPr/>
                </a:tc>
                <a:tc>
                  <a:txBody>
                    <a:bodyPr/>
                    <a:lstStyle/>
                    <a:p>
                      <a:r>
                        <a:rPr lang="en-US" dirty="0"/>
                        <a:t>53.45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18.60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6.95</a:t>
                      </a:r>
                      <a:endParaRPr lang="en-IN" dirty="0"/>
                    </a:p>
                  </a:txBody>
                  <a:tcPr/>
                </a:tc>
                <a:tc>
                  <a:txBody>
                    <a:bodyPr/>
                    <a:lstStyle/>
                    <a:p>
                      <a:r>
                        <a:rPr lang="en-US" dirty="0"/>
                        <a:t>0.3024</a:t>
                      </a:r>
                      <a:endParaRPr lang="en-IN" dirty="0"/>
                    </a:p>
                  </a:txBody>
                  <a:tcPr/>
                </a:tc>
                <a:tc>
                  <a:txBody>
                    <a:bodyPr/>
                    <a:lstStyle/>
                    <a:p>
                      <a:r>
                        <a:rPr lang="en-US" dirty="0"/>
                        <a:t>301.70</a:t>
                      </a:r>
                      <a:endParaRPr lang="en-IN" dirty="0"/>
                    </a:p>
                  </a:txBody>
                  <a:tcPr/>
                </a:tc>
                <a:tc>
                  <a:txBody>
                    <a:bodyPr/>
                    <a:lstStyle/>
                    <a:p>
                      <a:r>
                        <a:rPr lang="en-US" dirty="0"/>
                        <a:t>0.81</a:t>
                      </a:r>
                      <a:endParaRPr lang="en-IN" dirty="0"/>
                    </a:p>
                  </a:txBody>
                  <a:tcPr/>
                </a:tc>
                <a:tc>
                  <a:txBody>
                    <a:bodyPr/>
                    <a:lstStyle/>
                    <a:p>
                      <a:r>
                        <a:rPr lang="en-US" dirty="0"/>
                        <a:t>-</a:t>
                      </a:r>
                      <a:endParaRPr lang="en-IN" dirty="0"/>
                    </a:p>
                  </a:txBody>
                  <a:tcPr/>
                </a:tc>
                <a:tc>
                  <a:txBody>
                    <a:bodyPr/>
                    <a:lstStyle/>
                    <a:p>
                      <a:r>
                        <a:rPr lang="en-US" dirty="0"/>
                        <a:t>B</a:t>
                      </a:r>
                      <a:endParaRPr lang="en-IN" dirty="0"/>
                    </a:p>
                  </a:txBody>
                  <a:tcPr/>
                </a:tc>
                <a:extLst>
                  <a:ext uri="{0D108BD9-81ED-4DB2-BD59-A6C34878D82A}">
                    <a16:rowId xmlns:a16="http://schemas.microsoft.com/office/drawing/2014/main" val="445179489"/>
                  </a:ext>
                </a:extLst>
              </a:tr>
              <a:tr h="601538">
                <a:tc>
                  <a:txBody>
                    <a:bodyPr/>
                    <a:lstStyle/>
                    <a:p>
                      <a:r>
                        <a:rPr lang="en-US" dirty="0"/>
                        <a:t>2017</a:t>
                      </a:r>
                      <a:endParaRPr lang="en-IN" dirty="0"/>
                    </a:p>
                  </a:txBody>
                  <a:tcPr/>
                </a:tc>
                <a:tc>
                  <a:txBody>
                    <a:bodyPr/>
                    <a:lstStyle/>
                    <a:p>
                      <a:r>
                        <a:rPr lang="en-US" dirty="0"/>
                        <a:t>861</a:t>
                      </a:r>
                      <a:endParaRPr lang="en-IN" dirty="0"/>
                    </a:p>
                  </a:txBody>
                  <a:tcPr/>
                </a:tc>
                <a:tc>
                  <a:txBody>
                    <a:bodyPr/>
                    <a:lstStyle/>
                    <a:p>
                      <a:r>
                        <a:rPr lang="en-US" dirty="0"/>
                        <a:t>34.61</a:t>
                      </a:r>
                      <a:endParaRPr lang="en-IN" dirty="0"/>
                    </a:p>
                  </a:txBody>
                  <a:tcPr/>
                </a:tc>
                <a:tc>
                  <a:txBody>
                    <a:bodyPr/>
                    <a:lstStyle/>
                    <a:p>
                      <a:r>
                        <a:rPr lang="en-US" dirty="0"/>
                        <a:t>12.51</a:t>
                      </a:r>
                      <a:endParaRPr lang="en-IN" dirty="0"/>
                    </a:p>
                  </a:txBody>
                  <a:tcPr/>
                </a:tc>
                <a:tc>
                  <a:txBody>
                    <a:bodyPr/>
                    <a:lstStyle/>
                    <a:p>
                      <a:r>
                        <a:rPr lang="en-US" dirty="0"/>
                        <a:t>264.52</a:t>
                      </a:r>
                      <a:endParaRPr lang="en-IN" dirty="0"/>
                    </a:p>
                  </a:txBody>
                  <a:tcPr/>
                </a:tc>
                <a:tc>
                  <a:txBody>
                    <a:bodyPr/>
                    <a:lstStyle/>
                    <a:p>
                      <a:r>
                        <a:rPr lang="en-US" dirty="0"/>
                        <a:t>213.42</a:t>
                      </a:r>
                      <a:endParaRPr lang="en-IN" dirty="0"/>
                    </a:p>
                  </a:txBody>
                  <a:tcPr/>
                </a:tc>
                <a:tc>
                  <a:txBody>
                    <a:bodyPr/>
                    <a:lstStyle/>
                    <a:p>
                      <a:r>
                        <a:rPr lang="en-US" dirty="0"/>
                        <a:t>51.10</a:t>
                      </a:r>
                      <a:endParaRPr lang="en-IN" dirty="0"/>
                    </a:p>
                  </a:txBody>
                  <a:tcPr/>
                </a:tc>
                <a:tc>
                  <a:txBody>
                    <a:bodyPr/>
                    <a:lstStyle/>
                    <a:p>
                      <a:r>
                        <a:rPr lang="en-US" dirty="0"/>
                        <a:t>14.08</a:t>
                      </a:r>
                      <a:endParaRPr lang="en-IN" dirty="0"/>
                    </a:p>
                  </a:txBody>
                  <a:tcPr/>
                </a:tc>
                <a:tc>
                  <a:txBody>
                    <a:bodyPr/>
                    <a:lstStyle/>
                    <a:p>
                      <a:r>
                        <a:rPr lang="en-US" dirty="0"/>
                        <a:t>3.98</a:t>
                      </a:r>
                      <a:endParaRPr lang="en-IN" dirty="0"/>
                    </a:p>
                  </a:txBody>
                  <a:tcPr/>
                </a:tc>
                <a:tc>
                  <a:txBody>
                    <a:bodyPr/>
                    <a:lstStyle/>
                    <a:p>
                      <a:r>
                        <a:rPr lang="en-US" dirty="0"/>
                        <a:t>0.312</a:t>
                      </a:r>
                      <a:endParaRPr lang="en-IN" dirty="0"/>
                    </a:p>
                  </a:txBody>
                  <a:tcPr/>
                </a:tc>
                <a:tc>
                  <a:txBody>
                    <a:bodyPr/>
                    <a:lstStyle/>
                    <a:p>
                      <a:r>
                        <a:rPr lang="en-US" dirty="0"/>
                        <a:t>320.93</a:t>
                      </a:r>
                      <a:endParaRPr lang="en-IN" dirty="0"/>
                    </a:p>
                  </a:txBody>
                  <a:tcPr/>
                </a:tc>
                <a:tc>
                  <a:txBody>
                    <a:bodyPr/>
                    <a:lstStyle/>
                    <a:p>
                      <a:r>
                        <a:rPr lang="en-US" dirty="0"/>
                        <a:t>2.68</a:t>
                      </a:r>
                      <a:endParaRPr lang="en-IN" dirty="0"/>
                    </a:p>
                  </a:txBody>
                  <a:tcPr/>
                </a:tc>
                <a:tc>
                  <a:txBody>
                    <a:bodyPr/>
                    <a:lstStyle/>
                    <a:p>
                      <a:r>
                        <a:rPr lang="en-US" dirty="0"/>
                        <a:t>-</a:t>
                      </a:r>
                      <a:endParaRPr lang="en-IN" dirty="0"/>
                    </a:p>
                  </a:txBody>
                  <a:tcPr/>
                </a:tc>
                <a:tc>
                  <a:txBody>
                    <a:bodyPr/>
                    <a:lstStyle/>
                    <a:p>
                      <a:r>
                        <a:rPr lang="en-US" dirty="0"/>
                        <a:t>A</a:t>
                      </a:r>
                      <a:endParaRPr lang="en-IN" dirty="0"/>
                    </a:p>
                  </a:txBody>
                  <a:tcPr/>
                </a:tc>
                <a:extLst>
                  <a:ext uri="{0D108BD9-81ED-4DB2-BD59-A6C34878D82A}">
                    <a16:rowId xmlns:a16="http://schemas.microsoft.com/office/drawing/2014/main" val="3428123277"/>
                  </a:ext>
                </a:extLst>
              </a:tr>
              <a:tr h="995778">
                <a:tc>
                  <a:txBody>
                    <a:bodyPr/>
                    <a:lstStyle/>
                    <a:p>
                      <a:r>
                        <a:rPr lang="en-US" dirty="0"/>
                        <a:t>2016</a:t>
                      </a:r>
                      <a:endParaRPr lang="en-IN" dirty="0"/>
                    </a:p>
                  </a:txBody>
                  <a:tcPr/>
                </a:tc>
                <a:tc>
                  <a:txBody>
                    <a:bodyPr/>
                    <a:lstStyle/>
                    <a:p>
                      <a:r>
                        <a:rPr lang="en-US" dirty="0"/>
                        <a:t>859</a:t>
                      </a:r>
                      <a:endParaRPr lang="en-IN" dirty="0"/>
                    </a:p>
                  </a:txBody>
                  <a:tcPr/>
                </a:tc>
                <a:tc>
                  <a:txBody>
                    <a:bodyPr/>
                    <a:lstStyle/>
                    <a:p>
                      <a:r>
                        <a:rPr lang="en-US" dirty="0"/>
                        <a:t>32.80</a:t>
                      </a:r>
                      <a:endParaRPr lang="en-IN" dirty="0"/>
                    </a:p>
                  </a:txBody>
                  <a:tcPr/>
                </a:tc>
                <a:tc>
                  <a:txBody>
                    <a:bodyPr/>
                    <a:lstStyle/>
                    <a:p>
                      <a:r>
                        <a:rPr lang="en-US" dirty="0"/>
                        <a:t>11.18</a:t>
                      </a:r>
                      <a:endParaRPr lang="en-IN" dirty="0"/>
                    </a:p>
                  </a:txBody>
                  <a:tcPr/>
                </a:tc>
                <a:tc>
                  <a:txBody>
                    <a:bodyPr/>
                    <a:lstStyle/>
                    <a:p>
                      <a:r>
                        <a:rPr lang="en-US" dirty="0"/>
                        <a:t>226.58</a:t>
                      </a:r>
                      <a:endParaRPr lang="en-IN" dirty="0"/>
                    </a:p>
                  </a:txBody>
                  <a:tcPr/>
                </a:tc>
                <a:tc>
                  <a:txBody>
                    <a:bodyPr/>
                    <a:lstStyle/>
                    <a:p>
                      <a:r>
                        <a:rPr lang="en-US" dirty="0"/>
                        <a:t>170.94</a:t>
                      </a:r>
                      <a:endParaRPr lang="en-IN" dirty="0"/>
                    </a:p>
                  </a:txBody>
                  <a:tcPr/>
                </a:tc>
                <a:tc>
                  <a:txBody>
                    <a:bodyPr/>
                    <a:lstStyle/>
                    <a:p>
                      <a:r>
                        <a:rPr lang="en-US" dirty="0"/>
                        <a:t>55.63</a:t>
                      </a:r>
                      <a:endParaRPr lang="en-IN" dirty="0"/>
                    </a:p>
                  </a:txBody>
                  <a:tcPr/>
                </a:tc>
                <a:tc>
                  <a:txBody>
                    <a:bodyPr/>
                    <a:lstStyle/>
                    <a:p>
                      <a:r>
                        <a:rPr lang="en-US" dirty="0"/>
                        <a:t>5.01</a:t>
                      </a:r>
                      <a:endParaRPr lang="en-IN" dirty="0"/>
                    </a:p>
                  </a:txBody>
                  <a:tcPr/>
                </a:tc>
                <a:tc>
                  <a:txBody>
                    <a:bodyPr/>
                    <a:lstStyle/>
                    <a:p>
                      <a:r>
                        <a:rPr lang="en-US"/>
                        <a:t>2.10</a:t>
                      </a:r>
                      <a:endParaRPr lang="en-IN" dirty="0"/>
                    </a:p>
                  </a:txBody>
                  <a:tcPr/>
                </a:tc>
                <a:tc>
                  <a:txBody>
                    <a:bodyPr/>
                    <a:lstStyle/>
                    <a:p>
                      <a:r>
                        <a:rPr lang="en-US" dirty="0"/>
                        <a:t>17.00</a:t>
                      </a:r>
                      <a:endParaRPr lang="en-IN" dirty="0"/>
                    </a:p>
                  </a:txBody>
                  <a:tcPr/>
                </a:tc>
                <a:tc>
                  <a:txBody>
                    <a:bodyPr/>
                    <a:lstStyle/>
                    <a:p>
                      <a:r>
                        <a:rPr lang="en-US" dirty="0"/>
                        <a:t>279.46</a:t>
                      </a:r>
                      <a:endParaRPr lang="en-IN" dirty="0"/>
                    </a:p>
                  </a:txBody>
                  <a:tcPr/>
                </a:tc>
                <a:tc>
                  <a:txBody>
                    <a:bodyPr/>
                    <a:lstStyle/>
                    <a:p>
                      <a:r>
                        <a:rPr lang="en-US" dirty="0"/>
                        <a:t>3.87</a:t>
                      </a:r>
                      <a:endParaRPr lang="en-IN" dirty="0"/>
                    </a:p>
                  </a:txBody>
                  <a:tcPr/>
                </a:tc>
                <a:tc>
                  <a:txBody>
                    <a:bodyPr/>
                    <a:lstStyle/>
                    <a:p>
                      <a:r>
                        <a:rPr lang="en-US" dirty="0"/>
                        <a:t>-</a:t>
                      </a:r>
                      <a:endParaRPr lang="en-IN" dirty="0"/>
                    </a:p>
                  </a:txBody>
                  <a:tcPr/>
                </a:tc>
                <a:tc>
                  <a:txBody>
                    <a:bodyPr/>
                    <a:lstStyle/>
                    <a:p>
                      <a:r>
                        <a:rPr lang="en-US" dirty="0"/>
                        <a:t>A</a:t>
                      </a:r>
                      <a:endParaRPr lang="en-IN" dirty="0"/>
                    </a:p>
                  </a:txBody>
                  <a:tcPr/>
                </a:tc>
                <a:extLst>
                  <a:ext uri="{0D108BD9-81ED-4DB2-BD59-A6C34878D82A}">
                    <a16:rowId xmlns:a16="http://schemas.microsoft.com/office/drawing/2014/main" val="2157642376"/>
                  </a:ext>
                </a:extLst>
              </a:tr>
            </a:tbl>
          </a:graphicData>
        </a:graphic>
      </p:graphicFrame>
    </p:spTree>
    <p:extLst>
      <p:ext uri="{BB962C8B-B14F-4D97-AF65-F5344CB8AC3E}">
        <p14:creationId xmlns:p14="http://schemas.microsoft.com/office/powerpoint/2010/main" val="1722307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D6D3A0-8704-4DA5-BE6B-B1FC599603E3}"/>
              </a:ext>
            </a:extLst>
          </p:cNvPr>
          <p:cNvSpPr>
            <a:spLocks noGrp="1"/>
          </p:cNvSpPr>
          <p:nvPr>
            <p:ph idx="1"/>
          </p:nvPr>
        </p:nvSpPr>
        <p:spPr>
          <a:xfrm>
            <a:off x="230819" y="144550"/>
            <a:ext cx="11122981" cy="5951902"/>
          </a:xfrm>
        </p:spPr>
        <p:txBody>
          <a:bodyPr/>
          <a:lstStyle/>
          <a:p>
            <a:pPr marL="0" indent="0">
              <a:buNone/>
            </a:pPr>
            <a:r>
              <a:rPr lang="en-US" b="1" dirty="0">
                <a:latin typeface="Times New Roman" panose="02020603050405020304" pitchFamily="18" charset="0"/>
                <a:cs typeface="Times New Roman" panose="02020603050405020304" pitchFamily="18" charset="0"/>
              </a:rPr>
              <a:t>Share Capital :-</a:t>
            </a:r>
            <a:endParaRPr lang="en-IN" b="1"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A85C8800-1035-495F-A490-F58E481D3B5A}"/>
              </a:ext>
            </a:extLst>
          </p:cNvPr>
          <p:cNvGraphicFramePr/>
          <p:nvPr>
            <p:extLst>
              <p:ext uri="{D42A27DB-BD31-4B8C-83A1-F6EECF244321}">
                <p14:modId xmlns:p14="http://schemas.microsoft.com/office/powerpoint/2010/main" val="2868870026"/>
              </p:ext>
            </p:extLst>
          </p:nvPr>
        </p:nvGraphicFramePr>
        <p:xfrm>
          <a:off x="1828799" y="761547"/>
          <a:ext cx="8711807" cy="53349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6956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9952B6-29E0-40CC-8EEB-34AE4B6EE2A4}"/>
              </a:ext>
            </a:extLst>
          </p:cNvPr>
          <p:cNvSpPr>
            <a:spLocks noGrp="1"/>
          </p:cNvSpPr>
          <p:nvPr>
            <p:ph idx="1"/>
          </p:nvPr>
        </p:nvSpPr>
        <p:spPr>
          <a:xfrm>
            <a:off x="266330" y="363984"/>
            <a:ext cx="11087470" cy="5812979"/>
          </a:xfrm>
        </p:spPr>
        <p:txBody>
          <a:bodyPr/>
          <a:lstStyle/>
          <a:p>
            <a:pPr marL="0" indent="0">
              <a:buNone/>
            </a:pPr>
            <a:r>
              <a:rPr lang="en-US" b="1" dirty="0">
                <a:latin typeface="Times New Roman" panose="02020603050405020304" pitchFamily="18" charset="0"/>
                <a:cs typeface="Times New Roman" panose="02020603050405020304" pitchFamily="18" charset="0"/>
              </a:rPr>
              <a:t>Reserve Fund &amp; Other Funds:-</a:t>
            </a:r>
            <a:endParaRPr lang="en-IN" b="1" dirty="0">
              <a:latin typeface="Times New Roman" panose="02020603050405020304" pitchFamily="18" charset="0"/>
              <a:cs typeface="Times New Roman" panose="02020603050405020304" pitchFamily="18" charset="0"/>
            </a:endParaRPr>
          </a:p>
        </p:txBody>
      </p:sp>
      <p:graphicFrame>
        <p:nvGraphicFramePr>
          <p:cNvPr id="9" name="Chart 8">
            <a:extLst>
              <a:ext uri="{FF2B5EF4-FFF2-40B4-BE49-F238E27FC236}">
                <a16:creationId xmlns:a16="http://schemas.microsoft.com/office/drawing/2014/main" id="{B895FE0F-3EB7-48C9-BF18-C323AD1BA00A}"/>
              </a:ext>
            </a:extLst>
          </p:cNvPr>
          <p:cNvGraphicFramePr/>
          <p:nvPr>
            <p:extLst>
              <p:ext uri="{D42A27DB-BD31-4B8C-83A1-F6EECF244321}">
                <p14:modId xmlns:p14="http://schemas.microsoft.com/office/powerpoint/2010/main" val="2403366769"/>
              </p:ext>
            </p:extLst>
          </p:nvPr>
        </p:nvGraphicFramePr>
        <p:xfrm>
          <a:off x="2032000" y="1100831"/>
          <a:ext cx="8128000" cy="5037502"/>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2">
            <a:extLst>
              <a:ext uri="{FF2B5EF4-FFF2-40B4-BE49-F238E27FC236}">
                <a16:creationId xmlns:a16="http://schemas.microsoft.com/office/drawing/2014/main" id="{0270296A-3262-4878-8BE1-215F69106F1E}"/>
              </a:ext>
            </a:extLst>
          </p:cNvPr>
          <p:cNvSpPr txBox="1">
            <a:spLocks/>
          </p:cNvSpPr>
          <p:nvPr/>
        </p:nvSpPr>
        <p:spPr>
          <a:xfrm>
            <a:off x="266330" y="308173"/>
            <a:ext cx="11087470" cy="58129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7881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46819C-5AD3-4112-A916-191090C1D175}"/>
              </a:ext>
            </a:extLst>
          </p:cNvPr>
          <p:cNvSpPr>
            <a:spLocks noGrp="1"/>
          </p:cNvSpPr>
          <p:nvPr>
            <p:ph idx="1"/>
          </p:nvPr>
        </p:nvSpPr>
        <p:spPr>
          <a:xfrm>
            <a:off x="341050" y="156623"/>
            <a:ext cx="10515600" cy="4351338"/>
          </a:xfrm>
        </p:spPr>
        <p:txBody>
          <a:bodyPr/>
          <a:lstStyle/>
          <a:p>
            <a:pPr marL="0" indent="0">
              <a:buNone/>
            </a:pPr>
            <a:r>
              <a:rPr lang="en-US" b="1" dirty="0">
                <a:latin typeface="Times New Roman" panose="02020603050405020304" pitchFamily="18" charset="0"/>
                <a:cs typeface="Times New Roman" panose="02020603050405020304" pitchFamily="18" charset="0"/>
              </a:rPr>
              <a:t>Borrowings :-</a:t>
            </a:r>
            <a:endParaRPr lang="en-IN" b="1"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C437EE0B-ADBD-4EB6-BAE4-8E113AF99DC3}"/>
              </a:ext>
            </a:extLst>
          </p:cNvPr>
          <p:cNvGraphicFramePr/>
          <p:nvPr>
            <p:extLst>
              <p:ext uri="{D42A27DB-BD31-4B8C-83A1-F6EECF244321}">
                <p14:modId xmlns:p14="http://schemas.microsoft.com/office/powerpoint/2010/main" val="35974492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06440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DA3D7E-88AD-43C9-A9AF-5196CF5E0255}"/>
              </a:ext>
            </a:extLst>
          </p:cNvPr>
          <p:cNvSpPr>
            <a:spLocks noGrp="1"/>
          </p:cNvSpPr>
          <p:nvPr>
            <p:ph idx="1"/>
          </p:nvPr>
        </p:nvSpPr>
        <p:spPr>
          <a:xfrm>
            <a:off x="346229" y="209945"/>
            <a:ext cx="11007571" cy="5928388"/>
          </a:xfrm>
        </p:spPr>
        <p:txBody>
          <a:bodyPr/>
          <a:lstStyle/>
          <a:p>
            <a:pPr marL="0" indent="0">
              <a:buNone/>
            </a:pPr>
            <a:r>
              <a:rPr lang="en-US" b="1" dirty="0">
                <a:latin typeface="Times New Roman" panose="02020603050405020304" pitchFamily="18" charset="0"/>
                <a:cs typeface="Times New Roman" panose="02020603050405020304" pitchFamily="18" charset="0"/>
              </a:rPr>
              <a:t>Loan :-</a:t>
            </a:r>
            <a:endParaRPr lang="en-IN" b="1"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7819970E-3EEB-4B7A-8777-436D1E4B2B72}"/>
              </a:ext>
            </a:extLst>
          </p:cNvPr>
          <p:cNvGraphicFramePr/>
          <p:nvPr>
            <p:extLst>
              <p:ext uri="{D42A27DB-BD31-4B8C-83A1-F6EECF244321}">
                <p14:modId xmlns:p14="http://schemas.microsoft.com/office/powerpoint/2010/main" val="8789208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1405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B17E54-41AD-4ABB-954B-0C5FA15190B9}"/>
              </a:ext>
            </a:extLst>
          </p:cNvPr>
          <p:cNvSpPr>
            <a:spLocks noGrp="1"/>
          </p:cNvSpPr>
          <p:nvPr>
            <p:ph idx="1"/>
          </p:nvPr>
        </p:nvSpPr>
        <p:spPr>
          <a:xfrm>
            <a:off x="328474" y="284085"/>
            <a:ext cx="11025326" cy="6356412"/>
          </a:xfrm>
        </p:spPr>
        <p:txBody>
          <a:bodyPr>
            <a:normAutofit fontScale="92500"/>
          </a:bodyPr>
          <a:lstStyle/>
          <a:p>
            <a:pPr marL="0" indent="0">
              <a:lnSpc>
                <a:spcPct val="107000"/>
              </a:lnSpc>
              <a:spcAft>
                <a:spcPts val="800"/>
              </a:spcAft>
              <a:buNone/>
            </a:pPr>
            <a:r>
              <a:rPr lang="en-IN" sz="2200" b="1" dirty="0">
                <a:effectLst/>
                <a:latin typeface="Times New Roman" panose="02020603050405020304" pitchFamily="18" charset="0"/>
                <a:ea typeface="Calibri" panose="020F0502020204030204" pitchFamily="34" charset="0"/>
                <a:cs typeface="Mangal" panose="02040503050203030202" pitchFamily="18" charset="0"/>
              </a:rPr>
              <a:t>Importance Of The Study</a:t>
            </a:r>
            <a:endParaRPr lang="en-IN" sz="22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pPr>
            <a:r>
              <a:rPr lang="en-IN" sz="1800" dirty="0">
                <a:effectLst/>
                <a:latin typeface="Times New Roman" panose="02020603050405020304" pitchFamily="18" charset="0"/>
                <a:ea typeface="Calibri" panose="020F0502020204030204" pitchFamily="34" charset="0"/>
                <a:cs typeface="Mangal" panose="02040503050203030202" pitchFamily="18" charset="0"/>
              </a:rPr>
              <a:t>Societies provides short-term KCC/Crop loans to the farmers.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pPr>
            <a:r>
              <a:rPr lang="en-IN" sz="1800" dirty="0">
                <a:effectLst/>
                <a:latin typeface="Times New Roman" panose="02020603050405020304" pitchFamily="18" charset="0"/>
                <a:ea typeface="Calibri" panose="020F0502020204030204" pitchFamily="34" charset="0"/>
                <a:cs typeface="Mangal" panose="02040503050203030202" pitchFamily="18" charset="0"/>
              </a:rPr>
              <a:t>Societies also implements the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GoI</a:t>
            </a:r>
            <a:r>
              <a:rPr lang="en-IN" sz="1800" dirty="0">
                <a:effectLst/>
                <a:latin typeface="Times New Roman" panose="02020603050405020304" pitchFamily="18" charset="0"/>
                <a:ea typeface="Calibri" panose="020F0502020204030204" pitchFamily="34" charset="0"/>
                <a:cs typeface="Mangal" panose="02040503050203030202" pitchFamily="18" charset="0"/>
              </a:rPr>
              <a:t> sponsored Crop Insurance Scheme from 1985.</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pPr>
            <a:r>
              <a:rPr lang="en-IN" sz="1800" dirty="0">
                <a:effectLst/>
                <a:latin typeface="Times New Roman" panose="02020603050405020304" pitchFamily="18" charset="0"/>
                <a:ea typeface="Calibri" panose="020F0502020204030204" pitchFamily="34" charset="0"/>
                <a:cs typeface="Mangal" panose="02040503050203030202" pitchFamily="18" charset="0"/>
              </a:rPr>
              <a:t>Zero percent interest is offered on education loans and Society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godown</a:t>
            </a:r>
            <a:r>
              <a:rPr lang="en-IN" sz="1800" dirty="0">
                <a:effectLst/>
                <a:latin typeface="Times New Roman" panose="02020603050405020304" pitchFamily="18"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pPr>
            <a:r>
              <a:rPr lang="en-IN" sz="1800" dirty="0">
                <a:effectLst/>
                <a:latin typeface="Times New Roman" panose="02020603050405020304" pitchFamily="18" charset="0"/>
                <a:ea typeface="Calibri" panose="020F0502020204030204" pitchFamily="34" charset="0"/>
                <a:cs typeface="Mangal" panose="02040503050203030202" pitchFamily="18" charset="0"/>
              </a:rPr>
              <a:t>Co-operative societies are mainly directed towards agriculture, tiny/small scale industries and small business enterprises related with agriculture.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pPr>
            <a:r>
              <a:rPr lang="en-IN" sz="1800" dirty="0">
                <a:solidFill>
                  <a:srgbClr val="212529"/>
                </a:solidFill>
                <a:effectLst/>
                <a:latin typeface="Times New Roman" panose="02020603050405020304" pitchFamily="18" charset="0"/>
                <a:ea typeface="Calibri" panose="020F0502020204030204" pitchFamily="34" charset="0"/>
                <a:cs typeface="Mangal" panose="02040503050203030202" pitchFamily="18" charset="0"/>
              </a:rPr>
              <a:t>These societies were started with the object of providing cheap credit to the agriculturists in order to free them from the clutches of the rapacious money-lenders.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pPr>
            <a:r>
              <a:rPr lang="en-IN" sz="1800" dirty="0">
                <a:solidFill>
                  <a:srgbClr val="282829"/>
                </a:solidFill>
                <a:effectLst/>
                <a:latin typeface="Times New Roman" panose="02020603050405020304" pitchFamily="18" charset="0"/>
                <a:ea typeface="Calibri" panose="020F0502020204030204" pitchFamily="34" charset="0"/>
                <a:cs typeface="Mangal" panose="02040503050203030202" pitchFamily="18" charset="0"/>
              </a:rPr>
              <a:t>Service cooperative societies help the poor and marginal farmers with tractors, threshers etc on rent.</a:t>
            </a:r>
          </a:p>
          <a:p>
            <a:pPr>
              <a:lnSpc>
                <a:spcPct val="107000"/>
              </a:lnSpc>
            </a:pPr>
            <a:r>
              <a:rPr lang="en-IN" sz="1800" dirty="0">
                <a:solidFill>
                  <a:srgbClr val="282829"/>
                </a:solidFill>
                <a:effectLst/>
                <a:latin typeface="Times New Roman" panose="02020603050405020304" pitchFamily="18" charset="0"/>
                <a:ea typeface="Calibri" panose="020F0502020204030204" pitchFamily="34" charset="0"/>
                <a:cs typeface="Mangal" panose="02040503050203030202" pitchFamily="18" charset="0"/>
              </a:rPr>
              <a:t>Service Cooperative societies help farmers by providing top quality fertilizers, seeds, insecticides, pesticides etc at reasonable price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pPr>
            <a:r>
              <a:rPr lang="en-IN" sz="1800" dirty="0">
                <a:solidFill>
                  <a:srgbClr val="202124"/>
                </a:solidFill>
                <a:effectLst/>
                <a:latin typeface="Times New Roman" panose="02020603050405020304" pitchFamily="18" charset="0"/>
                <a:ea typeface="Calibri" panose="020F0502020204030204" pitchFamily="34" charset="0"/>
                <a:cs typeface="Mangal" panose="02040503050203030202" pitchFamily="18" charset="0"/>
              </a:rPr>
              <a:t>Improve economic condition of its members and for this purpose it aims to provide facilities for better farming better business and better living as well as carry out work of common economic interest and benefit to the members.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pPr>
            <a:r>
              <a:rPr lang="en-IN" sz="1800" dirty="0">
                <a:solidFill>
                  <a:srgbClr val="202124"/>
                </a:solidFill>
                <a:effectLst/>
                <a:latin typeface="Times New Roman" panose="02020603050405020304" pitchFamily="18" charset="0"/>
                <a:ea typeface="Calibri" panose="020F0502020204030204" pitchFamily="34" charset="0"/>
                <a:cs typeface="Mangal" panose="02040503050203030202" pitchFamily="18" charset="0"/>
              </a:rPr>
              <a:t>The study provide overall information regarding the government schemes provided specially for the agriculture sector.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dirty="0">
                <a:solidFill>
                  <a:srgbClr val="202124"/>
                </a:solidFill>
                <a:effectLst/>
                <a:latin typeface="Times New Roman" panose="02020603050405020304" pitchFamily="18" charset="0"/>
                <a:ea typeface="Calibri" panose="020F0502020204030204" pitchFamily="34" charset="0"/>
                <a:cs typeface="Mangal" panose="02040503050203030202" pitchFamily="18" charset="0"/>
              </a:rPr>
              <a:t>The project will guide the farmer regarding the government schemes available for him &amp; provide details regarding the subsidies under various schemes for agriculture.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dirty="0"/>
          </a:p>
        </p:txBody>
      </p:sp>
    </p:spTree>
    <p:extLst>
      <p:ext uri="{BB962C8B-B14F-4D97-AF65-F5344CB8AC3E}">
        <p14:creationId xmlns:p14="http://schemas.microsoft.com/office/powerpoint/2010/main" val="3501877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F06AE-6C51-43A4-961D-717CFB51DA94}"/>
              </a:ext>
            </a:extLst>
          </p:cNvPr>
          <p:cNvSpPr>
            <a:spLocks noGrp="1"/>
          </p:cNvSpPr>
          <p:nvPr>
            <p:ph idx="1"/>
          </p:nvPr>
        </p:nvSpPr>
        <p:spPr>
          <a:xfrm>
            <a:off x="292963" y="426128"/>
            <a:ext cx="11060837" cy="5750835"/>
          </a:xfrm>
        </p:spPr>
        <p:txBody>
          <a:bodyPr/>
          <a:lstStyle/>
          <a:p>
            <a:pPr marL="0" indent="0">
              <a:buNone/>
            </a:pPr>
            <a:r>
              <a:rPr lang="en-US" b="1" dirty="0">
                <a:latin typeface="Times New Roman" panose="02020603050405020304" pitchFamily="18" charset="0"/>
                <a:cs typeface="Times New Roman" panose="02020603050405020304" pitchFamily="18" charset="0"/>
              </a:rPr>
              <a:t>Overdues :-</a:t>
            </a:r>
            <a:endParaRPr lang="en-IN" b="1"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43BC5951-C6A4-44D2-8CBE-8C9534FAEEEC}"/>
              </a:ext>
            </a:extLst>
          </p:cNvPr>
          <p:cNvGraphicFramePr/>
          <p:nvPr>
            <p:extLst>
              <p:ext uri="{D42A27DB-BD31-4B8C-83A1-F6EECF244321}">
                <p14:modId xmlns:p14="http://schemas.microsoft.com/office/powerpoint/2010/main" val="4256110077"/>
              </p:ext>
            </p:extLst>
          </p:nvPr>
        </p:nvGraphicFramePr>
        <p:xfrm>
          <a:off x="1600076" y="977118"/>
          <a:ext cx="8446610" cy="56367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36204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DEC03D-8599-4852-8868-E9A784278950}"/>
              </a:ext>
            </a:extLst>
          </p:cNvPr>
          <p:cNvSpPr>
            <a:spLocks noGrp="1"/>
          </p:cNvSpPr>
          <p:nvPr>
            <p:ph idx="1"/>
          </p:nvPr>
        </p:nvSpPr>
        <p:spPr>
          <a:xfrm>
            <a:off x="488272" y="213064"/>
            <a:ext cx="10972060" cy="6026043"/>
          </a:xfrm>
        </p:spPr>
        <p:txBody>
          <a:bodyPr/>
          <a:lstStyle/>
          <a:p>
            <a:pPr marL="0" indent="0">
              <a:buNone/>
            </a:pPr>
            <a:r>
              <a:rPr lang="en-US" b="1" dirty="0">
                <a:latin typeface="Times New Roman" panose="02020603050405020304" pitchFamily="18" charset="0"/>
                <a:cs typeface="Times New Roman" panose="02020603050405020304" pitchFamily="18" charset="0"/>
              </a:rPr>
              <a:t>Total Turnover :-</a:t>
            </a:r>
            <a:endParaRPr lang="en-IN" b="1"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C7DB0119-6988-465B-B2A5-7815EE6275D3}"/>
              </a:ext>
            </a:extLst>
          </p:cNvPr>
          <p:cNvGraphicFramePr/>
          <p:nvPr>
            <p:extLst>
              <p:ext uri="{D42A27DB-BD31-4B8C-83A1-F6EECF244321}">
                <p14:modId xmlns:p14="http://schemas.microsoft.com/office/powerpoint/2010/main" val="4275786587"/>
              </p:ext>
            </p:extLst>
          </p:nvPr>
        </p:nvGraphicFramePr>
        <p:xfrm>
          <a:off x="2032000" y="820440"/>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574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8EE02-202A-4280-BBE4-A640F78AA4E7}"/>
              </a:ext>
            </a:extLst>
          </p:cNvPr>
          <p:cNvSpPr>
            <a:spLocks noGrp="1"/>
          </p:cNvSpPr>
          <p:nvPr>
            <p:ph idx="1"/>
          </p:nvPr>
        </p:nvSpPr>
        <p:spPr>
          <a:xfrm>
            <a:off x="239697" y="452761"/>
            <a:ext cx="11114103" cy="5724202"/>
          </a:xfrm>
        </p:spPr>
        <p:txBody>
          <a:bodyPr/>
          <a:lstStyle/>
          <a:p>
            <a:pPr marL="0" indent="0">
              <a:buNone/>
            </a:pPr>
            <a:r>
              <a:rPr lang="en-US" b="1" dirty="0">
                <a:latin typeface="Times New Roman" panose="02020603050405020304" pitchFamily="18" charset="0"/>
                <a:cs typeface="Times New Roman" panose="02020603050405020304" pitchFamily="18" charset="0"/>
              </a:rPr>
              <a:t>Net Profit :-</a:t>
            </a:r>
            <a:endParaRPr lang="en-IN" b="1"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7900F7E3-9E88-4C22-8A46-A7C33CE946D9}"/>
              </a:ext>
            </a:extLst>
          </p:cNvPr>
          <p:cNvGraphicFramePr/>
          <p:nvPr>
            <p:extLst>
              <p:ext uri="{D42A27DB-BD31-4B8C-83A1-F6EECF244321}">
                <p14:modId xmlns:p14="http://schemas.microsoft.com/office/powerpoint/2010/main" val="2834112549"/>
              </p:ext>
            </p:extLst>
          </p:nvPr>
        </p:nvGraphicFramePr>
        <p:xfrm>
          <a:off x="2032000" y="986572"/>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377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F9E37B-13B1-4D7A-AD24-D1F3F0B54D6C}"/>
              </a:ext>
            </a:extLst>
          </p:cNvPr>
          <p:cNvSpPr>
            <a:spLocks noGrp="1"/>
          </p:cNvSpPr>
          <p:nvPr>
            <p:ph idx="1"/>
          </p:nvPr>
        </p:nvSpPr>
        <p:spPr>
          <a:xfrm>
            <a:off x="355107" y="239697"/>
            <a:ext cx="10998693" cy="5884000"/>
          </a:xfrm>
        </p:spPr>
        <p:txBody>
          <a:bodyPr/>
          <a:lstStyle/>
          <a:p>
            <a:pPr marL="0" indent="0">
              <a:buNone/>
            </a:pPr>
            <a:r>
              <a:rPr lang="en-US" b="1" dirty="0">
                <a:latin typeface="Times New Roman" panose="02020603050405020304" pitchFamily="18" charset="0"/>
                <a:cs typeface="Times New Roman" panose="02020603050405020304" pitchFamily="18" charset="0"/>
              </a:rPr>
              <a:t>PROBLEM &amp; SUGGESTIONS :-</a:t>
            </a:r>
            <a:endParaRPr lang="en-IN"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31CA25B0-A27D-486B-8B68-6B54E8D6CA24}"/>
              </a:ext>
            </a:extLst>
          </p:cNvPr>
          <p:cNvGraphicFramePr>
            <a:graphicFrameLocks noGrp="1"/>
          </p:cNvGraphicFramePr>
          <p:nvPr>
            <p:extLst>
              <p:ext uri="{D42A27DB-BD31-4B8C-83A1-F6EECF244321}">
                <p14:modId xmlns:p14="http://schemas.microsoft.com/office/powerpoint/2010/main" val="2495155865"/>
              </p:ext>
            </p:extLst>
          </p:nvPr>
        </p:nvGraphicFramePr>
        <p:xfrm>
          <a:off x="1650260" y="970173"/>
          <a:ext cx="8683348" cy="5564779"/>
        </p:xfrm>
        <a:graphic>
          <a:graphicData uri="http://schemas.openxmlformats.org/drawingml/2006/table">
            <a:tbl>
              <a:tblPr firstRow="1" bandRow="1">
                <a:tableStyleId>{91EBBBCC-DAD2-459C-BE2E-F6DE35CF9A28}</a:tableStyleId>
              </a:tblPr>
              <a:tblGrid>
                <a:gridCol w="1044320">
                  <a:extLst>
                    <a:ext uri="{9D8B030D-6E8A-4147-A177-3AD203B41FA5}">
                      <a16:colId xmlns:a16="http://schemas.microsoft.com/office/drawing/2014/main" val="2956437592"/>
                    </a:ext>
                  </a:extLst>
                </a:gridCol>
                <a:gridCol w="2029627">
                  <a:extLst>
                    <a:ext uri="{9D8B030D-6E8A-4147-A177-3AD203B41FA5}">
                      <a16:colId xmlns:a16="http://schemas.microsoft.com/office/drawing/2014/main" val="36167415"/>
                    </a:ext>
                  </a:extLst>
                </a:gridCol>
                <a:gridCol w="2883209">
                  <a:extLst>
                    <a:ext uri="{9D8B030D-6E8A-4147-A177-3AD203B41FA5}">
                      <a16:colId xmlns:a16="http://schemas.microsoft.com/office/drawing/2014/main" val="2015335417"/>
                    </a:ext>
                  </a:extLst>
                </a:gridCol>
                <a:gridCol w="2726192">
                  <a:extLst>
                    <a:ext uri="{9D8B030D-6E8A-4147-A177-3AD203B41FA5}">
                      <a16:colId xmlns:a16="http://schemas.microsoft.com/office/drawing/2014/main" val="4123139744"/>
                    </a:ext>
                  </a:extLst>
                </a:gridCol>
              </a:tblGrid>
              <a:tr h="369021">
                <a:tc>
                  <a:txBody>
                    <a:bodyPr/>
                    <a:lstStyle/>
                    <a:p>
                      <a:r>
                        <a:rPr lang="en-US" dirty="0"/>
                        <a:t>Sr.no.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Item</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Problem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Suggestion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2772193"/>
                  </a:ext>
                </a:extLst>
              </a:tr>
              <a:tr h="761168">
                <a:tc>
                  <a:txBody>
                    <a:bodyPr/>
                    <a:lstStyle/>
                    <a:p>
                      <a:r>
                        <a:rPr lang="en-US" dirty="0"/>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Capital</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No adequate capital to society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Government should provide adequate capital to society.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85526415"/>
                  </a:ext>
                </a:extLst>
              </a:tr>
              <a:tr h="761168">
                <a:tc>
                  <a:txBody>
                    <a:bodyPr/>
                    <a:lstStyle/>
                    <a:p>
                      <a:r>
                        <a:rPr lang="en-US" dirty="0"/>
                        <a:t>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Transport communication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Society do not have their own vehicle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Society should buy their own vehicle for transportation.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7524428"/>
                  </a:ext>
                </a:extLst>
              </a:tr>
              <a:tr h="989518">
                <a:tc>
                  <a:txBody>
                    <a:bodyPr/>
                    <a:lstStyle/>
                    <a:p>
                      <a:r>
                        <a:rPr lang="en-US" dirty="0"/>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Area of operation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Due to less staff member &amp; large area of operation  society can’t work properly.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Society should increase their staff members.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10912326"/>
                  </a:ext>
                </a:extLst>
              </a:tr>
              <a:tr h="532817">
                <a:tc>
                  <a:txBody>
                    <a:bodyPr/>
                    <a:lstStyle/>
                    <a:p>
                      <a:r>
                        <a:rPr lang="en-US" dirty="0"/>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Response from member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They are unaware about different schemes provided by governments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Managing committee and staff members provide proper information about different schemes.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8039731"/>
                  </a:ext>
                </a:extLst>
              </a:tr>
              <a:tr h="989518">
                <a:tc>
                  <a:txBody>
                    <a:bodyPr/>
                    <a:lstStyle/>
                    <a:p>
                      <a:r>
                        <a:rPr lang="en-US" dirty="0"/>
                        <a:t>5</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Managing committee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Most of the members of society are not known about Schemes &amp; policies and management.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Educate the members about different policies &amp; schemes.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1679821"/>
                  </a:ext>
                </a:extLst>
              </a:tr>
            </a:tbl>
          </a:graphicData>
        </a:graphic>
      </p:graphicFrame>
    </p:spTree>
    <p:extLst>
      <p:ext uri="{BB962C8B-B14F-4D97-AF65-F5344CB8AC3E}">
        <p14:creationId xmlns:p14="http://schemas.microsoft.com/office/powerpoint/2010/main" val="2714652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0943AF-4927-45B0-99D7-F3C0D16270D7}"/>
              </a:ext>
            </a:extLst>
          </p:cNvPr>
          <p:cNvSpPr>
            <a:spLocks noGrp="1"/>
          </p:cNvSpPr>
          <p:nvPr>
            <p:ph idx="1"/>
          </p:nvPr>
        </p:nvSpPr>
        <p:spPr>
          <a:xfrm>
            <a:off x="417251" y="239697"/>
            <a:ext cx="10946166" cy="5734975"/>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Summary and Conclusion :-</a:t>
            </a:r>
          </a:p>
          <a:p>
            <a:r>
              <a:rPr lang="en-US" sz="2000" dirty="0">
                <a:latin typeface="Times New Roman" panose="02020603050405020304" pitchFamily="18" charset="0"/>
                <a:cs typeface="Times New Roman" panose="02020603050405020304" pitchFamily="18" charset="0"/>
              </a:rPr>
              <a:t>Society has share capital amount is about 43,39,377 ₹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Society has provided loan amount of  2,14,23,464 ₹  for various agricultural loan schemes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It was found during the study of co-operative society that it is operating various government schemes related to agricultural credit.</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Society is also struggling for getting repayments of previous year loan.</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amount of overdues for previous year loan is about 12,97,440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Society has given all the necessary information related with agricultural loan.</a:t>
            </a:r>
          </a:p>
          <a:p>
            <a:endParaRPr lang="en-US" sz="24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6333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5491C5-BAE0-4521-96C7-0EFC8AB820DF}"/>
              </a:ext>
            </a:extLst>
          </p:cNvPr>
          <p:cNvSpPr>
            <a:spLocks noGrp="1"/>
          </p:cNvSpPr>
          <p:nvPr>
            <p:ph idx="1"/>
          </p:nvPr>
        </p:nvSpPr>
        <p:spPr>
          <a:xfrm>
            <a:off x="301841" y="452761"/>
            <a:ext cx="11051959" cy="5715324"/>
          </a:xfrm>
        </p:spPr>
        <p:txBody>
          <a:bodyPr/>
          <a:lstStyle/>
          <a:p>
            <a:pPr marL="0" indent="0">
              <a:buNone/>
            </a:pPr>
            <a:r>
              <a:rPr lang="en-US" sz="3200" dirty="0">
                <a:latin typeface="Times New Roman" panose="02020603050405020304" pitchFamily="18" charset="0"/>
                <a:cs typeface="Times New Roman" panose="02020603050405020304" pitchFamily="18" charset="0"/>
              </a:rPr>
              <a:t>Experience Gained :-</a:t>
            </a:r>
          </a:p>
          <a:p>
            <a:pPr marL="0" indent="0">
              <a:buNone/>
            </a:pPr>
            <a:endParaRPr lang="en-US" sz="24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Learnt the basics of how to manage or working process of society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Learnt how to help customers or farmers also how to interact with them.</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Learnt how to apply theoretical knowledge into practical one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Learnt about different schemes and policies of government provided for farmer.</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7758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0830-28EA-410F-99E1-9E5E01E58F17}"/>
              </a:ext>
            </a:extLst>
          </p:cNvPr>
          <p:cNvSpPr>
            <a:spLocks noGrp="1"/>
          </p:cNvSpPr>
          <p:nvPr>
            <p:ph type="title"/>
          </p:nvPr>
        </p:nvSpPr>
        <p:spPr>
          <a:xfrm>
            <a:off x="838200" y="311859"/>
            <a:ext cx="10515600" cy="1325563"/>
          </a:xfrm>
        </p:spPr>
        <p:txBody>
          <a:bodyPr/>
          <a:lstStyle/>
          <a:p>
            <a:r>
              <a:rPr lang="en-US" b="1" dirty="0">
                <a:latin typeface="Times New Roman" panose="02020603050405020304" pitchFamily="18" charset="0"/>
                <a:cs typeface="Times New Roman" panose="02020603050405020304" pitchFamily="18" charset="0"/>
              </a:rPr>
              <a:t>VISIT TO THE SOCIETY</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993DD9F-4501-43A6-ACA6-83C89DC82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4196" y="1313897"/>
            <a:ext cx="4643206" cy="4392034"/>
          </a:xfrm>
          <a:prstGeom prst="rect">
            <a:avLst/>
          </a:prstGeom>
        </p:spPr>
      </p:pic>
      <p:pic>
        <p:nvPicPr>
          <p:cNvPr id="5" name="Picture 4">
            <a:extLst>
              <a:ext uri="{FF2B5EF4-FFF2-40B4-BE49-F238E27FC236}">
                <a16:creationId xmlns:a16="http://schemas.microsoft.com/office/drawing/2014/main" id="{7FE78D32-A718-465D-A77A-53EC9AA72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430601" y="1188314"/>
            <a:ext cx="4392035" cy="4643205"/>
          </a:xfrm>
          <a:prstGeom prst="rect">
            <a:avLst/>
          </a:prstGeom>
        </p:spPr>
      </p:pic>
    </p:spTree>
    <p:extLst>
      <p:ext uri="{BB962C8B-B14F-4D97-AF65-F5344CB8AC3E}">
        <p14:creationId xmlns:p14="http://schemas.microsoft.com/office/powerpoint/2010/main" val="3558884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66A29D-1778-484F-B1A9-661B7674B478}"/>
              </a:ext>
            </a:extLst>
          </p:cNvPr>
          <p:cNvSpPr>
            <a:spLocks noGrp="1"/>
          </p:cNvSpPr>
          <p:nvPr>
            <p:ph idx="1"/>
          </p:nvPr>
        </p:nvSpPr>
        <p:spPr>
          <a:xfrm>
            <a:off x="2220713" y="1952877"/>
            <a:ext cx="8396979" cy="4738666"/>
          </a:xfrm>
        </p:spPr>
        <p:txBody>
          <a:bodyPr>
            <a:normAutofit fontScale="70000" lnSpcReduction="20000"/>
          </a:bodyPr>
          <a:lstStyle/>
          <a:p>
            <a:pPr marL="0" indent="0">
              <a:buNone/>
            </a:pPr>
            <a:r>
              <a:rPr lang="en-US" sz="4800" b="1" dirty="0">
                <a:solidFill>
                  <a:srgbClr val="00B050"/>
                </a:solidFill>
                <a:latin typeface="Times New Roman" panose="02020603050405020304" pitchFamily="18" charset="0"/>
                <a:cs typeface="Times New Roman" panose="02020603050405020304" pitchFamily="18" charset="0"/>
              </a:rPr>
              <a:t>            </a:t>
            </a:r>
            <a:r>
              <a:rPr lang="en-US" sz="4800" b="1" dirty="0" err="1">
                <a:solidFill>
                  <a:srgbClr val="C00000"/>
                </a:solidFill>
                <a:latin typeface="Times New Roman" panose="02020603050405020304" pitchFamily="18" charset="0"/>
                <a:cs typeface="Times New Roman" panose="02020603050405020304" pitchFamily="18" charset="0"/>
              </a:rPr>
              <a:t>Dr.D.Y.Patil</a:t>
            </a:r>
            <a:r>
              <a:rPr lang="en-US" sz="4800" b="1" dirty="0">
                <a:solidFill>
                  <a:srgbClr val="C00000"/>
                </a:solidFill>
                <a:latin typeface="Times New Roman" panose="02020603050405020304" pitchFamily="18" charset="0"/>
                <a:cs typeface="Times New Roman" panose="02020603050405020304" pitchFamily="18" charset="0"/>
              </a:rPr>
              <a:t> College of </a:t>
            </a:r>
          </a:p>
          <a:p>
            <a:pPr marL="0" indent="0">
              <a:buNone/>
            </a:pPr>
            <a:r>
              <a:rPr lang="en-US" sz="4800" b="1" dirty="0">
                <a:solidFill>
                  <a:srgbClr val="C00000"/>
                </a:solidFill>
                <a:latin typeface="Times New Roman" panose="02020603050405020304" pitchFamily="18" charset="0"/>
                <a:cs typeface="Times New Roman" panose="02020603050405020304" pitchFamily="18" charset="0"/>
              </a:rPr>
              <a:t>    Agriculture Business Management</a:t>
            </a:r>
          </a:p>
          <a:p>
            <a:pPr marL="0" indent="0">
              <a:buNone/>
            </a:pPr>
            <a:r>
              <a:rPr lang="en-US" sz="2800" b="1" dirty="0">
                <a:solidFill>
                  <a:schemeClr val="accent1">
                    <a:lumMod val="75000"/>
                  </a:schemeClr>
                </a:solidFill>
                <a:latin typeface="Times New Roman" panose="02020603050405020304" pitchFamily="18" charset="0"/>
                <a:cs typeface="Times New Roman" panose="02020603050405020304" pitchFamily="18" charset="0"/>
              </a:rPr>
              <a:t>(AFFILIATED TO MAHATMA PHULE KRISHI VIDYAPEETH RAHURI)</a:t>
            </a:r>
          </a:p>
          <a:p>
            <a:pPr marL="0" indent="0">
              <a:buNone/>
            </a:pPr>
            <a:r>
              <a:rPr lang="en-US" sz="4400" b="1" dirty="0">
                <a:latin typeface="Times New Roman" panose="02020603050405020304" pitchFamily="18" charset="0"/>
                <a:cs typeface="Times New Roman" panose="02020603050405020304" pitchFamily="18" charset="0"/>
              </a:rPr>
              <a:t>             </a:t>
            </a:r>
            <a:r>
              <a:rPr lang="en-US" sz="4400" b="1" dirty="0">
                <a:solidFill>
                  <a:srgbClr val="002060"/>
                </a:solidFill>
                <a:latin typeface="Times New Roman" panose="02020603050405020304" pitchFamily="18" charset="0"/>
                <a:cs typeface="Times New Roman" panose="02020603050405020304" pitchFamily="18" charset="0"/>
              </a:rPr>
              <a:t>STUDENT PROJECT WORK</a:t>
            </a:r>
          </a:p>
          <a:p>
            <a:endParaRPr lang="en-US" sz="2800" b="1" dirty="0">
              <a:solidFill>
                <a:srgbClr val="00B0F0"/>
              </a:solidFill>
              <a:latin typeface="Times New Roman" panose="02020603050405020304" pitchFamily="18" charset="0"/>
              <a:cs typeface="Times New Roman" panose="02020603050405020304" pitchFamily="18" charset="0"/>
            </a:endParaRPr>
          </a:p>
          <a:p>
            <a:r>
              <a:rPr lang="en-US" sz="2800" b="1" dirty="0">
                <a:solidFill>
                  <a:srgbClr val="C00000"/>
                </a:solidFill>
                <a:latin typeface="Times New Roman" panose="02020603050405020304" pitchFamily="18" charset="0"/>
                <a:cs typeface="Times New Roman" panose="02020603050405020304" pitchFamily="18" charset="0"/>
              </a:rPr>
              <a:t>MODULE -4  RURAL DEVELOPMENT CONSULTANCY SERVICES</a:t>
            </a:r>
          </a:p>
          <a:p>
            <a:endParaRPr lang="en-US" sz="2800" b="1" dirty="0">
              <a:solidFill>
                <a:srgbClr val="00B0F0"/>
              </a:solidFill>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NAME:-Sawant </a:t>
            </a:r>
            <a:r>
              <a:rPr lang="en-US" sz="2800" b="1" dirty="0" err="1">
                <a:latin typeface="Times New Roman" panose="02020603050405020304" pitchFamily="18" charset="0"/>
                <a:cs typeface="Times New Roman" panose="02020603050405020304" pitchFamily="18" charset="0"/>
              </a:rPr>
              <a:t>Vrushali</a:t>
            </a:r>
            <a:r>
              <a:rPr lang="en-US" sz="2800" b="1" dirty="0">
                <a:latin typeface="Times New Roman" panose="02020603050405020304" pitchFamily="18" charset="0"/>
                <a:cs typeface="Times New Roman" panose="02020603050405020304" pitchFamily="18" charset="0"/>
              </a:rPr>
              <a:t> Shankar </a:t>
            </a:r>
          </a:p>
          <a:p>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REGISTRATION NO.:- ABMP-2017/63</a:t>
            </a:r>
          </a:p>
          <a:p>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CREDIT:-0+4</a:t>
            </a:r>
            <a:endParaRPr lang="en-IN" sz="2800" b="1" dirty="0">
              <a:latin typeface="Times New Roman" panose="02020603050405020304" pitchFamily="18" charset="0"/>
              <a:cs typeface="Times New Roman" panose="02020603050405020304" pitchFamily="18" charset="0"/>
            </a:endParaRPr>
          </a:p>
          <a:p>
            <a:endParaRPr lang="en-IN" sz="2800" b="1" dirty="0">
              <a:solidFill>
                <a:srgbClr val="00B0F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266FAA4-9E2A-460E-BFA7-108B4EAC7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90" y="139824"/>
            <a:ext cx="1757178" cy="1786420"/>
          </a:xfrm>
          <a:prstGeom prst="rect">
            <a:avLst/>
          </a:prstGeom>
        </p:spPr>
      </p:pic>
      <p:pic>
        <p:nvPicPr>
          <p:cNvPr id="5" name="Picture 4">
            <a:extLst>
              <a:ext uri="{FF2B5EF4-FFF2-40B4-BE49-F238E27FC236}">
                <a16:creationId xmlns:a16="http://schemas.microsoft.com/office/drawing/2014/main" id="{9B0362BC-27B3-446D-AB9B-F3EA807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838" y="328474"/>
            <a:ext cx="2138223" cy="1725672"/>
          </a:xfrm>
          <a:prstGeom prst="rect">
            <a:avLst/>
          </a:prstGeom>
        </p:spPr>
      </p:pic>
    </p:spTree>
    <p:extLst>
      <p:ext uri="{BB962C8B-B14F-4D97-AF65-F5344CB8AC3E}">
        <p14:creationId xmlns:p14="http://schemas.microsoft.com/office/powerpoint/2010/main" val="3425676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40952E-DDCB-4523-8C18-7978CC8C80C2}"/>
              </a:ext>
            </a:extLst>
          </p:cNvPr>
          <p:cNvSpPr>
            <a:spLocks noGrp="1"/>
          </p:cNvSpPr>
          <p:nvPr>
            <p:ph idx="1"/>
          </p:nvPr>
        </p:nvSpPr>
        <p:spPr>
          <a:xfrm>
            <a:off x="319596" y="195309"/>
            <a:ext cx="11629748" cy="6551720"/>
          </a:xfrm>
        </p:spPr>
        <p:txBody>
          <a:bodyPr>
            <a:normAutofit fontScale="77500" lnSpcReduction="20000"/>
          </a:bodyPr>
          <a:lstStyle/>
          <a:p>
            <a:pPr marL="0" indent="0">
              <a:buNone/>
            </a:pPr>
            <a:r>
              <a:rPr lang="en-US" b="1" dirty="0"/>
              <a:t>Introduction :</a:t>
            </a:r>
          </a:p>
          <a:p>
            <a:pPr algn="l"/>
            <a:r>
              <a:rPr lang="en-US" sz="2600" b="0" i="0" dirty="0">
                <a:effectLst/>
              </a:rPr>
              <a:t>An industry can run with </a:t>
            </a:r>
            <a:r>
              <a:rPr lang="en-US" sz="2600" b="0" i="0" dirty="0" err="1">
                <a:effectLst/>
              </a:rPr>
              <a:t>ulmost</a:t>
            </a:r>
            <a:r>
              <a:rPr lang="en-US" sz="2600" b="0" i="0" dirty="0">
                <a:effectLst/>
              </a:rPr>
              <a:t> efficiency only when different departments work together collectively. The agricultural consultancy services is the one who helps in collaborating with different people and organization relating to the agricultural industry. There are many industries which highly depend on farm and agricultural products for their own functioning. The agriculture consultants can make sure that the industry works in a proper manner ensuring that the raw material of the best quality is available to the industry at all times.</a:t>
            </a:r>
          </a:p>
          <a:p>
            <a:pPr algn="l"/>
            <a:r>
              <a:rPr lang="en-US" sz="2600" b="0" i="0" dirty="0">
                <a:effectLst/>
              </a:rPr>
              <a:t>As it is evident, the agriculture industry is one of the primary and the most important industry for every economy. An agriculture consultancy services can help in many ways to improve the yield of the farmers.</a:t>
            </a:r>
          </a:p>
          <a:p>
            <a:r>
              <a:rPr lang="en-US" sz="2600" b="0" i="0" dirty="0">
                <a:solidFill>
                  <a:srgbClr val="000000"/>
                </a:solidFill>
                <a:effectLst/>
              </a:rPr>
              <a:t>The</a:t>
            </a:r>
            <a:r>
              <a:rPr lang="en-US" sz="2600" b="1" i="0" dirty="0">
                <a:solidFill>
                  <a:srgbClr val="000000"/>
                </a:solidFill>
                <a:effectLst/>
              </a:rPr>
              <a:t> </a:t>
            </a:r>
            <a:r>
              <a:rPr lang="en-US" sz="2600" i="0" dirty="0" err="1">
                <a:solidFill>
                  <a:srgbClr val="000000"/>
                </a:solidFill>
                <a:effectLst/>
              </a:rPr>
              <a:t>agro</a:t>
            </a:r>
            <a:r>
              <a:rPr lang="en-US" sz="2600" dirty="0">
                <a:solidFill>
                  <a:srgbClr val="000000"/>
                </a:solidFill>
              </a:rPr>
              <a:t>-</a:t>
            </a:r>
            <a:r>
              <a:rPr lang="en-US" sz="2600" i="0" dirty="0">
                <a:solidFill>
                  <a:srgbClr val="000000"/>
                </a:solidFill>
                <a:effectLst/>
              </a:rPr>
              <a:t>service </a:t>
            </a:r>
            <a:r>
              <a:rPr lang="en-US" sz="2600" i="0" dirty="0" err="1">
                <a:solidFill>
                  <a:srgbClr val="000000"/>
                </a:solidFill>
                <a:effectLst/>
              </a:rPr>
              <a:t>centres</a:t>
            </a:r>
            <a:r>
              <a:rPr lang="en-US" sz="2600" i="0" dirty="0">
                <a:solidFill>
                  <a:srgbClr val="000000"/>
                </a:solidFill>
                <a:effectLst/>
              </a:rPr>
              <a:t> </a:t>
            </a:r>
            <a:r>
              <a:rPr lang="en-US" sz="2600" b="0" i="0" dirty="0">
                <a:solidFill>
                  <a:srgbClr val="000000"/>
                </a:solidFill>
                <a:effectLst/>
              </a:rPr>
              <a:t>are located in various regions, almost all the states of India in the name of Nodal training </a:t>
            </a:r>
            <a:r>
              <a:rPr lang="en-US" sz="2600" b="0" i="0" dirty="0" err="1">
                <a:solidFill>
                  <a:srgbClr val="000000"/>
                </a:solidFill>
                <a:effectLst/>
              </a:rPr>
              <a:t>centre</a:t>
            </a:r>
            <a:r>
              <a:rPr lang="en-US" sz="2600" b="0" i="0" dirty="0">
                <a:solidFill>
                  <a:srgbClr val="000000"/>
                </a:solidFill>
                <a:effectLst/>
              </a:rPr>
              <a:t>.</a:t>
            </a:r>
          </a:p>
          <a:p>
            <a:r>
              <a:rPr lang="en-US" sz="2600" b="0" i="0" dirty="0">
                <a:solidFill>
                  <a:srgbClr val="000000"/>
                </a:solidFill>
                <a:effectLst/>
              </a:rPr>
              <a:t>The project is aimed at ensuring efficiency of agricultural extension activities and production methods.</a:t>
            </a:r>
            <a:endParaRPr lang="en-US" sz="2600" dirty="0"/>
          </a:p>
          <a:p>
            <a:r>
              <a:rPr lang="en-US" sz="2600" b="0" i="0" dirty="0">
                <a:solidFill>
                  <a:srgbClr val="000000"/>
                </a:solidFill>
                <a:effectLst/>
              </a:rPr>
              <a:t>The focus would be on </a:t>
            </a:r>
            <a:r>
              <a:rPr lang="en-US" sz="2600" b="0" i="0" dirty="0" err="1">
                <a:solidFill>
                  <a:srgbClr val="000000"/>
                </a:solidFill>
                <a:effectLst/>
              </a:rPr>
              <a:t>mechanisation</a:t>
            </a:r>
            <a:r>
              <a:rPr lang="en-US" sz="2600" b="0" i="0" dirty="0">
                <a:solidFill>
                  <a:srgbClr val="000000"/>
                </a:solidFill>
                <a:effectLst/>
              </a:rPr>
              <a:t> of farming, promotion of group farming, and encouraging the youth to take to agriculture .</a:t>
            </a:r>
          </a:p>
          <a:p>
            <a:r>
              <a:rPr lang="en-US" sz="2600" b="0" i="0" dirty="0">
                <a:solidFill>
                  <a:srgbClr val="000000"/>
                </a:solidFill>
                <a:effectLst/>
              </a:rPr>
              <a:t>To be registered under the Charitable Societies Act, the </a:t>
            </a:r>
            <a:r>
              <a:rPr lang="en-US" sz="2600" b="0" i="0" dirty="0" err="1">
                <a:solidFill>
                  <a:srgbClr val="000000"/>
                </a:solidFill>
                <a:effectLst/>
              </a:rPr>
              <a:t>centres</a:t>
            </a:r>
            <a:r>
              <a:rPr lang="en-US" sz="2600" b="0" i="0" dirty="0">
                <a:solidFill>
                  <a:srgbClr val="000000"/>
                </a:solidFill>
                <a:effectLst/>
              </a:rPr>
              <a:t> will also provide technical advice and </a:t>
            </a:r>
            <a:r>
              <a:rPr lang="en-US" sz="2600" b="0" i="0" dirty="0" err="1">
                <a:solidFill>
                  <a:srgbClr val="000000"/>
                </a:solidFill>
                <a:effectLst/>
              </a:rPr>
              <a:t>agromet</a:t>
            </a:r>
            <a:r>
              <a:rPr lang="en-US" sz="2600" b="0" i="0" dirty="0">
                <a:solidFill>
                  <a:srgbClr val="000000"/>
                </a:solidFill>
                <a:effectLst/>
              </a:rPr>
              <a:t> information to farmers.</a:t>
            </a:r>
          </a:p>
          <a:p>
            <a:pPr algn="l">
              <a:buFont typeface="Arial" panose="020B0604020202020204" pitchFamily="34" charset="0"/>
              <a:buChar char="•"/>
            </a:pPr>
            <a:r>
              <a:rPr lang="en-US" sz="2600" b="0" i="0" dirty="0">
                <a:solidFill>
                  <a:srgbClr val="000000"/>
                </a:solidFill>
                <a:effectLst/>
              </a:rPr>
              <a:t>These </a:t>
            </a:r>
            <a:r>
              <a:rPr lang="en-US" sz="2600" b="0" i="0" dirty="0" err="1">
                <a:solidFill>
                  <a:srgbClr val="000000"/>
                </a:solidFill>
                <a:effectLst/>
              </a:rPr>
              <a:t>centres</a:t>
            </a:r>
            <a:r>
              <a:rPr lang="en-US" sz="2600" b="0" i="0" dirty="0">
                <a:solidFill>
                  <a:srgbClr val="000000"/>
                </a:solidFill>
                <a:effectLst/>
              </a:rPr>
              <a:t> are for 'small farmers', who cannot afford 'bullocks or other farm machinery', to hire service of '</a:t>
            </a:r>
            <a:r>
              <a:rPr lang="en-US" sz="2600" b="0" i="0" dirty="0" err="1">
                <a:solidFill>
                  <a:srgbClr val="000000"/>
                </a:solidFill>
                <a:effectLst/>
              </a:rPr>
              <a:t>agro</a:t>
            </a:r>
            <a:r>
              <a:rPr lang="en-US" sz="2600" b="0" i="0" dirty="0">
                <a:solidFill>
                  <a:srgbClr val="000000"/>
                </a:solidFill>
                <a:effectLst/>
              </a:rPr>
              <a:t> service </a:t>
            </a:r>
            <a:r>
              <a:rPr lang="en-US" sz="2600" b="0" i="0" dirty="0" err="1">
                <a:solidFill>
                  <a:srgbClr val="000000"/>
                </a:solidFill>
                <a:effectLst/>
              </a:rPr>
              <a:t>centre</a:t>
            </a:r>
            <a:r>
              <a:rPr lang="en-US" sz="2600" b="0" i="0" dirty="0">
                <a:solidFill>
                  <a:srgbClr val="000000"/>
                </a:solidFill>
                <a:effectLst/>
              </a:rPr>
              <a:t>', to make readily available various farm machinery at one place as single window.</a:t>
            </a:r>
          </a:p>
          <a:p>
            <a:r>
              <a:rPr lang="en-US" sz="2600" dirty="0">
                <a:solidFill>
                  <a:srgbClr val="000000"/>
                </a:solidFill>
              </a:rPr>
              <a:t>T</a:t>
            </a:r>
            <a:r>
              <a:rPr lang="en-US" sz="2600" b="0" i="0" dirty="0">
                <a:solidFill>
                  <a:srgbClr val="000000"/>
                </a:solidFill>
                <a:effectLst/>
              </a:rPr>
              <a:t>he Department of Agriculture is setting up a network of </a:t>
            </a:r>
            <a:r>
              <a:rPr lang="en-US" sz="2600" b="0" i="0" dirty="0" err="1">
                <a:solidFill>
                  <a:srgbClr val="000000"/>
                </a:solidFill>
                <a:effectLst/>
              </a:rPr>
              <a:t>agro</a:t>
            </a:r>
            <a:r>
              <a:rPr lang="en-US" sz="2600" b="0" i="0" dirty="0">
                <a:solidFill>
                  <a:srgbClr val="000000"/>
                </a:solidFill>
                <a:effectLst/>
              </a:rPr>
              <a:t> service </a:t>
            </a:r>
            <a:r>
              <a:rPr lang="en-US" sz="2600" b="0" i="0" dirty="0" err="1">
                <a:solidFill>
                  <a:srgbClr val="000000"/>
                </a:solidFill>
                <a:effectLst/>
              </a:rPr>
              <a:t>centres</a:t>
            </a:r>
            <a:r>
              <a:rPr lang="en-US" sz="2600" b="0" i="0" dirty="0">
                <a:solidFill>
                  <a:srgbClr val="000000"/>
                </a:solidFill>
                <a:effectLst/>
              </a:rPr>
              <a:t> to provide </a:t>
            </a:r>
            <a:r>
              <a:rPr lang="en-US" sz="2600" b="0" i="0" dirty="0" err="1">
                <a:solidFill>
                  <a:srgbClr val="000000"/>
                </a:solidFill>
                <a:effectLst/>
              </a:rPr>
              <a:t>labour</a:t>
            </a:r>
            <a:r>
              <a:rPr lang="en-US" sz="2600" b="0" i="0" dirty="0">
                <a:solidFill>
                  <a:srgbClr val="000000"/>
                </a:solidFill>
                <a:effectLst/>
              </a:rPr>
              <a:t> support, planting material, fertilizers, and organic pesticides to farmers.</a:t>
            </a:r>
          </a:p>
          <a:p>
            <a:r>
              <a:rPr lang="en-US" sz="2600" dirty="0" err="1"/>
              <a:t>A</a:t>
            </a:r>
            <a:r>
              <a:rPr lang="en-US" sz="2600" b="0" i="0" dirty="0" err="1">
                <a:effectLst/>
              </a:rPr>
              <a:t>gro</a:t>
            </a:r>
            <a:r>
              <a:rPr lang="en-US" sz="2600" b="0" i="0" dirty="0">
                <a:effectLst/>
              </a:rPr>
              <a:t>-service centers promoted by MAVIM are doing well and being a form of collective, have helped farmer’s in reducing the cost of operation and increasing their bargaining power in the market. The study concludes that with small changes in the design and structure of the intervention, the organization can help them in achieving their objectives.</a:t>
            </a:r>
            <a:endParaRPr lang="en-IN" sz="2600" dirty="0"/>
          </a:p>
          <a:p>
            <a:pPr marL="0" indent="0">
              <a:buNone/>
            </a:pPr>
            <a:endParaRPr lang="en-IN" sz="2600" dirty="0"/>
          </a:p>
        </p:txBody>
      </p:sp>
    </p:spTree>
    <p:extLst>
      <p:ext uri="{BB962C8B-B14F-4D97-AF65-F5344CB8AC3E}">
        <p14:creationId xmlns:p14="http://schemas.microsoft.com/office/powerpoint/2010/main" val="784710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91680-5F00-45F4-BCE0-506FDB4E3828}"/>
              </a:ext>
            </a:extLst>
          </p:cNvPr>
          <p:cNvSpPr>
            <a:spLocks noGrp="1"/>
          </p:cNvSpPr>
          <p:nvPr>
            <p:ph idx="1"/>
          </p:nvPr>
        </p:nvSpPr>
        <p:spPr>
          <a:xfrm>
            <a:off x="346228" y="408373"/>
            <a:ext cx="11007571" cy="5768590"/>
          </a:xfrm>
        </p:spPr>
        <p:txBody>
          <a:bodyPr>
            <a:normAutofit/>
          </a:bodyPr>
          <a:lstStyle/>
          <a:p>
            <a:pPr marL="0" indent="0" algn="l" fontAlgn="base">
              <a:buNone/>
            </a:pPr>
            <a:r>
              <a:rPr lang="en-US" sz="2400" b="1" i="0" dirty="0">
                <a:effectLst/>
              </a:rPr>
              <a:t>What is Agricultural Consultancy Services?</a:t>
            </a:r>
          </a:p>
          <a:p>
            <a:pPr algn="l" fontAlgn="base"/>
            <a:r>
              <a:rPr lang="en-US" sz="2000" b="0" i="0" dirty="0">
                <a:effectLst/>
              </a:rPr>
              <a:t>Agricultural consultancy Services is designed to support established and growing farmers, as well as anyone in the agricultural business. It helps to discover the farming needs and progress rate of a specific region, developing its agricultural sector in the process. </a:t>
            </a:r>
          </a:p>
          <a:p>
            <a:pPr algn="l" fontAlgn="base"/>
            <a:endParaRPr lang="en-US" sz="2400" dirty="0">
              <a:solidFill>
                <a:srgbClr val="424040"/>
              </a:solidFill>
            </a:endParaRPr>
          </a:p>
          <a:p>
            <a:pPr algn="l" fontAlgn="base"/>
            <a:endParaRPr lang="en-US" sz="2400" b="0" i="0" dirty="0">
              <a:solidFill>
                <a:srgbClr val="424040"/>
              </a:solidFill>
              <a:effectLst/>
            </a:endParaRPr>
          </a:p>
          <a:p>
            <a:pPr marL="0" indent="0" fontAlgn="base">
              <a:buNone/>
            </a:pPr>
            <a:r>
              <a:rPr lang="en-US" sz="2400" b="1" i="0" dirty="0">
                <a:effectLst/>
              </a:rPr>
              <a:t>Who is an Agricultural Consultant?</a:t>
            </a:r>
            <a:endParaRPr lang="en-US" sz="2400" dirty="0"/>
          </a:p>
          <a:p>
            <a:pPr algn="l" fontAlgn="base"/>
            <a:r>
              <a:rPr lang="en-US" sz="2000" b="0" i="0" dirty="0">
                <a:effectLst/>
              </a:rPr>
              <a:t>An Agricultural consultant is an expert adviser and professional problem-solver, mostly employed by businesses in the agricultural sector. He/she advises on everything involving the ownership and occupation of land and rural businesses.</a:t>
            </a:r>
          </a:p>
          <a:p>
            <a:endParaRPr lang="en-US" sz="2400" b="0" i="0" dirty="0">
              <a:effectLst/>
            </a:endParaRPr>
          </a:p>
          <a:p>
            <a:pPr marL="0" indent="0">
              <a:buNone/>
            </a:pPr>
            <a:endParaRPr lang="en-IN" sz="2400" dirty="0"/>
          </a:p>
        </p:txBody>
      </p:sp>
    </p:spTree>
    <p:extLst>
      <p:ext uri="{BB962C8B-B14F-4D97-AF65-F5344CB8AC3E}">
        <p14:creationId xmlns:p14="http://schemas.microsoft.com/office/powerpoint/2010/main" val="3739666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00320-8E08-4814-9BEE-70EA0DC36735}"/>
              </a:ext>
            </a:extLst>
          </p:cNvPr>
          <p:cNvSpPr>
            <a:spLocks noGrp="1"/>
          </p:cNvSpPr>
          <p:nvPr>
            <p:ph idx="1"/>
          </p:nvPr>
        </p:nvSpPr>
        <p:spPr>
          <a:xfrm>
            <a:off x="381740" y="239696"/>
            <a:ext cx="10972060" cy="6267635"/>
          </a:xfrm>
        </p:spPr>
        <p:txBody>
          <a:bodyPr>
            <a:noAutofit/>
          </a:bodyPr>
          <a:lstStyle/>
          <a:p>
            <a:pPr marL="0" indent="0" algn="just">
              <a:lnSpc>
                <a:spcPct val="107000"/>
              </a:lnSpc>
              <a:spcAft>
                <a:spcPts val="800"/>
              </a:spcAft>
              <a:buNone/>
            </a:pPr>
            <a:r>
              <a:rPr lang="en-IN" sz="2400" b="1" dirty="0">
                <a:effectLst/>
                <a:latin typeface="Times New Roman" panose="02020603050405020304" pitchFamily="18" charset="0"/>
                <a:ea typeface="Calibri" panose="020F0502020204030204" pitchFamily="34" charset="0"/>
                <a:cs typeface="Mangal" panose="02040503050203030202" pitchFamily="18" charset="0"/>
              </a:rPr>
              <a:t>Objectives Of The Study</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To study the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Oganizational</a:t>
            </a:r>
            <a:r>
              <a:rPr lang="en-IN" sz="1800" dirty="0">
                <a:effectLst/>
                <a:latin typeface="Times New Roman" panose="02020603050405020304" pitchFamily="18" charset="0"/>
                <a:ea typeface="Calibri" panose="020F0502020204030204" pitchFamily="34" charset="0"/>
                <a:cs typeface="Mangal" panose="02040503050203030202" pitchFamily="18" charset="0"/>
              </a:rPr>
              <a:t> structure of the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Vividh</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Karyakari</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Sahakari</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Seva</a:t>
            </a:r>
            <a:r>
              <a:rPr lang="en-IN" sz="1800" dirty="0">
                <a:effectLst/>
                <a:latin typeface="Times New Roman" panose="02020603050405020304" pitchFamily="18" charset="0"/>
                <a:ea typeface="Calibri" panose="020F0502020204030204" pitchFamily="34" charset="0"/>
                <a:cs typeface="Mangal" panose="02040503050203030202" pitchFamily="18" charset="0"/>
              </a:rPr>
              <a:t> Society Limited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To evaluate the various banking and non-banking functions of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Vividh</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Karyakari</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Sahakari</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Seva</a:t>
            </a:r>
            <a:r>
              <a:rPr lang="en-IN" sz="1800" dirty="0">
                <a:effectLst/>
                <a:latin typeface="Times New Roman" panose="02020603050405020304" pitchFamily="18" charset="0"/>
                <a:ea typeface="Calibri" panose="020F0502020204030204" pitchFamily="34" charset="0"/>
                <a:cs typeface="Mangal" panose="02040503050203030202" pitchFamily="18" charset="0"/>
              </a:rPr>
              <a:t> Society Limited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To study the different types of lending practices performed in the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Vividh</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Karyakari</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Sahakari</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Seva</a:t>
            </a:r>
            <a:r>
              <a:rPr lang="en-IN" sz="1800" dirty="0">
                <a:effectLst/>
                <a:latin typeface="Times New Roman" panose="02020603050405020304" pitchFamily="18" charset="0"/>
                <a:ea typeface="Calibri" panose="020F0502020204030204" pitchFamily="34" charset="0"/>
                <a:cs typeface="Mangal" panose="02040503050203030202" pitchFamily="18" charset="0"/>
              </a:rPr>
              <a:t> Society Limited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IN" sz="1800" dirty="0">
                <a:effectLst/>
                <a:latin typeface="Times New Roman" panose="02020603050405020304" pitchFamily="18" charset="0"/>
                <a:ea typeface="Calibri" panose="020F0502020204030204" pitchFamily="34" charset="0"/>
                <a:cs typeface="Mangal" panose="02040503050203030202" pitchFamily="18" charset="0"/>
              </a:rPr>
              <a:t> .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To evaluate the financial feasibility of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Vividh</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Karyakari</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Sahakari</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Seva</a:t>
            </a:r>
            <a:r>
              <a:rPr lang="en-IN" sz="1800" dirty="0">
                <a:effectLst/>
                <a:latin typeface="Times New Roman" panose="02020603050405020304" pitchFamily="18" charset="0"/>
                <a:ea typeface="Calibri" panose="020F0502020204030204" pitchFamily="34" charset="0"/>
                <a:cs typeface="Mangal" panose="02040503050203030202" pitchFamily="18" charset="0"/>
              </a:rPr>
              <a:t> Society Limited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IN" sz="1800" dirty="0">
                <a:effectLst/>
                <a:latin typeface="Times New Roman" panose="02020603050405020304" pitchFamily="18" charset="0"/>
                <a:ea typeface="Calibri" panose="020F0502020204030204" pitchFamily="34" charset="0"/>
                <a:cs typeface="Mangal" panose="02040503050203030202" pitchFamily="18" charset="0"/>
              </a:rPr>
              <a:t> .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To study the various problems and suggest suitable policy measures for the improvement of the financial performance of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Vividh</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Karyakari</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Sahakari</a:t>
            </a:r>
            <a:r>
              <a:rPr lang="en-IN"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Seva</a:t>
            </a:r>
            <a:r>
              <a:rPr lang="en-IN" sz="1800" dirty="0">
                <a:effectLst/>
                <a:latin typeface="Times New Roman" panose="02020603050405020304" pitchFamily="18" charset="0"/>
                <a:ea typeface="Calibri" panose="020F0502020204030204" pitchFamily="34" charset="0"/>
                <a:cs typeface="Mangal" panose="02040503050203030202" pitchFamily="18" charset="0"/>
              </a:rPr>
              <a:t> Society Limited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Khandala</a:t>
            </a:r>
            <a:endParaRPr lang="en-IN" sz="1800" dirty="0">
              <a:latin typeface="Times New Roman" panose="02020603050405020304" pitchFamily="18" charset="0"/>
              <a:ea typeface="Calibri" panose="020F0502020204030204" pitchFamily="34" charset="0"/>
              <a:cs typeface="Mangal" panose="02040503050203030202" pitchFamily="18" charset="0"/>
            </a:endParaRPr>
          </a:p>
          <a:p>
            <a:pPr marL="0" indent="0">
              <a:lnSpc>
                <a:spcPct val="107000"/>
              </a:lnSpc>
              <a:spcAft>
                <a:spcPts val="800"/>
              </a:spcAft>
              <a:buNone/>
            </a:pPr>
            <a:r>
              <a:rPr lang="en-IN" sz="2400" b="1" dirty="0">
                <a:effectLst/>
                <a:latin typeface="Times New Roman" panose="02020603050405020304" pitchFamily="18" charset="0"/>
                <a:ea typeface="Calibri" panose="020F0502020204030204" pitchFamily="34" charset="0"/>
                <a:cs typeface="Mangal" panose="02040503050203030202" pitchFamily="18" charset="0"/>
              </a:rPr>
              <a:t>Reasons For Selection of  Topic</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pPr>
            <a:r>
              <a:rPr lang="en-IN" sz="1800" dirty="0">
                <a:effectLst/>
                <a:latin typeface="Times New Roman" panose="02020603050405020304" pitchFamily="18" charset="0"/>
                <a:ea typeface="Calibri" panose="020F0502020204030204" pitchFamily="34" charset="0"/>
                <a:cs typeface="Mangal" panose="02040503050203030202" pitchFamily="18" charset="0"/>
              </a:rPr>
              <a:t>To study the role of cooperative society with respect to disbursement of agriculture loan under various government schemes.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To study the various  government schemes for agriculture.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r>
              <a:rPr lang="en-IN" sz="1800" dirty="0">
                <a:effectLst/>
                <a:latin typeface="Times New Roman" panose="02020603050405020304" pitchFamily="18" charset="0"/>
                <a:ea typeface="Calibri" panose="020F0502020204030204" pitchFamily="34" charset="0"/>
              </a:rPr>
              <a:t>To find out the satisfaction level of customers regarding loan disbursement under the </a:t>
            </a:r>
            <a:r>
              <a:rPr lang="en-IN" sz="1800" dirty="0" err="1">
                <a:effectLst/>
                <a:latin typeface="Times New Roman" panose="02020603050405020304" pitchFamily="18" charset="0"/>
                <a:ea typeface="Calibri" panose="020F0502020204030204" pitchFamily="34" charset="0"/>
              </a:rPr>
              <a:t>kissan</a:t>
            </a:r>
            <a:r>
              <a:rPr lang="en-IN" sz="1800" dirty="0">
                <a:effectLst/>
                <a:latin typeface="Times New Roman" panose="02020603050405020304" pitchFamily="18" charset="0"/>
                <a:ea typeface="Calibri" panose="020F0502020204030204" pitchFamily="34" charset="0"/>
              </a:rPr>
              <a:t> credit card through cooperative society.</a:t>
            </a:r>
          </a:p>
          <a:p>
            <a:pPr marL="342900" lvl="0" indent="-342900" algn="just">
              <a:lnSpc>
                <a:spcPct val="107000"/>
              </a:lnSpc>
              <a:spcAft>
                <a:spcPts val="8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sz="1800" dirty="0"/>
          </a:p>
        </p:txBody>
      </p:sp>
    </p:spTree>
    <p:extLst>
      <p:ext uri="{BB962C8B-B14F-4D97-AF65-F5344CB8AC3E}">
        <p14:creationId xmlns:p14="http://schemas.microsoft.com/office/powerpoint/2010/main" val="4099967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7FAC3-AEE9-44D5-B451-1D4EC79B1BC8}"/>
              </a:ext>
            </a:extLst>
          </p:cNvPr>
          <p:cNvSpPr>
            <a:spLocks noGrp="1"/>
          </p:cNvSpPr>
          <p:nvPr>
            <p:ph idx="1"/>
          </p:nvPr>
        </p:nvSpPr>
        <p:spPr>
          <a:xfrm>
            <a:off x="150920" y="142043"/>
            <a:ext cx="11202880" cy="6596108"/>
          </a:xfrm>
        </p:spPr>
        <p:txBody>
          <a:bodyPr>
            <a:normAutofit lnSpcReduction="10000"/>
          </a:bodyPr>
          <a:lstStyle/>
          <a:p>
            <a:pPr marL="0" indent="0" algn="l" fontAlgn="base">
              <a:buNone/>
            </a:pPr>
            <a:r>
              <a:rPr lang="en-US" sz="2400" b="1" i="0" dirty="0">
                <a:effectLst/>
              </a:rPr>
              <a:t>Responsibilities of an Agricultural Consultant.</a:t>
            </a:r>
          </a:p>
          <a:p>
            <a:pPr algn="l" fontAlgn="base"/>
            <a:r>
              <a:rPr lang="en-US" sz="2000" b="0" i="0" dirty="0">
                <a:effectLst/>
              </a:rPr>
              <a:t>Research is a big part of Agricultural Consultancy. As a consultant, it is important to know the latest and relevant developments in the agricultural sector.  Your responsibilities will include providing insights on technical and business matters in areas such as Agronomy, Livestock, Nutrition, Waste Management, Environment, and Conservation.</a:t>
            </a:r>
          </a:p>
          <a:p>
            <a:pPr algn="l" fontAlgn="base"/>
            <a:r>
              <a:rPr lang="en-US" sz="2000" b="0" i="0" dirty="0">
                <a:effectLst/>
              </a:rPr>
              <a:t>You will also:</a:t>
            </a:r>
          </a:p>
          <a:p>
            <a:pPr algn="l" fontAlgn="base">
              <a:buFont typeface="Arial" panose="020B0604020202020204" pitchFamily="34" charset="0"/>
              <a:buChar char="•"/>
            </a:pPr>
            <a:r>
              <a:rPr lang="en-US" sz="2000" b="0" i="0" dirty="0">
                <a:effectLst/>
              </a:rPr>
              <a:t>Pay visits to clients/farmer so you can evaluate and identify the business or technical issues.</a:t>
            </a:r>
          </a:p>
          <a:p>
            <a:pPr algn="l" fontAlgn="base">
              <a:buFont typeface="Arial" panose="020B0604020202020204" pitchFamily="34" charset="0"/>
              <a:buChar char="•"/>
            </a:pPr>
            <a:r>
              <a:rPr lang="en-US" sz="2000" b="0" i="0" dirty="0">
                <a:effectLst/>
              </a:rPr>
              <a:t>Aid clients in the areas of business planning, government grant applications, legal advice, and new business opportunities.</a:t>
            </a:r>
          </a:p>
          <a:p>
            <a:pPr algn="l" fontAlgn="base">
              <a:buFont typeface="Arial" panose="020B0604020202020204" pitchFamily="34" charset="0"/>
              <a:buChar char="•"/>
            </a:pPr>
            <a:r>
              <a:rPr lang="en-US" sz="2000" b="0" i="0" dirty="0">
                <a:effectLst/>
              </a:rPr>
              <a:t>Gather data, analyze them, and create reports that measure the performance of the agricultural enterprise.</a:t>
            </a:r>
          </a:p>
          <a:p>
            <a:pPr algn="l" fontAlgn="base">
              <a:buFont typeface="Arial" panose="020B0604020202020204" pitchFamily="34" charset="0"/>
              <a:buChar char="•"/>
            </a:pPr>
            <a:r>
              <a:rPr lang="en-US" sz="2000" b="0" i="0" dirty="0">
                <a:effectLst/>
              </a:rPr>
              <a:t>Perform routine checks on the business and operating plans to determine where they are lacking so that you can improve them.</a:t>
            </a:r>
          </a:p>
          <a:p>
            <a:pPr algn="l" fontAlgn="base">
              <a:buFont typeface="Arial" panose="020B0604020202020204" pitchFamily="34" charset="0"/>
              <a:buChar char="•"/>
            </a:pPr>
            <a:r>
              <a:rPr lang="en-US" sz="2000" b="0" i="0" dirty="0">
                <a:effectLst/>
              </a:rPr>
              <a:t>Organize field tests and trials to determine the solutions that the clients have.</a:t>
            </a:r>
          </a:p>
          <a:p>
            <a:pPr algn="l" fontAlgn="base">
              <a:buFont typeface="Arial" panose="020B0604020202020204" pitchFamily="34" charset="0"/>
              <a:buChar char="•"/>
            </a:pPr>
            <a:r>
              <a:rPr lang="en-US" sz="2000" b="0" i="0" dirty="0">
                <a:effectLst/>
              </a:rPr>
              <a:t>Organize training, demonstrations, and put up presentations for clients, partners, and other stakeholders.</a:t>
            </a:r>
          </a:p>
          <a:p>
            <a:pPr algn="l" fontAlgn="base">
              <a:buFont typeface="Arial" panose="020B0604020202020204" pitchFamily="34" charset="0"/>
              <a:buChar char="•"/>
            </a:pPr>
            <a:r>
              <a:rPr lang="en-US" sz="2000" b="0" i="0" dirty="0">
                <a:effectLst/>
              </a:rPr>
              <a:t>Write advisory leaflets, technical notes and possibly press releases and articles.</a:t>
            </a:r>
          </a:p>
          <a:p>
            <a:pPr algn="l" fontAlgn="base">
              <a:buFont typeface="Arial" panose="020B0604020202020204" pitchFamily="34" charset="0"/>
              <a:buChar char="•"/>
            </a:pPr>
            <a:r>
              <a:rPr lang="en-US" sz="2000" b="0" i="0" dirty="0">
                <a:effectLst/>
              </a:rPr>
              <a:t>Promote your services to get new clients as well as maintain a good relationship with existing ones.</a:t>
            </a:r>
          </a:p>
          <a:p>
            <a:pPr algn="l" fontAlgn="base">
              <a:buFont typeface="Arial" panose="020B0604020202020204" pitchFamily="34" charset="0"/>
              <a:buChar char="•"/>
            </a:pPr>
            <a:r>
              <a:rPr lang="en-US" sz="2000" b="0" i="0" dirty="0">
                <a:effectLst/>
              </a:rPr>
              <a:t>Perform administrative tasks like managing budgets and accounts, and updating the business information and preparing reports.</a:t>
            </a:r>
          </a:p>
          <a:p>
            <a:endParaRPr lang="en-IN" sz="2000" dirty="0"/>
          </a:p>
        </p:txBody>
      </p:sp>
    </p:spTree>
    <p:extLst>
      <p:ext uri="{BB962C8B-B14F-4D97-AF65-F5344CB8AC3E}">
        <p14:creationId xmlns:p14="http://schemas.microsoft.com/office/powerpoint/2010/main" val="3178203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89EA4-94AF-4712-BBB6-304D1FD0F407}"/>
              </a:ext>
            </a:extLst>
          </p:cNvPr>
          <p:cNvSpPr>
            <a:spLocks noGrp="1"/>
          </p:cNvSpPr>
          <p:nvPr>
            <p:ph idx="1"/>
          </p:nvPr>
        </p:nvSpPr>
        <p:spPr>
          <a:xfrm>
            <a:off x="341051" y="201010"/>
            <a:ext cx="10515600" cy="6102135"/>
          </a:xfrm>
        </p:spPr>
        <p:txBody>
          <a:bodyPr>
            <a:normAutofit/>
          </a:bodyPr>
          <a:lstStyle/>
          <a:p>
            <a:pPr marL="0" indent="0" algn="l" fontAlgn="base">
              <a:buNone/>
            </a:pPr>
            <a:r>
              <a:rPr lang="en-US" sz="3800" b="1" i="0" dirty="0">
                <a:effectLst/>
              </a:rPr>
              <a:t>Skills of an Agricultural Consultant</a:t>
            </a:r>
          </a:p>
          <a:p>
            <a:pPr algn="l" fontAlgn="base">
              <a:buFont typeface="Arial" panose="020B0604020202020204" pitchFamily="34" charset="0"/>
              <a:buChar char="•"/>
            </a:pPr>
            <a:r>
              <a:rPr lang="en-US" sz="2000" b="0" i="0" dirty="0">
                <a:effectLst/>
              </a:rPr>
              <a:t>Agricultural Consultant have the practical experience and extensive knowledge of farm management.</a:t>
            </a:r>
          </a:p>
          <a:p>
            <a:pPr algn="l" fontAlgn="base">
              <a:buFont typeface="Arial" panose="020B0604020202020204" pitchFamily="34" charset="0"/>
              <a:buChar char="•"/>
            </a:pPr>
            <a:r>
              <a:rPr lang="en-US" sz="2000" dirty="0"/>
              <a:t>E</a:t>
            </a:r>
            <a:r>
              <a:rPr lang="en-US" sz="2000" b="0" i="0" dirty="0">
                <a:effectLst/>
              </a:rPr>
              <a:t>xcellent communication skills (written and spoken). This helps to establish and maintain relationships with Farmer.</a:t>
            </a:r>
          </a:p>
          <a:p>
            <a:pPr algn="l" fontAlgn="base">
              <a:buFont typeface="Arial" panose="020B0604020202020204" pitchFamily="34" charset="0"/>
              <a:buChar char="•"/>
            </a:pPr>
            <a:r>
              <a:rPr lang="en-US" sz="2000" b="0" i="0" dirty="0">
                <a:effectLst/>
              </a:rPr>
              <a:t>Agricultural Consultants must possess persuasive skills to influence clients or farmers decisions.</a:t>
            </a:r>
          </a:p>
          <a:p>
            <a:pPr algn="l" fontAlgn="base">
              <a:buFont typeface="Arial" panose="020B0604020202020204" pitchFamily="34" charset="0"/>
              <a:buChar char="•"/>
            </a:pPr>
            <a:r>
              <a:rPr lang="en-US" sz="2000" b="0" i="0" dirty="0">
                <a:effectLst/>
              </a:rPr>
              <a:t>Good business acumen .</a:t>
            </a:r>
          </a:p>
          <a:p>
            <a:pPr algn="l" fontAlgn="base">
              <a:buFont typeface="Arial" panose="020B0604020202020204" pitchFamily="34" charset="0"/>
              <a:buChar char="•"/>
            </a:pPr>
            <a:r>
              <a:rPr lang="en-US" sz="2000" dirty="0"/>
              <a:t>M</a:t>
            </a:r>
            <a:r>
              <a:rPr lang="en-US" sz="2000" b="0" i="0" dirty="0">
                <a:effectLst/>
              </a:rPr>
              <a:t>arketing, advisory, and negotiation skills to help </a:t>
            </a:r>
            <a:r>
              <a:rPr lang="en-US" sz="2000" dirty="0"/>
              <a:t>for </a:t>
            </a:r>
            <a:r>
              <a:rPr lang="en-US" sz="2000" b="0" i="0" dirty="0">
                <a:effectLst/>
              </a:rPr>
              <a:t>create new business opportunities and build client base.</a:t>
            </a:r>
          </a:p>
          <a:p>
            <a:pPr algn="l" fontAlgn="base">
              <a:buFont typeface="Arial" panose="020B0604020202020204" pitchFamily="34" charset="0"/>
              <a:buChar char="•"/>
            </a:pPr>
            <a:r>
              <a:rPr lang="en-US" sz="2000" dirty="0"/>
              <a:t>T</a:t>
            </a:r>
            <a:r>
              <a:rPr lang="en-US" sz="2000" b="0" i="0" dirty="0">
                <a:effectLst/>
              </a:rPr>
              <a:t>echnical and analytical abilities, as well as the skills to explain findings clearly.</a:t>
            </a:r>
          </a:p>
          <a:p>
            <a:pPr algn="l" fontAlgn="base">
              <a:buFont typeface="Arial" panose="020B0604020202020204" pitchFamily="34" charset="0"/>
              <a:buChar char="•"/>
            </a:pPr>
            <a:r>
              <a:rPr lang="en-US" sz="2000" dirty="0"/>
              <a:t>N</a:t>
            </a:r>
            <a:r>
              <a:rPr lang="en-US" sz="2000" b="0" i="0" dirty="0">
                <a:effectLst/>
              </a:rPr>
              <a:t>eed excellent organizational and time management skills. This includes attention to details and record-keeping accuracy.</a:t>
            </a:r>
          </a:p>
          <a:p>
            <a:pPr algn="l" fontAlgn="base">
              <a:buFont typeface="Arial" panose="020B0604020202020204" pitchFamily="34" charset="0"/>
              <a:buChar char="•"/>
            </a:pPr>
            <a:r>
              <a:rPr lang="en-US" sz="2000" b="0" i="0" dirty="0">
                <a:effectLst/>
              </a:rPr>
              <a:t>Agricultural Consultants usually have financial skills for commercial awareness and budget management.</a:t>
            </a:r>
          </a:p>
          <a:p>
            <a:pPr algn="l" fontAlgn="base">
              <a:buFont typeface="Arial" panose="020B0604020202020204" pitchFamily="34" charset="0"/>
              <a:buChar char="•"/>
            </a:pPr>
            <a:r>
              <a:rPr lang="en-US" sz="2000" b="0" i="0" dirty="0">
                <a:effectLst/>
              </a:rPr>
              <a:t>It is ideal to be a team player as well as an individual that can work without supervision.</a:t>
            </a:r>
          </a:p>
          <a:p>
            <a:endParaRPr lang="en-IN" dirty="0"/>
          </a:p>
        </p:txBody>
      </p:sp>
    </p:spTree>
    <p:extLst>
      <p:ext uri="{BB962C8B-B14F-4D97-AF65-F5344CB8AC3E}">
        <p14:creationId xmlns:p14="http://schemas.microsoft.com/office/powerpoint/2010/main" val="168768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C318C1-C72F-4CB1-B6E7-F03290907676}"/>
              </a:ext>
            </a:extLst>
          </p:cNvPr>
          <p:cNvSpPr>
            <a:spLocks noGrp="1"/>
          </p:cNvSpPr>
          <p:nvPr>
            <p:ph idx="1"/>
          </p:nvPr>
        </p:nvSpPr>
        <p:spPr>
          <a:xfrm>
            <a:off x="248575" y="221942"/>
            <a:ext cx="11105225" cy="5955021"/>
          </a:xfrm>
        </p:spPr>
        <p:txBody>
          <a:bodyPr/>
          <a:lstStyle/>
          <a:p>
            <a:pPr marL="0" indent="0">
              <a:buNone/>
            </a:pPr>
            <a:r>
              <a:rPr lang="en-US" b="1" dirty="0"/>
              <a:t>Importance </a:t>
            </a:r>
          </a:p>
          <a:p>
            <a:r>
              <a:rPr lang="en-US" sz="2000" b="0" i="0" dirty="0">
                <a:effectLst/>
              </a:rPr>
              <a:t>Increasing cropping intensity and additional employment generation at farmers level.</a:t>
            </a:r>
          </a:p>
          <a:p>
            <a:pPr marL="0" indent="0">
              <a:buNone/>
            </a:pPr>
            <a:endParaRPr lang="en-US" sz="2000" b="1" i="0" dirty="0">
              <a:effectLst/>
            </a:endParaRPr>
          </a:p>
          <a:p>
            <a:r>
              <a:rPr lang="en-US" sz="2000" dirty="0"/>
              <a:t>I</a:t>
            </a:r>
            <a:r>
              <a:rPr lang="en-US" sz="2000" b="0" i="0" dirty="0">
                <a:effectLst/>
              </a:rPr>
              <a:t>ncreasing utilization efficiency of costly inputs (seeds, chemical </a:t>
            </a:r>
            <a:r>
              <a:rPr lang="en-US" sz="2000" b="0" i="0" dirty="0" err="1">
                <a:effectLst/>
              </a:rPr>
              <a:t>fertilisers</a:t>
            </a:r>
            <a:r>
              <a:rPr lang="en-US" sz="2000" b="0" i="0" dirty="0">
                <a:effectLst/>
              </a:rPr>
              <a:t>, irrigation water) thus reducing unit cost of produce.</a:t>
            </a:r>
          </a:p>
          <a:p>
            <a:pPr marL="0" indent="0">
              <a:buNone/>
            </a:pPr>
            <a:endParaRPr lang="en-US" sz="2000" b="0" i="0" dirty="0">
              <a:effectLst/>
            </a:endParaRPr>
          </a:p>
          <a:p>
            <a:r>
              <a:rPr lang="en-US" sz="2000" b="0" i="0" dirty="0">
                <a:effectLst/>
              </a:rPr>
              <a:t>Increasing production, productivity and profitability in agriculture by achieving timeliness in farm operations.</a:t>
            </a:r>
          </a:p>
          <a:p>
            <a:pPr marL="0" indent="0">
              <a:buNone/>
            </a:pPr>
            <a:endParaRPr lang="en-US" sz="2000" b="0" i="0" dirty="0">
              <a:effectLst/>
            </a:endParaRPr>
          </a:p>
          <a:p>
            <a:r>
              <a:rPr lang="en-US" sz="2000" b="0" i="0" dirty="0">
                <a:solidFill>
                  <a:srgbClr val="000000"/>
                </a:solidFill>
                <a:effectLst/>
                <a:latin typeface="ProximaNova"/>
              </a:rPr>
              <a:t>The Department of Agriculture is setting up a network of </a:t>
            </a:r>
            <a:r>
              <a:rPr lang="en-US" sz="2000" b="0" i="0" dirty="0" err="1">
                <a:solidFill>
                  <a:srgbClr val="000000"/>
                </a:solidFill>
                <a:effectLst/>
                <a:latin typeface="ProximaNova"/>
              </a:rPr>
              <a:t>agro</a:t>
            </a:r>
            <a:r>
              <a:rPr lang="en-US" sz="2000" b="0" i="0" dirty="0">
                <a:solidFill>
                  <a:srgbClr val="000000"/>
                </a:solidFill>
                <a:effectLst/>
                <a:latin typeface="ProximaNova"/>
              </a:rPr>
              <a:t> service </a:t>
            </a:r>
            <a:r>
              <a:rPr lang="en-US" sz="2000" b="0" i="0" dirty="0" err="1">
                <a:solidFill>
                  <a:srgbClr val="000000"/>
                </a:solidFill>
                <a:effectLst/>
                <a:latin typeface="ProximaNova"/>
              </a:rPr>
              <a:t>centres</a:t>
            </a:r>
            <a:r>
              <a:rPr lang="en-US" sz="2000" b="0" i="0" dirty="0">
                <a:solidFill>
                  <a:srgbClr val="000000"/>
                </a:solidFill>
                <a:effectLst/>
                <a:latin typeface="ProximaNova"/>
              </a:rPr>
              <a:t> to provide </a:t>
            </a:r>
            <a:r>
              <a:rPr lang="en-US" sz="2000" b="0" i="0" dirty="0" err="1">
                <a:solidFill>
                  <a:srgbClr val="000000"/>
                </a:solidFill>
                <a:effectLst/>
                <a:latin typeface="ProximaNova"/>
              </a:rPr>
              <a:t>labour</a:t>
            </a:r>
            <a:r>
              <a:rPr lang="en-US" sz="2000" b="0" i="0" dirty="0">
                <a:solidFill>
                  <a:srgbClr val="000000"/>
                </a:solidFill>
                <a:effectLst/>
                <a:latin typeface="ProximaNova"/>
              </a:rPr>
              <a:t> support, planting material, fertilizers, and organic pesticides to farmers.</a:t>
            </a:r>
          </a:p>
          <a:p>
            <a:pPr marL="0" indent="0">
              <a:buNone/>
            </a:pPr>
            <a:endParaRPr lang="en-US" sz="2000" b="1" i="0" dirty="0">
              <a:solidFill>
                <a:srgbClr val="000000"/>
              </a:solidFill>
              <a:effectLst/>
              <a:latin typeface="ProximaNova"/>
            </a:endParaRPr>
          </a:p>
          <a:p>
            <a:r>
              <a:rPr lang="en-US" sz="2000" b="0" i="0" dirty="0">
                <a:effectLst/>
              </a:rPr>
              <a:t>Employment generation through setting up of </a:t>
            </a:r>
            <a:r>
              <a:rPr lang="en-US" sz="2000" b="0" i="0" dirty="0" err="1">
                <a:effectLst/>
              </a:rPr>
              <a:t>agro</a:t>
            </a:r>
            <a:r>
              <a:rPr lang="en-US" sz="2000" b="0" i="0" dirty="0">
                <a:effectLst/>
              </a:rPr>
              <a:t> clinics on farm machinery.</a:t>
            </a:r>
            <a:endParaRPr lang="en-US" sz="2000" b="1" dirty="0"/>
          </a:p>
          <a:p>
            <a:pPr marL="0" indent="0">
              <a:buNone/>
            </a:pPr>
            <a:endParaRPr lang="en-US" b="1" dirty="0"/>
          </a:p>
          <a:p>
            <a:pPr marL="0" indent="0">
              <a:buNone/>
            </a:pPr>
            <a:endParaRPr lang="en-IN" dirty="0"/>
          </a:p>
        </p:txBody>
      </p:sp>
    </p:spTree>
    <p:extLst>
      <p:ext uri="{BB962C8B-B14F-4D97-AF65-F5344CB8AC3E}">
        <p14:creationId xmlns:p14="http://schemas.microsoft.com/office/powerpoint/2010/main" val="2076012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32BF47-129C-495F-B682-04798AE2AB67}"/>
              </a:ext>
            </a:extLst>
          </p:cNvPr>
          <p:cNvSpPr>
            <a:spLocks noGrp="1"/>
          </p:cNvSpPr>
          <p:nvPr>
            <p:ph idx="1"/>
          </p:nvPr>
        </p:nvSpPr>
        <p:spPr>
          <a:xfrm>
            <a:off x="301841" y="239697"/>
            <a:ext cx="11051959" cy="5937266"/>
          </a:xfrm>
        </p:spPr>
        <p:txBody>
          <a:bodyPr/>
          <a:lstStyle/>
          <a:p>
            <a:pPr marL="0" indent="0">
              <a:buNone/>
            </a:pPr>
            <a:r>
              <a:rPr lang="en-US" b="1" dirty="0"/>
              <a:t>Objectives of Study :</a:t>
            </a:r>
          </a:p>
          <a:p>
            <a:r>
              <a:rPr lang="en-US" sz="2000" dirty="0"/>
              <a:t>To study the consultancy services of </a:t>
            </a:r>
            <a:r>
              <a:rPr lang="en-US" sz="2000" dirty="0" err="1"/>
              <a:t>Krushiraaj</a:t>
            </a:r>
            <a:r>
              <a:rPr lang="en-US" sz="2000" dirty="0"/>
              <a:t> </a:t>
            </a:r>
            <a:r>
              <a:rPr lang="en-US" sz="2000" dirty="0" err="1"/>
              <a:t>Agro</a:t>
            </a:r>
            <a:r>
              <a:rPr lang="en-US" sz="2000" dirty="0"/>
              <a:t>-service Centre. </a:t>
            </a:r>
          </a:p>
          <a:p>
            <a:pPr marL="0" indent="0">
              <a:buNone/>
            </a:pPr>
            <a:endParaRPr lang="en-US" sz="2000" dirty="0"/>
          </a:p>
          <a:p>
            <a:r>
              <a:rPr lang="en-US" sz="2000" dirty="0"/>
              <a:t>To study the cost and return structure of </a:t>
            </a:r>
            <a:r>
              <a:rPr lang="en-US" sz="2000" dirty="0" err="1"/>
              <a:t>Krushiraaj</a:t>
            </a:r>
            <a:r>
              <a:rPr lang="en-US" sz="2000" dirty="0"/>
              <a:t> </a:t>
            </a:r>
            <a:r>
              <a:rPr lang="en-US" sz="2000" dirty="0" err="1"/>
              <a:t>Agro</a:t>
            </a:r>
            <a:r>
              <a:rPr lang="en-US" sz="2000" dirty="0"/>
              <a:t>-service Centre .</a:t>
            </a:r>
          </a:p>
          <a:p>
            <a:pPr marL="0" indent="0">
              <a:buNone/>
            </a:pPr>
            <a:endParaRPr lang="en-US" sz="2000" dirty="0"/>
          </a:p>
          <a:p>
            <a:r>
              <a:rPr lang="en-US" sz="2000" dirty="0"/>
              <a:t>To study the SWOT of </a:t>
            </a:r>
            <a:r>
              <a:rPr lang="en-US" sz="2000" dirty="0" err="1"/>
              <a:t>Krushiraaj</a:t>
            </a:r>
            <a:r>
              <a:rPr lang="en-US" sz="2000" dirty="0"/>
              <a:t> </a:t>
            </a:r>
            <a:r>
              <a:rPr lang="en-US" sz="2000" dirty="0" err="1"/>
              <a:t>Agro</a:t>
            </a:r>
            <a:r>
              <a:rPr lang="en-US" sz="2000" dirty="0"/>
              <a:t>-service Centre .</a:t>
            </a:r>
          </a:p>
          <a:p>
            <a:pPr marL="0" indent="0">
              <a:buNone/>
            </a:pPr>
            <a:endParaRPr lang="en-US" sz="2000" dirty="0"/>
          </a:p>
          <a:p>
            <a:r>
              <a:rPr lang="en-US" sz="2000" dirty="0"/>
              <a:t>To identify the various problems and give suitable suggestion to </a:t>
            </a:r>
            <a:r>
              <a:rPr lang="en-US" sz="2000" dirty="0" err="1"/>
              <a:t>Krushiraaj</a:t>
            </a:r>
            <a:r>
              <a:rPr lang="en-US" sz="2000" dirty="0"/>
              <a:t> </a:t>
            </a:r>
            <a:r>
              <a:rPr lang="en-US" sz="2000" dirty="0" err="1"/>
              <a:t>Agro</a:t>
            </a:r>
            <a:r>
              <a:rPr lang="en-US" sz="2000" dirty="0"/>
              <a:t>-service Centre .</a:t>
            </a:r>
            <a:endParaRPr lang="en-IN" sz="2000" dirty="0"/>
          </a:p>
        </p:txBody>
      </p:sp>
    </p:spTree>
    <p:extLst>
      <p:ext uri="{BB962C8B-B14F-4D97-AF65-F5344CB8AC3E}">
        <p14:creationId xmlns:p14="http://schemas.microsoft.com/office/powerpoint/2010/main" val="3548401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D5FBBD-0648-4E15-BF95-60A8A9CFB355}"/>
              </a:ext>
            </a:extLst>
          </p:cNvPr>
          <p:cNvSpPr txBox="1"/>
          <p:nvPr/>
        </p:nvSpPr>
        <p:spPr>
          <a:xfrm>
            <a:off x="328474" y="248575"/>
            <a:ext cx="10404629" cy="5816977"/>
          </a:xfrm>
          <a:prstGeom prst="rect">
            <a:avLst/>
          </a:prstGeom>
          <a:noFill/>
        </p:spPr>
        <p:txBody>
          <a:bodyPr wrap="square">
            <a:spAutoFit/>
          </a:bodyPr>
          <a:lstStyle/>
          <a:p>
            <a:r>
              <a:rPr lang="en-US" sz="2800" b="1" dirty="0"/>
              <a:t>Methodology:-</a:t>
            </a:r>
          </a:p>
          <a:p>
            <a:endParaRPr lang="en-US" sz="2800" b="1" dirty="0"/>
          </a:p>
          <a:p>
            <a:pPr marL="462883" indent="-462883">
              <a:buFont typeface="+mj-lt"/>
              <a:buAutoNum type="arabicPeriod"/>
            </a:pPr>
            <a:r>
              <a:rPr lang="en-US" sz="2400" dirty="0">
                <a:solidFill>
                  <a:srgbClr val="0070C0"/>
                </a:solidFill>
              </a:rPr>
              <a:t>Selection of Unit:-</a:t>
            </a:r>
          </a:p>
          <a:p>
            <a:endParaRPr lang="en-US" sz="2400" dirty="0">
              <a:solidFill>
                <a:srgbClr val="0070C0"/>
              </a:solidFill>
            </a:endParaRPr>
          </a:p>
          <a:p>
            <a:r>
              <a:rPr lang="en-US" sz="2000" dirty="0" err="1"/>
              <a:t>Krushiraaj</a:t>
            </a:r>
            <a:r>
              <a:rPr lang="en-US" sz="2000" dirty="0"/>
              <a:t> </a:t>
            </a:r>
            <a:r>
              <a:rPr lang="en-US" sz="2000" dirty="0" err="1"/>
              <a:t>Agro</a:t>
            </a:r>
            <a:r>
              <a:rPr lang="en-US" sz="2000" dirty="0"/>
              <a:t>-service Centre developed over area of  having different </a:t>
            </a:r>
            <a:r>
              <a:rPr lang="en-US" sz="2000" dirty="0" err="1"/>
              <a:t>agro</a:t>
            </a:r>
            <a:r>
              <a:rPr lang="en-US" sz="2000" dirty="0"/>
              <a:t>-service  </a:t>
            </a:r>
            <a:r>
              <a:rPr lang="en-US" sz="2000" dirty="0" err="1"/>
              <a:t>centre</a:t>
            </a:r>
            <a:r>
              <a:rPr lang="en-US" sz="2000" dirty="0"/>
              <a:t> units which provide us various opportunity of learning.</a:t>
            </a:r>
          </a:p>
          <a:p>
            <a:endParaRPr lang="en-US" sz="2000" dirty="0"/>
          </a:p>
          <a:p>
            <a:r>
              <a:rPr lang="en-US" sz="2000" dirty="0"/>
              <a:t>Address:-  A/P-</a:t>
            </a:r>
            <a:r>
              <a:rPr lang="en-US" sz="2000" dirty="0" err="1"/>
              <a:t>Paragaon</a:t>
            </a:r>
            <a:r>
              <a:rPr lang="en-US" sz="2000" dirty="0"/>
              <a:t>, T-</a:t>
            </a:r>
            <a:r>
              <a:rPr lang="en-US" sz="2000" dirty="0" err="1"/>
              <a:t>Khandala</a:t>
            </a:r>
            <a:r>
              <a:rPr lang="en-US" sz="2000" dirty="0"/>
              <a:t>, D-</a:t>
            </a:r>
            <a:r>
              <a:rPr lang="en-US" sz="2000" dirty="0" err="1"/>
              <a:t>Satara</a:t>
            </a:r>
            <a:r>
              <a:rPr lang="en-US" sz="2000" dirty="0"/>
              <a:t> P.C.-412802</a:t>
            </a:r>
          </a:p>
          <a:p>
            <a:endParaRPr lang="en-US" sz="2000" dirty="0"/>
          </a:p>
          <a:p>
            <a:endParaRPr lang="en-US" sz="2000" dirty="0"/>
          </a:p>
          <a:p>
            <a:pPr marL="0" indent="0">
              <a:buNone/>
            </a:pPr>
            <a:r>
              <a:rPr lang="en-US" sz="2000" dirty="0">
                <a:solidFill>
                  <a:srgbClr val="0070C0"/>
                </a:solidFill>
              </a:rPr>
              <a:t>2. </a:t>
            </a:r>
            <a:r>
              <a:rPr lang="en-US" sz="2400" dirty="0">
                <a:solidFill>
                  <a:srgbClr val="0070C0"/>
                </a:solidFill>
              </a:rPr>
              <a:t>Collection of Data</a:t>
            </a:r>
            <a:r>
              <a:rPr lang="en-US" sz="2000" dirty="0">
                <a:solidFill>
                  <a:srgbClr val="0070C0"/>
                </a:solidFill>
              </a:rPr>
              <a:t>:-</a:t>
            </a:r>
          </a:p>
          <a:p>
            <a:pPr marL="0" indent="0">
              <a:buNone/>
            </a:pPr>
            <a:endParaRPr lang="en-US" sz="2000" dirty="0">
              <a:solidFill>
                <a:srgbClr val="0070C0"/>
              </a:solidFill>
            </a:endParaRPr>
          </a:p>
          <a:p>
            <a:r>
              <a:rPr lang="en-US" sz="2000" dirty="0"/>
              <a:t>Primary Data:-  Direct Interview through a well designed questionnaire with owner of </a:t>
            </a:r>
            <a:r>
              <a:rPr lang="en-US" sz="2000" dirty="0" err="1"/>
              <a:t>agro</a:t>
            </a:r>
            <a:r>
              <a:rPr lang="en-US" sz="2000" dirty="0"/>
              <a:t>-service </a:t>
            </a:r>
            <a:r>
              <a:rPr lang="en-US" sz="2000" dirty="0" err="1"/>
              <a:t>centre</a:t>
            </a:r>
            <a:r>
              <a:rPr lang="en-US" sz="2000" dirty="0"/>
              <a:t>.</a:t>
            </a:r>
          </a:p>
          <a:p>
            <a:endParaRPr lang="en-US" sz="2000" dirty="0"/>
          </a:p>
          <a:p>
            <a:r>
              <a:rPr lang="en-US" sz="2000" dirty="0"/>
              <a:t>Secondary Data:-  </a:t>
            </a:r>
            <a:r>
              <a:rPr lang="en-US" sz="2000" dirty="0">
                <a:cs typeface="Times New Roman" panose="02020603050405020304" pitchFamily="18" charset="0"/>
              </a:rPr>
              <a:t>For the purpose of this study,</a:t>
            </a:r>
            <a:r>
              <a:rPr lang="en-IN" sz="2000" dirty="0">
                <a:effectLst/>
                <a:ea typeface="Calibri" panose="020F0502020204030204" pitchFamily="34" charset="0"/>
                <a:cs typeface="Mangal" panose="02040503050203030202" pitchFamily="18" charset="0"/>
              </a:rPr>
              <a:t> </a:t>
            </a:r>
            <a:r>
              <a:rPr lang="en-IN" sz="2000" dirty="0">
                <a:ea typeface="Calibri" panose="020F0502020204030204" pitchFamily="34" charset="0"/>
                <a:cs typeface="Mangal" panose="02040503050203030202" pitchFamily="18" charset="0"/>
              </a:rPr>
              <a:t>data </a:t>
            </a:r>
            <a:r>
              <a:rPr lang="en-IN" sz="2000" dirty="0">
                <a:effectLst/>
                <a:ea typeface="Calibri" panose="020F0502020204030204" pitchFamily="34" charset="0"/>
                <a:cs typeface="Mangal" panose="02040503050203030202" pitchFamily="18" charset="0"/>
              </a:rPr>
              <a:t>was collected from Internet, </a:t>
            </a:r>
            <a:r>
              <a:rPr lang="en-US" sz="2000" dirty="0"/>
              <a:t>Newspaper </a:t>
            </a:r>
            <a:r>
              <a:rPr lang="en-IN" sz="2000" dirty="0">
                <a:effectLst/>
                <a:ea typeface="Calibri" panose="020F0502020204030204" pitchFamily="34" charset="0"/>
                <a:cs typeface="Mangal" panose="02040503050203030202" pitchFamily="18" charset="0"/>
              </a:rPr>
              <a:t>etc. </a:t>
            </a:r>
          </a:p>
          <a:p>
            <a:endParaRPr lang="en-US" sz="2400" dirty="0"/>
          </a:p>
        </p:txBody>
      </p:sp>
    </p:spTree>
    <p:extLst>
      <p:ext uri="{BB962C8B-B14F-4D97-AF65-F5344CB8AC3E}">
        <p14:creationId xmlns:p14="http://schemas.microsoft.com/office/powerpoint/2010/main" val="3299000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7DF226-8592-4C7D-A98D-F81B43770141}"/>
                  </a:ext>
                </a:extLst>
              </p:cNvPr>
              <p:cNvSpPr>
                <a:spLocks noGrp="1"/>
              </p:cNvSpPr>
              <p:nvPr>
                <p:ph idx="1"/>
              </p:nvPr>
            </p:nvSpPr>
            <p:spPr>
              <a:xfrm>
                <a:off x="372861" y="355107"/>
                <a:ext cx="11390051" cy="6134470"/>
              </a:xfrm>
            </p:spPr>
            <p:txBody>
              <a:bodyPr>
                <a:normAutofit/>
              </a:bodyPr>
              <a:lstStyle/>
              <a:p>
                <a:pPr marL="0" indent="0">
                  <a:buNone/>
                </a:pPr>
                <a:r>
                  <a:rPr lang="en-US" sz="2800" dirty="0">
                    <a:solidFill>
                      <a:srgbClr val="0070C0"/>
                    </a:solidFill>
                  </a:rPr>
                  <a:t>3.Analysis of Data:-</a:t>
                </a:r>
              </a:p>
              <a:p>
                <a:pPr marL="0" indent="0">
                  <a:buNone/>
                </a:pPr>
                <a:endParaRPr lang="en-US" sz="2800" dirty="0">
                  <a:solidFill>
                    <a:srgbClr val="0070C0"/>
                  </a:solidFill>
                </a:endParaRPr>
              </a:p>
              <a:p>
                <a:r>
                  <a:rPr lang="en-US" sz="2000" dirty="0"/>
                  <a:t>Capital investment : The fixed investment on a </a:t>
                </a:r>
                <a:r>
                  <a:rPr lang="en-US" sz="2000" dirty="0" err="1"/>
                  <a:t>Agro</a:t>
                </a:r>
                <a:r>
                  <a:rPr lang="en-US" sz="2000" dirty="0"/>
                  <a:t> service </a:t>
                </a:r>
                <a:r>
                  <a:rPr lang="en-US" sz="2000" dirty="0" err="1"/>
                  <a:t>centre</a:t>
                </a:r>
                <a:r>
                  <a:rPr lang="en-US" sz="2000" dirty="0"/>
                  <a:t> comprised of investment on shop , furniture fencing etc.</a:t>
                </a:r>
              </a:p>
              <a:p>
                <a:r>
                  <a:rPr lang="en-US" sz="2000" dirty="0"/>
                  <a:t>Total Cost =Total Fixed cost + Total Variable Cost </a:t>
                </a:r>
              </a:p>
              <a:p>
                <a:r>
                  <a:rPr lang="en-US" sz="2000" dirty="0"/>
                  <a:t>Total Fixed Cost =Depreciation + Interest on Fixed Cost</a:t>
                </a:r>
              </a:p>
              <a:p>
                <a:r>
                  <a:rPr lang="en-US" sz="2000" dirty="0"/>
                  <a:t>Total Variable Cost = Input Cost + </a:t>
                </a:r>
                <a:r>
                  <a:rPr lang="en-US" sz="2000" dirty="0" err="1"/>
                  <a:t>Labour</a:t>
                </a:r>
                <a:r>
                  <a:rPr lang="en-US" sz="2000" dirty="0"/>
                  <a:t> Cost + License Renewal + Electricity Cost   + Transportation Cost + </a:t>
                </a:r>
                <a:r>
                  <a:rPr lang="en-US" sz="2000" dirty="0" err="1"/>
                  <a:t>Maintainance</a:t>
                </a:r>
                <a:r>
                  <a:rPr lang="en-US" sz="2000" dirty="0"/>
                  <a:t> Cost Etc.</a:t>
                </a:r>
              </a:p>
              <a:p>
                <a:r>
                  <a:rPr lang="en-US" sz="2000" dirty="0"/>
                  <a:t>In addition to this, BCR, IRR &amp; NPW were calculated for selected study unit.</a:t>
                </a:r>
              </a:p>
              <a:p>
                <a:r>
                  <a:rPr lang="en-US" sz="2000" dirty="0"/>
                  <a:t>Net Present Worth =</a:t>
                </a:r>
                <a14:m>
                  <m:oMath xmlns:m="http://schemas.openxmlformats.org/officeDocument/2006/math">
                    <m:r>
                      <a:rPr lang="en-US" sz="2000" b="0" i="0" dirty="0" smtClean="0">
                        <a:latin typeface="Cambria Math" panose="02040503050406030204" pitchFamily="18" charset="0"/>
                        <a:ea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oMath>
                </a14:m>
                <a:r>
                  <a:rPr lang="en-US" sz="2000" dirty="0"/>
                  <a:t> Present Worth of Benefit-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dirty="0"/>
                  <a:t>Present Worth of Cost</a:t>
                </a:r>
              </a:p>
              <a:p>
                <a:r>
                  <a:rPr lang="en-US" sz="2000" dirty="0"/>
                  <a:t>Internal Rate of Return =By trial &amp; error method.</a:t>
                </a:r>
              </a:p>
              <a:p>
                <a:pPr marL="0" indent="0">
                  <a:buNone/>
                </a:pPr>
                <a:endParaRPr lang="en-US" sz="2000" dirty="0"/>
              </a:p>
              <a:p>
                <a14:m>
                  <m:oMath xmlns:m="http://schemas.openxmlformats.org/officeDocument/2006/math">
                    <m:r>
                      <a:rPr lang="en-US" sz="2000" i="1">
                        <a:latin typeface="Cambria Math" panose="02040503050406030204" pitchFamily="18" charset="0"/>
                      </a:rPr>
                      <m:t>𝐵𝑒𝑛𝑒𝑓𝑖𝑡</m:t>
                    </m:r>
                    <m:r>
                      <a:rPr lang="en-US" sz="2000" i="1">
                        <a:latin typeface="Cambria Math" panose="02040503050406030204" pitchFamily="18" charset="0"/>
                      </a:rPr>
                      <m:t>  </m:t>
                    </m:r>
                    <m:r>
                      <a:rPr lang="en-US" sz="2000" i="1">
                        <a:latin typeface="Cambria Math" panose="02040503050406030204" pitchFamily="18" charset="0"/>
                      </a:rPr>
                      <m:t>𝐶𝑜𝑠𝑡</m:t>
                    </m:r>
                    <m:r>
                      <a:rPr lang="en-US" sz="2000" i="1">
                        <a:latin typeface="Cambria Math" panose="02040503050406030204" pitchFamily="18" charset="0"/>
                      </a:rPr>
                      <m:t> </m:t>
                    </m:r>
                    <m:r>
                      <a:rPr lang="en-US" sz="2000" i="1">
                        <a:latin typeface="Cambria Math" panose="02040503050406030204" pitchFamily="18" charset="0"/>
                      </a:rPr>
                      <m:t>𝑅𝑎𝑡𝑖𝑜</m:t>
                    </m:r>
                    <m:r>
                      <a:rPr lang="en-US" sz="2000" i="1">
                        <a:latin typeface="Cambria Math" panose="02040503050406030204" pitchFamily="18" charset="0"/>
                      </a:rPr>
                      <m:t>=</m:t>
                    </m:r>
                    <m:f>
                      <m:fPr>
                        <m:ctrlPr>
                          <a:rPr lang="en-US" sz="2000" i="1">
                            <a:latin typeface="Cambria Math" panose="02040503050406030204" pitchFamily="18" charset="0"/>
                          </a:rPr>
                        </m:ctrlPr>
                      </m:fPr>
                      <m:num>
                        <m:nary>
                          <m:naryPr>
                            <m:chr m:val="∑"/>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𝑃𝑟𝑒𝑠𝑒𝑛𝑡</m:t>
                            </m:r>
                            <m:r>
                              <a:rPr lang="en-US" sz="2000" i="1">
                                <a:latin typeface="Cambria Math" panose="02040503050406030204" pitchFamily="18" charset="0"/>
                              </a:rPr>
                              <m:t> </m:t>
                            </m:r>
                            <m:r>
                              <a:rPr lang="en-US" sz="2000" i="1">
                                <a:latin typeface="Cambria Math" panose="02040503050406030204" pitchFamily="18" charset="0"/>
                              </a:rPr>
                              <m:t>𝑊𝑜𝑟𝑡h</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𝐵𝑒𝑛𝑒𝑓𝑖𝑡</m:t>
                            </m:r>
                          </m:e>
                        </m:nary>
                      </m:num>
                      <m:den>
                        <m:nary>
                          <m:naryPr>
                            <m:chr m:val="∑"/>
                            <m:subHide m:val="on"/>
                            <m:supHide m:val="on"/>
                            <m:ctrlPr>
                              <a:rPr lang="en-US" sz="2000" i="1" dirty="0">
                                <a:latin typeface="Cambria Math" panose="02040503050406030204" pitchFamily="18" charset="0"/>
                              </a:rPr>
                            </m:ctrlPr>
                          </m:naryPr>
                          <m:sub/>
                          <m:sup/>
                          <m:e>
                            <m:r>
                              <a:rPr lang="en-US" sz="2000" i="1" dirty="0">
                                <a:latin typeface="Cambria Math" panose="02040503050406030204" pitchFamily="18" charset="0"/>
                              </a:rPr>
                              <m:t>𝑃𝑟𝑒𝑠𝑒𝑛𝑡</m:t>
                            </m:r>
                            <m:r>
                              <a:rPr lang="en-US" sz="2000" i="1" dirty="0">
                                <a:latin typeface="Cambria Math" panose="02040503050406030204" pitchFamily="18" charset="0"/>
                              </a:rPr>
                              <m:t> </m:t>
                            </m:r>
                            <m:r>
                              <a:rPr lang="en-US" sz="2000" i="1" dirty="0">
                                <a:latin typeface="Cambria Math" panose="02040503050406030204" pitchFamily="18" charset="0"/>
                              </a:rPr>
                              <m:t>𝑊𝑜𝑟𝑡h</m:t>
                            </m:r>
                            <m:r>
                              <a:rPr lang="en-US" sz="2000" i="1" dirty="0">
                                <a:latin typeface="Cambria Math" panose="02040503050406030204" pitchFamily="18" charset="0"/>
                              </a:rPr>
                              <m:t> </m:t>
                            </m:r>
                            <m:r>
                              <a:rPr lang="en-US" sz="2000" i="1" dirty="0">
                                <a:latin typeface="Cambria Math" panose="02040503050406030204" pitchFamily="18" charset="0"/>
                              </a:rPr>
                              <m:t>𝑜𝑓</m:t>
                            </m:r>
                            <m:r>
                              <a:rPr lang="en-US" sz="2000" i="1" dirty="0">
                                <a:latin typeface="Cambria Math" panose="02040503050406030204" pitchFamily="18" charset="0"/>
                              </a:rPr>
                              <m:t> </m:t>
                            </m:r>
                            <m:r>
                              <a:rPr lang="en-US" sz="2000" i="1" dirty="0">
                                <a:latin typeface="Cambria Math" panose="02040503050406030204" pitchFamily="18" charset="0"/>
                              </a:rPr>
                              <m:t>𝐶𝑜𝑠𝑡</m:t>
                            </m:r>
                          </m:e>
                        </m:nary>
                      </m:den>
                    </m:f>
                  </m:oMath>
                </a14:m>
                <a:endParaRPr lang="en-IN" sz="2000" dirty="0"/>
              </a:p>
            </p:txBody>
          </p:sp>
        </mc:Choice>
        <mc:Fallback xmlns="">
          <p:sp>
            <p:nvSpPr>
              <p:cNvPr id="3" name="Content Placeholder 2">
                <a:extLst>
                  <a:ext uri="{FF2B5EF4-FFF2-40B4-BE49-F238E27FC236}">
                    <a16:creationId xmlns:a16="http://schemas.microsoft.com/office/drawing/2014/main" id="{447DF226-8592-4C7D-A98D-F81B43770141}"/>
                  </a:ext>
                </a:extLst>
              </p:cNvPr>
              <p:cNvSpPr>
                <a:spLocks noGrp="1" noRot="1" noChangeAspect="1" noMove="1" noResize="1" noEditPoints="1" noAdjustHandles="1" noChangeArrowheads="1" noChangeShapeType="1" noTextEdit="1"/>
              </p:cNvSpPr>
              <p:nvPr>
                <p:ph idx="1"/>
              </p:nvPr>
            </p:nvSpPr>
            <p:spPr>
              <a:xfrm>
                <a:off x="372861" y="355107"/>
                <a:ext cx="11390051" cy="6134470"/>
              </a:xfrm>
              <a:blipFill>
                <a:blip r:embed="rId2"/>
                <a:stretch>
                  <a:fillRect l="-1070" t="-1589" r="-749"/>
                </a:stretch>
              </a:blipFill>
            </p:spPr>
            <p:txBody>
              <a:bodyPr/>
              <a:lstStyle/>
              <a:p>
                <a:r>
                  <a:rPr lang="en-IN">
                    <a:noFill/>
                  </a:rPr>
                  <a:t> </a:t>
                </a:r>
              </a:p>
            </p:txBody>
          </p:sp>
        </mc:Fallback>
      </mc:AlternateContent>
    </p:spTree>
    <p:extLst>
      <p:ext uri="{BB962C8B-B14F-4D97-AF65-F5344CB8AC3E}">
        <p14:creationId xmlns:p14="http://schemas.microsoft.com/office/powerpoint/2010/main" val="1443669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2EA041-B581-4DDF-A92B-6C3B1690754B}"/>
              </a:ext>
            </a:extLst>
          </p:cNvPr>
          <p:cNvSpPr>
            <a:spLocks noGrp="1"/>
          </p:cNvSpPr>
          <p:nvPr>
            <p:ph idx="1"/>
          </p:nvPr>
        </p:nvSpPr>
        <p:spPr>
          <a:xfrm>
            <a:off x="355107" y="319596"/>
            <a:ext cx="10998693" cy="5857367"/>
          </a:xfrm>
        </p:spPr>
        <p:txBody>
          <a:bodyPr>
            <a:normAutofit/>
          </a:bodyPr>
          <a:lstStyle/>
          <a:p>
            <a:pPr marL="0" indent="0">
              <a:buNone/>
            </a:pPr>
            <a:r>
              <a:rPr lang="en-US" b="1" dirty="0"/>
              <a:t>Demographic Profile of Entrepreneur :</a:t>
            </a:r>
          </a:p>
          <a:p>
            <a:pPr marL="0" indent="0">
              <a:buNone/>
            </a:pPr>
            <a:r>
              <a:rPr lang="en-US" sz="2400" dirty="0"/>
              <a:t>Name of </a:t>
            </a:r>
            <a:r>
              <a:rPr lang="en-US" sz="2400" dirty="0" err="1"/>
              <a:t>Agro</a:t>
            </a:r>
            <a:r>
              <a:rPr lang="en-US" sz="2400" dirty="0"/>
              <a:t> service </a:t>
            </a:r>
            <a:r>
              <a:rPr lang="en-US" sz="2400" dirty="0" err="1"/>
              <a:t>centre</a:t>
            </a:r>
            <a:r>
              <a:rPr lang="en-US" sz="2400" dirty="0"/>
              <a:t> : </a:t>
            </a:r>
            <a:r>
              <a:rPr lang="en-US" sz="2400" dirty="0" err="1"/>
              <a:t>Krushiraaj</a:t>
            </a:r>
            <a:r>
              <a:rPr lang="en-US" sz="2400" dirty="0"/>
              <a:t> </a:t>
            </a:r>
            <a:r>
              <a:rPr lang="en-US" sz="2400" dirty="0" err="1"/>
              <a:t>Agro</a:t>
            </a:r>
            <a:r>
              <a:rPr lang="en-US" sz="2400" dirty="0"/>
              <a:t>-service Centre , </a:t>
            </a:r>
            <a:r>
              <a:rPr lang="en-US" sz="2400" dirty="0" err="1"/>
              <a:t>Paragaon</a:t>
            </a:r>
            <a:r>
              <a:rPr lang="en-US" sz="2400" dirty="0"/>
              <a:t>.</a:t>
            </a:r>
          </a:p>
          <a:p>
            <a:pPr marL="0" indent="0">
              <a:buNone/>
            </a:pPr>
            <a:r>
              <a:rPr lang="en-US" sz="2400" dirty="0"/>
              <a:t>Name of Owner :- Rajendra Ramchandra </a:t>
            </a:r>
            <a:r>
              <a:rPr lang="en-US" sz="2400" dirty="0" err="1"/>
              <a:t>Patne</a:t>
            </a:r>
            <a:endParaRPr lang="en-US" sz="2400" dirty="0"/>
          </a:p>
          <a:p>
            <a:pPr marL="0" indent="0">
              <a:buNone/>
            </a:pPr>
            <a:r>
              <a:rPr lang="en-US" sz="2400" dirty="0"/>
              <a:t>Age : 49</a:t>
            </a:r>
          </a:p>
          <a:p>
            <a:pPr marL="0" indent="0">
              <a:buNone/>
            </a:pPr>
            <a:r>
              <a:rPr lang="en-US" sz="2400" dirty="0"/>
              <a:t>Education : BSC Agri</a:t>
            </a:r>
          </a:p>
          <a:p>
            <a:pPr marL="0" indent="0">
              <a:buNone/>
            </a:pPr>
            <a:r>
              <a:rPr lang="en-US" sz="2400" dirty="0"/>
              <a:t>License No. :    Seed:- LASD12090064</a:t>
            </a:r>
          </a:p>
          <a:p>
            <a:pPr marL="0" indent="0">
              <a:buNone/>
            </a:pPr>
            <a:r>
              <a:rPr lang="en-US" sz="2400" dirty="0"/>
              <a:t>                          Fertilizer :- LAFD12090076</a:t>
            </a:r>
          </a:p>
          <a:p>
            <a:pPr marL="0" indent="0">
              <a:buNone/>
            </a:pPr>
            <a:r>
              <a:rPr lang="en-US" sz="2400" dirty="0"/>
              <a:t>                          Insecticide :- LAID12090044</a:t>
            </a:r>
          </a:p>
          <a:p>
            <a:pPr marL="0" indent="0">
              <a:buNone/>
            </a:pPr>
            <a:r>
              <a:rPr lang="en-US" sz="2400" dirty="0"/>
              <a:t>Products : </a:t>
            </a:r>
          </a:p>
          <a:p>
            <a:pPr marL="514350" indent="-514350">
              <a:buAutoNum type="arabicPeriod"/>
            </a:pPr>
            <a:r>
              <a:rPr lang="en-US" sz="2400" dirty="0"/>
              <a:t>Seed :-</a:t>
            </a:r>
          </a:p>
          <a:p>
            <a:pPr marL="0" indent="0">
              <a:buNone/>
            </a:pPr>
            <a:endParaRPr lang="en-IN" dirty="0"/>
          </a:p>
        </p:txBody>
      </p:sp>
      <p:pic>
        <p:nvPicPr>
          <p:cNvPr id="1026" name="Picture 2">
            <a:extLst>
              <a:ext uri="{FF2B5EF4-FFF2-40B4-BE49-F238E27FC236}">
                <a16:creationId xmlns:a16="http://schemas.microsoft.com/office/drawing/2014/main" id="{581A0448-8201-422C-9B39-35EE2C799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922" y="3808520"/>
            <a:ext cx="2166904" cy="32492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E188130-DCBD-4B4D-BB0F-80F6523F51DE}"/>
              </a:ext>
            </a:extLst>
          </p:cNvPr>
          <p:cNvPicPr>
            <a:picLocks noChangeAspect="1"/>
          </p:cNvPicPr>
          <p:nvPr/>
        </p:nvPicPr>
        <p:blipFill>
          <a:blip r:embed="rId3"/>
          <a:stretch>
            <a:fillRect/>
          </a:stretch>
        </p:blipFill>
        <p:spPr>
          <a:xfrm>
            <a:off x="4922205" y="4731797"/>
            <a:ext cx="1743907" cy="1993037"/>
          </a:xfrm>
          <a:prstGeom prst="rect">
            <a:avLst/>
          </a:prstGeom>
        </p:spPr>
      </p:pic>
      <p:pic>
        <p:nvPicPr>
          <p:cNvPr id="4" name="Picture 3">
            <a:extLst>
              <a:ext uri="{FF2B5EF4-FFF2-40B4-BE49-F238E27FC236}">
                <a16:creationId xmlns:a16="http://schemas.microsoft.com/office/drawing/2014/main" id="{8300D63A-CA08-4C85-8525-1F172B1EDEAA}"/>
              </a:ext>
            </a:extLst>
          </p:cNvPr>
          <p:cNvPicPr>
            <a:picLocks noChangeAspect="1"/>
          </p:cNvPicPr>
          <p:nvPr/>
        </p:nvPicPr>
        <p:blipFill>
          <a:blip r:embed="rId4"/>
          <a:stretch>
            <a:fillRect/>
          </a:stretch>
        </p:blipFill>
        <p:spPr>
          <a:xfrm>
            <a:off x="7070325" y="4731797"/>
            <a:ext cx="2068080" cy="2068080"/>
          </a:xfrm>
          <a:prstGeom prst="rect">
            <a:avLst/>
          </a:prstGeom>
        </p:spPr>
      </p:pic>
      <p:pic>
        <p:nvPicPr>
          <p:cNvPr id="5" name="Picture 4">
            <a:extLst>
              <a:ext uri="{FF2B5EF4-FFF2-40B4-BE49-F238E27FC236}">
                <a16:creationId xmlns:a16="http://schemas.microsoft.com/office/drawing/2014/main" id="{54FCBF84-BA8B-4F02-B555-1B0DA57917E7}"/>
              </a:ext>
            </a:extLst>
          </p:cNvPr>
          <p:cNvPicPr>
            <a:picLocks noChangeAspect="1"/>
          </p:cNvPicPr>
          <p:nvPr/>
        </p:nvPicPr>
        <p:blipFill>
          <a:blip r:embed="rId5"/>
          <a:stretch>
            <a:fillRect/>
          </a:stretch>
        </p:blipFill>
        <p:spPr>
          <a:xfrm>
            <a:off x="9542470" y="4796739"/>
            <a:ext cx="1407265" cy="1741665"/>
          </a:xfrm>
          <a:prstGeom prst="rect">
            <a:avLst/>
          </a:prstGeom>
        </p:spPr>
      </p:pic>
    </p:spTree>
    <p:extLst>
      <p:ext uri="{BB962C8B-B14F-4D97-AF65-F5344CB8AC3E}">
        <p14:creationId xmlns:p14="http://schemas.microsoft.com/office/powerpoint/2010/main" val="2021338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E4B48-A056-4929-A1F7-7C7BDAF002C1}"/>
              </a:ext>
            </a:extLst>
          </p:cNvPr>
          <p:cNvSpPr>
            <a:spLocks noGrp="1"/>
          </p:cNvSpPr>
          <p:nvPr>
            <p:ph idx="1"/>
          </p:nvPr>
        </p:nvSpPr>
        <p:spPr>
          <a:xfrm>
            <a:off x="337351" y="275208"/>
            <a:ext cx="11016449" cy="5901755"/>
          </a:xfrm>
        </p:spPr>
        <p:txBody>
          <a:bodyPr>
            <a:normAutofit/>
          </a:bodyPr>
          <a:lstStyle/>
          <a:p>
            <a:pPr marL="0" indent="0">
              <a:buNone/>
            </a:pPr>
            <a:r>
              <a:rPr lang="en-US" sz="2800" dirty="0"/>
              <a:t>2. Fertilizer :-</a:t>
            </a:r>
          </a:p>
          <a:p>
            <a:pPr marL="0" indent="0">
              <a:buNone/>
            </a:pPr>
            <a:endParaRPr lang="en-US" dirty="0"/>
          </a:p>
          <a:p>
            <a:pPr marL="0" indent="0">
              <a:buNone/>
            </a:pPr>
            <a:endParaRPr lang="en-US" sz="2800" dirty="0"/>
          </a:p>
          <a:p>
            <a:pPr marL="0" indent="0">
              <a:buNone/>
            </a:pPr>
            <a:endParaRPr lang="en-US" dirty="0"/>
          </a:p>
          <a:p>
            <a:pPr marL="0" indent="0">
              <a:buNone/>
            </a:pPr>
            <a:endParaRPr lang="en-US" sz="2800" dirty="0"/>
          </a:p>
          <a:p>
            <a:pPr marL="0" indent="0">
              <a:buNone/>
            </a:pPr>
            <a:endParaRPr lang="en-US" sz="2800" dirty="0"/>
          </a:p>
          <a:p>
            <a:pPr marL="0" indent="0">
              <a:buNone/>
            </a:pPr>
            <a:r>
              <a:rPr lang="en-US" dirty="0"/>
              <a:t>3. Herbicide :-</a:t>
            </a:r>
            <a:endParaRPr lang="en-US" sz="2800" dirty="0"/>
          </a:p>
          <a:p>
            <a:pPr marL="0" indent="0">
              <a:buNone/>
            </a:pPr>
            <a:endParaRPr lang="en-IN" dirty="0"/>
          </a:p>
        </p:txBody>
      </p:sp>
      <p:pic>
        <p:nvPicPr>
          <p:cNvPr id="4" name="Picture 3">
            <a:extLst>
              <a:ext uri="{FF2B5EF4-FFF2-40B4-BE49-F238E27FC236}">
                <a16:creationId xmlns:a16="http://schemas.microsoft.com/office/drawing/2014/main" id="{EB416EB7-1E8F-496F-99BB-0EA48D5BD32E}"/>
              </a:ext>
            </a:extLst>
          </p:cNvPr>
          <p:cNvPicPr>
            <a:picLocks noChangeAspect="1"/>
          </p:cNvPicPr>
          <p:nvPr/>
        </p:nvPicPr>
        <p:blipFill>
          <a:blip r:embed="rId2"/>
          <a:stretch>
            <a:fillRect/>
          </a:stretch>
        </p:blipFill>
        <p:spPr>
          <a:xfrm>
            <a:off x="181253" y="1020932"/>
            <a:ext cx="2014814" cy="2014814"/>
          </a:xfrm>
          <a:prstGeom prst="rect">
            <a:avLst/>
          </a:prstGeom>
        </p:spPr>
      </p:pic>
      <p:pic>
        <p:nvPicPr>
          <p:cNvPr id="5" name="Picture 4">
            <a:extLst>
              <a:ext uri="{FF2B5EF4-FFF2-40B4-BE49-F238E27FC236}">
                <a16:creationId xmlns:a16="http://schemas.microsoft.com/office/drawing/2014/main" id="{D1DDFC74-03F2-4E10-8512-8A1652412FDB}"/>
              </a:ext>
            </a:extLst>
          </p:cNvPr>
          <p:cNvPicPr>
            <a:picLocks noChangeAspect="1"/>
          </p:cNvPicPr>
          <p:nvPr/>
        </p:nvPicPr>
        <p:blipFill>
          <a:blip r:embed="rId3"/>
          <a:stretch>
            <a:fillRect/>
          </a:stretch>
        </p:blipFill>
        <p:spPr>
          <a:xfrm>
            <a:off x="2352165" y="1083076"/>
            <a:ext cx="1748484" cy="1748484"/>
          </a:xfrm>
          <a:prstGeom prst="rect">
            <a:avLst/>
          </a:prstGeom>
        </p:spPr>
      </p:pic>
      <p:pic>
        <p:nvPicPr>
          <p:cNvPr id="6" name="Picture 5">
            <a:extLst>
              <a:ext uri="{FF2B5EF4-FFF2-40B4-BE49-F238E27FC236}">
                <a16:creationId xmlns:a16="http://schemas.microsoft.com/office/drawing/2014/main" id="{A3279A9C-4B5B-43A9-A9CD-F97A5EB580E5}"/>
              </a:ext>
            </a:extLst>
          </p:cNvPr>
          <p:cNvPicPr>
            <a:picLocks noChangeAspect="1"/>
          </p:cNvPicPr>
          <p:nvPr/>
        </p:nvPicPr>
        <p:blipFill>
          <a:blip r:embed="rId4"/>
          <a:stretch>
            <a:fillRect/>
          </a:stretch>
        </p:blipFill>
        <p:spPr>
          <a:xfrm>
            <a:off x="4662817" y="1154097"/>
            <a:ext cx="1433183" cy="1748483"/>
          </a:xfrm>
          <a:prstGeom prst="rect">
            <a:avLst/>
          </a:prstGeom>
        </p:spPr>
      </p:pic>
      <p:pic>
        <p:nvPicPr>
          <p:cNvPr id="7" name="Picture 6">
            <a:extLst>
              <a:ext uri="{FF2B5EF4-FFF2-40B4-BE49-F238E27FC236}">
                <a16:creationId xmlns:a16="http://schemas.microsoft.com/office/drawing/2014/main" id="{05325AC7-565C-44E4-AADA-70B25598E01C}"/>
              </a:ext>
            </a:extLst>
          </p:cNvPr>
          <p:cNvPicPr>
            <a:picLocks noChangeAspect="1"/>
          </p:cNvPicPr>
          <p:nvPr/>
        </p:nvPicPr>
        <p:blipFill>
          <a:blip r:embed="rId5"/>
          <a:stretch>
            <a:fillRect/>
          </a:stretch>
        </p:blipFill>
        <p:spPr>
          <a:xfrm>
            <a:off x="6917286" y="1083076"/>
            <a:ext cx="1097400" cy="1953111"/>
          </a:xfrm>
          <a:prstGeom prst="rect">
            <a:avLst/>
          </a:prstGeom>
        </p:spPr>
      </p:pic>
      <p:pic>
        <p:nvPicPr>
          <p:cNvPr id="8" name="Picture 7">
            <a:extLst>
              <a:ext uri="{FF2B5EF4-FFF2-40B4-BE49-F238E27FC236}">
                <a16:creationId xmlns:a16="http://schemas.microsoft.com/office/drawing/2014/main" id="{4E9EDCDD-FFC7-4C87-BCFD-70BE5FC4A058}"/>
              </a:ext>
            </a:extLst>
          </p:cNvPr>
          <p:cNvPicPr>
            <a:picLocks noChangeAspect="1"/>
          </p:cNvPicPr>
          <p:nvPr/>
        </p:nvPicPr>
        <p:blipFill>
          <a:blip r:embed="rId6"/>
          <a:stretch>
            <a:fillRect/>
          </a:stretch>
        </p:blipFill>
        <p:spPr>
          <a:xfrm>
            <a:off x="8835971" y="1082382"/>
            <a:ext cx="1919833" cy="1919833"/>
          </a:xfrm>
          <a:prstGeom prst="rect">
            <a:avLst/>
          </a:prstGeom>
        </p:spPr>
      </p:pic>
      <p:pic>
        <p:nvPicPr>
          <p:cNvPr id="9" name="Picture 8">
            <a:extLst>
              <a:ext uri="{FF2B5EF4-FFF2-40B4-BE49-F238E27FC236}">
                <a16:creationId xmlns:a16="http://schemas.microsoft.com/office/drawing/2014/main" id="{903B49A8-7E12-4D8B-9609-D07F4FFADCF8}"/>
              </a:ext>
            </a:extLst>
          </p:cNvPr>
          <p:cNvPicPr>
            <a:picLocks noChangeAspect="1"/>
          </p:cNvPicPr>
          <p:nvPr/>
        </p:nvPicPr>
        <p:blipFill>
          <a:blip r:embed="rId7"/>
          <a:stretch>
            <a:fillRect/>
          </a:stretch>
        </p:blipFill>
        <p:spPr>
          <a:xfrm>
            <a:off x="343408" y="4270159"/>
            <a:ext cx="1852659" cy="2117324"/>
          </a:xfrm>
          <a:prstGeom prst="rect">
            <a:avLst/>
          </a:prstGeom>
        </p:spPr>
      </p:pic>
      <p:pic>
        <p:nvPicPr>
          <p:cNvPr id="10" name="Picture 9">
            <a:extLst>
              <a:ext uri="{FF2B5EF4-FFF2-40B4-BE49-F238E27FC236}">
                <a16:creationId xmlns:a16="http://schemas.microsoft.com/office/drawing/2014/main" id="{4F3FE5F8-026C-4BE2-8842-61D78B47D068}"/>
              </a:ext>
            </a:extLst>
          </p:cNvPr>
          <p:cNvPicPr>
            <a:picLocks noChangeAspect="1"/>
          </p:cNvPicPr>
          <p:nvPr/>
        </p:nvPicPr>
        <p:blipFill>
          <a:blip r:embed="rId8"/>
          <a:stretch>
            <a:fillRect/>
          </a:stretch>
        </p:blipFill>
        <p:spPr>
          <a:xfrm>
            <a:off x="1798004" y="4372669"/>
            <a:ext cx="2302645" cy="2014814"/>
          </a:xfrm>
          <a:prstGeom prst="rect">
            <a:avLst/>
          </a:prstGeom>
        </p:spPr>
      </p:pic>
      <p:pic>
        <p:nvPicPr>
          <p:cNvPr id="12" name="Picture 11">
            <a:extLst>
              <a:ext uri="{FF2B5EF4-FFF2-40B4-BE49-F238E27FC236}">
                <a16:creationId xmlns:a16="http://schemas.microsoft.com/office/drawing/2014/main" id="{39F6BABE-E713-4BB1-8AA8-33FF986EE9E2}"/>
              </a:ext>
            </a:extLst>
          </p:cNvPr>
          <p:cNvPicPr>
            <a:picLocks noChangeAspect="1"/>
          </p:cNvPicPr>
          <p:nvPr/>
        </p:nvPicPr>
        <p:blipFill>
          <a:blip r:embed="rId9"/>
          <a:stretch>
            <a:fillRect/>
          </a:stretch>
        </p:blipFill>
        <p:spPr>
          <a:xfrm>
            <a:off x="3919065" y="4469215"/>
            <a:ext cx="1041837" cy="1748483"/>
          </a:xfrm>
          <a:prstGeom prst="rect">
            <a:avLst/>
          </a:prstGeom>
        </p:spPr>
      </p:pic>
      <p:pic>
        <p:nvPicPr>
          <p:cNvPr id="13" name="Picture 12">
            <a:extLst>
              <a:ext uri="{FF2B5EF4-FFF2-40B4-BE49-F238E27FC236}">
                <a16:creationId xmlns:a16="http://schemas.microsoft.com/office/drawing/2014/main" id="{5C67139A-306B-40D1-BB29-FEDE3F2A305F}"/>
              </a:ext>
            </a:extLst>
          </p:cNvPr>
          <p:cNvPicPr>
            <a:picLocks noChangeAspect="1"/>
          </p:cNvPicPr>
          <p:nvPr/>
        </p:nvPicPr>
        <p:blipFill>
          <a:blip r:embed="rId10"/>
          <a:stretch>
            <a:fillRect/>
          </a:stretch>
        </p:blipFill>
        <p:spPr>
          <a:xfrm>
            <a:off x="7025843" y="4308835"/>
            <a:ext cx="1641630" cy="1876149"/>
          </a:xfrm>
          <a:prstGeom prst="rect">
            <a:avLst/>
          </a:prstGeom>
        </p:spPr>
      </p:pic>
      <p:pic>
        <p:nvPicPr>
          <p:cNvPr id="14" name="Picture 13">
            <a:extLst>
              <a:ext uri="{FF2B5EF4-FFF2-40B4-BE49-F238E27FC236}">
                <a16:creationId xmlns:a16="http://schemas.microsoft.com/office/drawing/2014/main" id="{09811111-A4D7-4D6A-8C47-145A2709F983}"/>
              </a:ext>
            </a:extLst>
          </p:cNvPr>
          <p:cNvPicPr>
            <a:picLocks noChangeAspect="1"/>
          </p:cNvPicPr>
          <p:nvPr/>
        </p:nvPicPr>
        <p:blipFill>
          <a:blip r:embed="rId11"/>
          <a:stretch>
            <a:fillRect/>
          </a:stretch>
        </p:blipFill>
        <p:spPr>
          <a:xfrm>
            <a:off x="8714080" y="4308835"/>
            <a:ext cx="1435690" cy="1792827"/>
          </a:xfrm>
          <a:prstGeom prst="rect">
            <a:avLst/>
          </a:prstGeom>
        </p:spPr>
      </p:pic>
      <p:pic>
        <p:nvPicPr>
          <p:cNvPr id="15" name="Picture 14">
            <a:extLst>
              <a:ext uri="{FF2B5EF4-FFF2-40B4-BE49-F238E27FC236}">
                <a16:creationId xmlns:a16="http://schemas.microsoft.com/office/drawing/2014/main" id="{B7C64FAA-FDEB-4311-A8A1-440FF45DD8C8}"/>
              </a:ext>
            </a:extLst>
          </p:cNvPr>
          <p:cNvPicPr>
            <a:picLocks noChangeAspect="1"/>
          </p:cNvPicPr>
          <p:nvPr/>
        </p:nvPicPr>
        <p:blipFill>
          <a:blip r:embed="rId12"/>
          <a:stretch>
            <a:fillRect/>
          </a:stretch>
        </p:blipFill>
        <p:spPr>
          <a:xfrm>
            <a:off x="4934044" y="4147189"/>
            <a:ext cx="2465773" cy="2465773"/>
          </a:xfrm>
          <a:prstGeom prst="rect">
            <a:avLst/>
          </a:prstGeom>
        </p:spPr>
      </p:pic>
    </p:spTree>
    <p:extLst>
      <p:ext uri="{BB962C8B-B14F-4D97-AF65-F5344CB8AC3E}">
        <p14:creationId xmlns:p14="http://schemas.microsoft.com/office/powerpoint/2010/main" val="3363304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E34F31-B4E6-4E2D-9060-63D69865B394}"/>
              </a:ext>
            </a:extLst>
          </p:cNvPr>
          <p:cNvSpPr>
            <a:spLocks noGrp="1"/>
          </p:cNvSpPr>
          <p:nvPr>
            <p:ph idx="1"/>
          </p:nvPr>
        </p:nvSpPr>
        <p:spPr>
          <a:xfrm>
            <a:off x="363984" y="195304"/>
            <a:ext cx="10989816" cy="5955021"/>
          </a:xfrm>
        </p:spPr>
        <p:txBody>
          <a:bodyPr/>
          <a:lstStyle/>
          <a:p>
            <a:pPr marL="0" indent="0">
              <a:buNone/>
            </a:pPr>
            <a:r>
              <a:rPr lang="en-US" sz="2800" dirty="0"/>
              <a:t>3. Insecticide :-</a:t>
            </a:r>
          </a:p>
          <a:p>
            <a:pPr marL="0" indent="0">
              <a:buNone/>
            </a:pPr>
            <a:endParaRPr lang="en-US" dirty="0"/>
          </a:p>
          <a:p>
            <a:pPr marL="0" indent="0">
              <a:buNone/>
            </a:pPr>
            <a:endParaRPr lang="en-US" sz="2800" dirty="0"/>
          </a:p>
          <a:p>
            <a:pPr marL="0" indent="0">
              <a:buNone/>
            </a:pPr>
            <a:endParaRPr lang="en-US" dirty="0"/>
          </a:p>
          <a:p>
            <a:pPr marL="0" indent="0">
              <a:buNone/>
            </a:pPr>
            <a:endParaRPr lang="en-US" sz="2800" dirty="0"/>
          </a:p>
          <a:p>
            <a:pPr marL="0" indent="0">
              <a:buNone/>
            </a:pPr>
            <a:endParaRPr lang="en-US" dirty="0"/>
          </a:p>
          <a:p>
            <a:pPr marL="0" indent="0">
              <a:buNone/>
            </a:pPr>
            <a:r>
              <a:rPr lang="en-US" sz="2800" dirty="0"/>
              <a:t>4. Cattle feed :-</a:t>
            </a:r>
          </a:p>
          <a:p>
            <a:pPr marL="0" indent="0">
              <a:buNone/>
            </a:pPr>
            <a:endParaRPr lang="en-IN" dirty="0"/>
          </a:p>
        </p:txBody>
      </p:sp>
      <p:pic>
        <p:nvPicPr>
          <p:cNvPr id="4" name="Picture 3">
            <a:extLst>
              <a:ext uri="{FF2B5EF4-FFF2-40B4-BE49-F238E27FC236}">
                <a16:creationId xmlns:a16="http://schemas.microsoft.com/office/drawing/2014/main" id="{365128FC-8D29-4E6C-A0E9-4E8AEFF9CFA1}"/>
              </a:ext>
            </a:extLst>
          </p:cNvPr>
          <p:cNvPicPr>
            <a:picLocks noChangeAspect="1"/>
          </p:cNvPicPr>
          <p:nvPr/>
        </p:nvPicPr>
        <p:blipFill>
          <a:blip r:embed="rId2"/>
          <a:stretch>
            <a:fillRect/>
          </a:stretch>
        </p:blipFill>
        <p:spPr>
          <a:xfrm>
            <a:off x="543757" y="1023706"/>
            <a:ext cx="2118821" cy="1861536"/>
          </a:xfrm>
          <a:prstGeom prst="rect">
            <a:avLst/>
          </a:prstGeom>
        </p:spPr>
      </p:pic>
      <p:pic>
        <p:nvPicPr>
          <p:cNvPr id="2050" name="Picture 2" descr="agadisc">
            <a:extLst>
              <a:ext uri="{FF2B5EF4-FFF2-40B4-BE49-F238E27FC236}">
                <a16:creationId xmlns:a16="http://schemas.microsoft.com/office/drawing/2014/main" id="{BE324B30-8E02-44A1-BF9A-81095A806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1017" y="971827"/>
            <a:ext cx="2666999" cy="23431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3EC4382-5DDC-484E-B6DF-E46FDE3E08A1}"/>
              </a:ext>
            </a:extLst>
          </p:cNvPr>
          <p:cNvPicPr>
            <a:picLocks noChangeAspect="1"/>
          </p:cNvPicPr>
          <p:nvPr/>
        </p:nvPicPr>
        <p:blipFill>
          <a:blip r:embed="rId4"/>
          <a:stretch>
            <a:fillRect/>
          </a:stretch>
        </p:blipFill>
        <p:spPr>
          <a:xfrm>
            <a:off x="4926782" y="956313"/>
            <a:ext cx="2143125" cy="2143125"/>
          </a:xfrm>
          <a:prstGeom prst="rect">
            <a:avLst/>
          </a:prstGeom>
        </p:spPr>
      </p:pic>
      <p:pic>
        <p:nvPicPr>
          <p:cNvPr id="6" name="Picture 5">
            <a:extLst>
              <a:ext uri="{FF2B5EF4-FFF2-40B4-BE49-F238E27FC236}">
                <a16:creationId xmlns:a16="http://schemas.microsoft.com/office/drawing/2014/main" id="{CEB17850-5370-4828-88B1-EB4237E3B5B4}"/>
              </a:ext>
            </a:extLst>
          </p:cNvPr>
          <p:cNvPicPr>
            <a:picLocks noChangeAspect="1"/>
          </p:cNvPicPr>
          <p:nvPr/>
        </p:nvPicPr>
        <p:blipFill>
          <a:blip r:embed="rId5"/>
          <a:stretch>
            <a:fillRect/>
          </a:stretch>
        </p:blipFill>
        <p:spPr>
          <a:xfrm>
            <a:off x="3173488" y="956313"/>
            <a:ext cx="1485273" cy="1975097"/>
          </a:xfrm>
          <a:prstGeom prst="rect">
            <a:avLst/>
          </a:prstGeom>
        </p:spPr>
      </p:pic>
      <p:pic>
        <p:nvPicPr>
          <p:cNvPr id="7" name="Picture 6">
            <a:extLst>
              <a:ext uri="{FF2B5EF4-FFF2-40B4-BE49-F238E27FC236}">
                <a16:creationId xmlns:a16="http://schemas.microsoft.com/office/drawing/2014/main" id="{B69FED4E-21D2-443F-822D-DEF2DFBFA7FE}"/>
              </a:ext>
            </a:extLst>
          </p:cNvPr>
          <p:cNvPicPr>
            <a:picLocks noChangeAspect="1"/>
          </p:cNvPicPr>
          <p:nvPr/>
        </p:nvPicPr>
        <p:blipFill>
          <a:blip r:embed="rId6"/>
          <a:stretch>
            <a:fillRect/>
          </a:stretch>
        </p:blipFill>
        <p:spPr>
          <a:xfrm>
            <a:off x="7225376" y="956313"/>
            <a:ext cx="1622874" cy="2243135"/>
          </a:xfrm>
          <a:prstGeom prst="rect">
            <a:avLst/>
          </a:prstGeom>
        </p:spPr>
      </p:pic>
      <p:pic>
        <p:nvPicPr>
          <p:cNvPr id="8" name="Picture 7">
            <a:extLst>
              <a:ext uri="{FF2B5EF4-FFF2-40B4-BE49-F238E27FC236}">
                <a16:creationId xmlns:a16="http://schemas.microsoft.com/office/drawing/2014/main" id="{6CDB915A-EACC-470E-AB04-10AE1A506699}"/>
              </a:ext>
            </a:extLst>
          </p:cNvPr>
          <p:cNvPicPr>
            <a:picLocks noChangeAspect="1"/>
          </p:cNvPicPr>
          <p:nvPr/>
        </p:nvPicPr>
        <p:blipFill>
          <a:blip r:embed="rId7"/>
          <a:stretch>
            <a:fillRect/>
          </a:stretch>
        </p:blipFill>
        <p:spPr>
          <a:xfrm>
            <a:off x="935737" y="3900971"/>
            <a:ext cx="2038282" cy="2571750"/>
          </a:xfrm>
          <a:prstGeom prst="rect">
            <a:avLst/>
          </a:prstGeom>
        </p:spPr>
      </p:pic>
      <p:pic>
        <p:nvPicPr>
          <p:cNvPr id="9" name="Picture 8">
            <a:extLst>
              <a:ext uri="{FF2B5EF4-FFF2-40B4-BE49-F238E27FC236}">
                <a16:creationId xmlns:a16="http://schemas.microsoft.com/office/drawing/2014/main" id="{30C441E7-CD27-4572-9E5C-4FCD8C180023}"/>
              </a:ext>
            </a:extLst>
          </p:cNvPr>
          <p:cNvPicPr>
            <a:picLocks noChangeAspect="1"/>
          </p:cNvPicPr>
          <p:nvPr/>
        </p:nvPicPr>
        <p:blipFill>
          <a:blip r:embed="rId8"/>
          <a:stretch>
            <a:fillRect/>
          </a:stretch>
        </p:blipFill>
        <p:spPr>
          <a:xfrm>
            <a:off x="4077335" y="4053372"/>
            <a:ext cx="2544720" cy="2303569"/>
          </a:xfrm>
          <a:prstGeom prst="rect">
            <a:avLst/>
          </a:prstGeom>
        </p:spPr>
      </p:pic>
      <p:pic>
        <p:nvPicPr>
          <p:cNvPr id="10" name="Picture 9">
            <a:extLst>
              <a:ext uri="{FF2B5EF4-FFF2-40B4-BE49-F238E27FC236}">
                <a16:creationId xmlns:a16="http://schemas.microsoft.com/office/drawing/2014/main" id="{0E7A59E2-1C37-42DC-953C-5E714FD597EE}"/>
              </a:ext>
            </a:extLst>
          </p:cNvPr>
          <p:cNvPicPr>
            <a:picLocks noChangeAspect="1"/>
          </p:cNvPicPr>
          <p:nvPr/>
        </p:nvPicPr>
        <p:blipFill>
          <a:blip r:embed="rId9"/>
          <a:stretch>
            <a:fillRect/>
          </a:stretch>
        </p:blipFill>
        <p:spPr>
          <a:xfrm>
            <a:off x="8305627" y="4103124"/>
            <a:ext cx="3288743" cy="2253817"/>
          </a:xfrm>
          <a:prstGeom prst="rect">
            <a:avLst/>
          </a:prstGeom>
        </p:spPr>
      </p:pic>
    </p:spTree>
    <p:extLst>
      <p:ext uri="{BB962C8B-B14F-4D97-AF65-F5344CB8AC3E}">
        <p14:creationId xmlns:p14="http://schemas.microsoft.com/office/powerpoint/2010/main" val="1134463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1A775E-B16E-4ECD-BB0B-22460AA5F0E0}"/>
              </a:ext>
            </a:extLst>
          </p:cNvPr>
          <p:cNvSpPr>
            <a:spLocks noGrp="1"/>
          </p:cNvSpPr>
          <p:nvPr>
            <p:ph idx="1"/>
          </p:nvPr>
        </p:nvSpPr>
        <p:spPr>
          <a:xfrm>
            <a:off x="346229" y="204186"/>
            <a:ext cx="11007571" cy="5972777"/>
          </a:xfrm>
        </p:spPr>
        <p:txBody>
          <a:bodyPr>
            <a:normAutofit fontScale="92500" lnSpcReduction="20000"/>
          </a:bodyPr>
          <a:lstStyle/>
          <a:p>
            <a:pPr marL="0" indent="0">
              <a:buNone/>
            </a:pPr>
            <a:r>
              <a:rPr lang="en-US" dirty="0"/>
              <a:t>Adoption </a:t>
            </a:r>
            <a:r>
              <a:rPr lang="en-US" dirty="0" err="1"/>
              <a:t>Behaviour</a:t>
            </a:r>
            <a:r>
              <a:rPr lang="en-US" dirty="0"/>
              <a:t> </a:t>
            </a:r>
          </a:p>
          <a:p>
            <a:pPr marL="0" indent="0">
              <a:buNone/>
            </a:pPr>
            <a:r>
              <a:rPr lang="en-US" dirty="0"/>
              <a:t>Point consider in selecting location,</a:t>
            </a:r>
          </a:p>
          <a:p>
            <a:pPr marL="0" indent="0">
              <a:buNone/>
            </a:pPr>
            <a:endParaRPr lang="en-US" dirty="0"/>
          </a:p>
          <a:p>
            <a:pPr marL="342900" lvl="0" indent="-342900">
              <a:lnSpc>
                <a:spcPct val="107000"/>
              </a:lnSpc>
              <a:buFont typeface="Symbol" panose="05050102010706020507" pitchFamily="18" charset="2"/>
              <a:buChar char=""/>
            </a:pPr>
            <a:r>
              <a:rPr lang="en-IN" sz="2200" dirty="0">
                <a:effectLst/>
                <a:latin typeface="Times New Roman" panose="02020603050405020304" pitchFamily="18" charset="0"/>
                <a:ea typeface="Calibri" panose="020F0502020204030204" pitchFamily="34" charset="0"/>
                <a:cs typeface="Mangal" panose="02040503050203030202" pitchFamily="18" charset="0"/>
              </a:rPr>
              <a:t>Availability of Land. </a:t>
            </a:r>
          </a:p>
          <a:p>
            <a:pPr marL="0" lvl="0" indent="0">
              <a:lnSpc>
                <a:spcPct val="107000"/>
              </a:lnSpc>
              <a:buNone/>
            </a:pPr>
            <a:endParaRPr lang="en-IN" sz="2200" dirty="0">
              <a:effectLst/>
              <a:latin typeface="Times New Roman" panose="02020603050405020304" pitchFamily="18" charset="0"/>
              <a:ea typeface="Calibri" panose="020F0502020204030204" pitchFamily="34" charset="0"/>
              <a:cs typeface="Mangal" panose="02040503050203030202" pitchFamily="18" charset="0"/>
            </a:endParaRPr>
          </a:p>
          <a:p>
            <a:pPr marL="342900" lvl="0" indent="-342900">
              <a:lnSpc>
                <a:spcPct val="107000"/>
              </a:lnSpc>
              <a:buFont typeface="Symbol" panose="05050102010706020507" pitchFamily="18" charset="2"/>
              <a:buChar char=""/>
            </a:pPr>
            <a:r>
              <a:rPr lang="en-IN" sz="2200" dirty="0">
                <a:latin typeface="Times New Roman" panose="02020603050405020304" pitchFamily="18" charset="0"/>
                <a:ea typeface="Calibri" panose="020F0502020204030204" pitchFamily="34" charset="0"/>
                <a:cs typeface="Mangal" panose="02040503050203030202" pitchFamily="18" charset="0"/>
              </a:rPr>
              <a:t>Accessible to main road . </a:t>
            </a:r>
          </a:p>
          <a:p>
            <a:pPr marL="0" lvl="0" indent="0">
              <a:lnSpc>
                <a:spcPct val="107000"/>
              </a:lnSpc>
              <a:buNone/>
            </a:pPr>
            <a:endParaRPr lang="en-IN" sz="2200" dirty="0">
              <a:latin typeface="Times New Roman" panose="02020603050405020304" pitchFamily="18" charset="0"/>
              <a:ea typeface="Calibri" panose="020F0502020204030204" pitchFamily="34" charset="0"/>
              <a:cs typeface="Mangal" panose="02040503050203030202" pitchFamily="18" charset="0"/>
            </a:endParaRPr>
          </a:p>
          <a:p>
            <a:pPr marL="342900" lvl="0" indent="-342900">
              <a:lnSpc>
                <a:spcPct val="107000"/>
              </a:lnSpc>
              <a:buFont typeface="Symbol" panose="05050102010706020507" pitchFamily="18" charset="2"/>
              <a:buChar char=""/>
            </a:pPr>
            <a:r>
              <a:rPr lang="en-IN" sz="2200" dirty="0">
                <a:effectLst/>
                <a:latin typeface="Times New Roman" panose="02020603050405020304" pitchFamily="18" charset="0"/>
                <a:ea typeface="Calibri" panose="020F0502020204030204" pitchFamily="34" charset="0"/>
                <a:cs typeface="Mangal" panose="02040503050203030202" pitchFamily="18" charset="0"/>
              </a:rPr>
              <a:t>Availability of water an</a:t>
            </a:r>
            <a:r>
              <a:rPr lang="en-IN" sz="2200" dirty="0">
                <a:latin typeface="Times New Roman" panose="02020603050405020304" pitchFamily="18" charset="0"/>
                <a:ea typeface="Calibri" panose="020F0502020204030204" pitchFamily="34" charset="0"/>
                <a:cs typeface="Mangal" panose="02040503050203030202" pitchFamily="18" charset="0"/>
              </a:rPr>
              <a:t>d electricity.</a:t>
            </a:r>
          </a:p>
          <a:p>
            <a:pPr marL="0" lvl="0" indent="0">
              <a:lnSpc>
                <a:spcPct val="107000"/>
              </a:lnSpc>
              <a:buNone/>
            </a:pPr>
            <a:endParaRPr lang="en-IN" sz="2200" dirty="0">
              <a:latin typeface="Times New Roman" panose="02020603050405020304" pitchFamily="18" charset="0"/>
              <a:ea typeface="Calibri" panose="020F0502020204030204" pitchFamily="34" charset="0"/>
              <a:cs typeface="Mangal" panose="02040503050203030202" pitchFamily="18" charset="0"/>
            </a:endParaRPr>
          </a:p>
          <a:p>
            <a:pPr marL="342900" lvl="0" indent="-342900">
              <a:lnSpc>
                <a:spcPct val="107000"/>
              </a:lnSpc>
              <a:buFont typeface="Symbol" panose="05050102010706020507" pitchFamily="18" charset="2"/>
              <a:buChar char=""/>
            </a:pPr>
            <a:r>
              <a:rPr lang="en-IN" sz="2200" dirty="0">
                <a:effectLst/>
                <a:latin typeface="Times New Roman" panose="02020603050405020304" pitchFamily="18" charset="0"/>
                <a:ea typeface="Calibri" panose="020F0502020204030204" pitchFamily="34" charset="0"/>
                <a:cs typeface="Mangal" panose="02040503050203030202" pitchFamily="18" charset="0"/>
              </a:rPr>
              <a:t>Anchored at main market.</a:t>
            </a:r>
          </a:p>
          <a:p>
            <a:pPr marL="0" lvl="0" indent="0">
              <a:lnSpc>
                <a:spcPct val="107000"/>
              </a:lnSpc>
              <a:buNone/>
            </a:pPr>
            <a:endParaRPr lang="en-IN" sz="22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Symbol" panose="05050102010706020507" pitchFamily="18" charset="2"/>
              <a:buChar char=""/>
            </a:pPr>
            <a:r>
              <a:rPr lang="en-IN" sz="2200" dirty="0">
                <a:effectLst/>
                <a:latin typeface="Times New Roman" panose="02020603050405020304" pitchFamily="18" charset="0"/>
                <a:ea typeface="Calibri" panose="020F0502020204030204" pitchFamily="34" charset="0"/>
                <a:cs typeface="Mangal" panose="02040503050203030202" pitchFamily="18" charset="0"/>
              </a:rPr>
              <a:t>To study the various factors related to Rural consultancy services.</a:t>
            </a:r>
          </a:p>
          <a:p>
            <a:pPr marL="0" lvl="0" indent="0">
              <a:lnSpc>
                <a:spcPct val="107000"/>
              </a:lnSpc>
              <a:buNone/>
            </a:pPr>
            <a:endParaRPr lang="en-IN" sz="22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Symbol" panose="05050102010706020507" pitchFamily="18" charset="2"/>
              <a:buChar char=""/>
            </a:pPr>
            <a:r>
              <a:rPr lang="en-IN" sz="2200" dirty="0">
                <a:effectLst/>
                <a:latin typeface="Times New Roman" panose="02020603050405020304" pitchFamily="18" charset="0"/>
                <a:ea typeface="Calibri" panose="020F0502020204030204" pitchFamily="34" charset="0"/>
                <a:cs typeface="Mangal" panose="02040503050203030202" pitchFamily="18" charset="0"/>
              </a:rPr>
              <a:t>To find out the satisfaction level of </a:t>
            </a:r>
            <a:r>
              <a:rPr lang="en-IN" sz="2200" dirty="0">
                <a:latin typeface="Times New Roman" panose="02020603050405020304" pitchFamily="18" charset="0"/>
                <a:ea typeface="Calibri" panose="020F0502020204030204" pitchFamily="34" charset="0"/>
                <a:cs typeface="Mangal" panose="02040503050203030202" pitchFamily="18" charset="0"/>
              </a:rPr>
              <a:t>far</a:t>
            </a:r>
            <a:r>
              <a:rPr lang="en-IN" sz="2200" dirty="0">
                <a:effectLst/>
                <a:latin typeface="Times New Roman" panose="02020603050405020304" pitchFamily="18" charset="0"/>
                <a:ea typeface="Calibri" panose="020F0502020204030204" pitchFamily="34" charset="0"/>
                <a:cs typeface="Mangal" panose="02040503050203030202" pitchFamily="18" charset="0"/>
              </a:rPr>
              <a:t>mers regarding Rural Consultancy services .</a:t>
            </a:r>
            <a:endParaRPr lang="en-IN" sz="22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503054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1EEAA-FA73-4448-9789-94A444647A4F}"/>
              </a:ext>
            </a:extLst>
          </p:cNvPr>
          <p:cNvSpPr>
            <a:spLocks noGrp="1"/>
          </p:cNvSpPr>
          <p:nvPr>
            <p:ph idx="1"/>
          </p:nvPr>
        </p:nvSpPr>
        <p:spPr>
          <a:xfrm>
            <a:off x="408374" y="292963"/>
            <a:ext cx="10679836" cy="4270159"/>
          </a:xfrm>
        </p:spPr>
        <p:txBody>
          <a:bodyPr>
            <a:normAutofit fontScale="25000" lnSpcReduction="20000"/>
          </a:bodyPr>
          <a:lstStyle/>
          <a:p>
            <a:pPr marL="0" indent="0">
              <a:buNone/>
            </a:pPr>
            <a:r>
              <a:rPr lang="en-US" sz="8000" b="1" dirty="0">
                <a:latin typeface="Times New Roman" panose="02020603050405020304" pitchFamily="18" charset="0"/>
                <a:cs typeface="Times New Roman" panose="02020603050405020304" pitchFamily="18" charset="0"/>
              </a:rPr>
              <a:t>Methodology </a:t>
            </a:r>
          </a:p>
          <a:p>
            <a:pPr marL="0" indent="0" algn="just">
              <a:lnSpc>
                <a:spcPct val="107000"/>
              </a:lnSpc>
              <a:spcAft>
                <a:spcPts val="800"/>
              </a:spcAft>
              <a:buNone/>
            </a:pPr>
            <a:r>
              <a:rPr lang="en-US" sz="8000" b="1" dirty="0">
                <a:effectLst/>
                <a:latin typeface="Times New Roman" panose="02020603050405020304" pitchFamily="18" charset="0"/>
                <a:ea typeface="Calibri" panose="020F0502020204030204" pitchFamily="34" charset="0"/>
                <a:cs typeface="Times New Roman" panose="02020603050405020304" pitchFamily="18" charset="0"/>
              </a:rPr>
              <a:t>A.</a:t>
            </a:r>
            <a:r>
              <a:rPr lang="en-IN" sz="8000" b="1" dirty="0">
                <a:effectLst/>
                <a:latin typeface="Times New Roman" panose="02020603050405020304" pitchFamily="18" charset="0"/>
                <a:ea typeface="Calibri" panose="020F0502020204030204" pitchFamily="34" charset="0"/>
                <a:cs typeface="Mangal" panose="02040503050203030202" pitchFamily="18" charset="0"/>
              </a:rPr>
              <a:t>Meaning </a:t>
            </a:r>
            <a:endParaRPr lang="en-IN" sz="80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8000" dirty="0">
                <a:effectLst/>
                <a:latin typeface="Times New Roman" panose="02020603050405020304" pitchFamily="18" charset="0"/>
                <a:ea typeface="Calibri" panose="020F0502020204030204" pitchFamily="34" charset="0"/>
                <a:cs typeface="Mangal" panose="02040503050203030202" pitchFamily="18" charset="0"/>
              </a:rPr>
              <a:t>“A agricultural co-operative credit society is to be treated as an organization of the villagers for mutual help and co-operation to meet their common economic requirements and to increase agricultural production .the idea is to relate the short-term credit which the society gives to the production plan of the farmer and to the yields he is likely to get from the loan.”</a:t>
            </a:r>
          </a:p>
          <a:p>
            <a:pPr marL="0" indent="0">
              <a:buNone/>
            </a:pPr>
            <a:r>
              <a:rPr lang="en-US" sz="8000" dirty="0">
                <a:latin typeface="Times New Roman" panose="02020603050405020304" pitchFamily="18" charset="0"/>
                <a:cs typeface="Times New Roman" panose="02020603050405020304" pitchFamily="18" charset="0"/>
              </a:rPr>
              <a:t>Village Service Co-operative Society and Urban Cooperative Banks are examples of co-operative credit society. </a:t>
            </a:r>
            <a:endParaRPr lang="en-IN" sz="80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50000"/>
              </a:lnSpc>
              <a:spcAft>
                <a:spcPts val="800"/>
              </a:spcAft>
              <a:buNone/>
            </a:pPr>
            <a:r>
              <a:rPr lang="en-US" sz="8000" b="1" dirty="0">
                <a:effectLst/>
                <a:latin typeface="Times New Roman" panose="02020603050405020304" pitchFamily="18" charset="0"/>
                <a:ea typeface="Calibri" panose="020F0502020204030204" pitchFamily="34" charset="0"/>
                <a:cs typeface="Mangal" panose="02040503050203030202" pitchFamily="18" charset="0"/>
              </a:rPr>
              <a:t>B. </a:t>
            </a:r>
            <a:r>
              <a:rPr lang="en-US" sz="8000" b="1" dirty="0">
                <a:latin typeface="Times New Roman" panose="02020603050405020304" pitchFamily="18" charset="0"/>
                <a:cs typeface="Times New Roman" panose="02020603050405020304" pitchFamily="18" charset="0"/>
              </a:rPr>
              <a:t>Survey : </a:t>
            </a: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0329480-A7FA-40EB-8E1B-0B6A9749C3EC}"/>
              </a:ext>
            </a:extLst>
          </p:cNvPr>
          <p:cNvGraphicFramePr>
            <a:graphicFrameLocks noGrp="1"/>
          </p:cNvGraphicFramePr>
          <p:nvPr>
            <p:extLst>
              <p:ext uri="{D42A27DB-BD31-4B8C-83A1-F6EECF244321}">
                <p14:modId xmlns:p14="http://schemas.microsoft.com/office/powerpoint/2010/main" val="2762462754"/>
              </p:ext>
            </p:extLst>
          </p:nvPr>
        </p:nvGraphicFramePr>
        <p:xfrm>
          <a:off x="1596994" y="3779342"/>
          <a:ext cx="9189375" cy="2286000"/>
        </p:xfrm>
        <a:graphic>
          <a:graphicData uri="http://schemas.openxmlformats.org/drawingml/2006/table">
            <a:tbl>
              <a:tblPr firstRow="1" bandRow="1">
                <a:tableStyleId>{91EBBBCC-DAD2-459C-BE2E-F6DE35CF9A28}</a:tableStyleId>
              </a:tblPr>
              <a:tblGrid>
                <a:gridCol w="1075067">
                  <a:extLst>
                    <a:ext uri="{9D8B030D-6E8A-4147-A177-3AD203B41FA5}">
                      <a16:colId xmlns:a16="http://schemas.microsoft.com/office/drawing/2014/main" val="665287964"/>
                    </a:ext>
                  </a:extLst>
                </a:gridCol>
                <a:gridCol w="4506585">
                  <a:extLst>
                    <a:ext uri="{9D8B030D-6E8A-4147-A177-3AD203B41FA5}">
                      <a16:colId xmlns:a16="http://schemas.microsoft.com/office/drawing/2014/main" val="1330253590"/>
                    </a:ext>
                  </a:extLst>
                </a:gridCol>
                <a:gridCol w="1816686">
                  <a:extLst>
                    <a:ext uri="{9D8B030D-6E8A-4147-A177-3AD203B41FA5}">
                      <a16:colId xmlns:a16="http://schemas.microsoft.com/office/drawing/2014/main" val="774888706"/>
                    </a:ext>
                  </a:extLst>
                </a:gridCol>
                <a:gridCol w="1791037">
                  <a:extLst>
                    <a:ext uri="{9D8B030D-6E8A-4147-A177-3AD203B41FA5}">
                      <a16:colId xmlns:a16="http://schemas.microsoft.com/office/drawing/2014/main" val="814862644"/>
                    </a:ext>
                  </a:extLst>
                </a:gridCol>
              </a:tblGrid>
              <a:tr h="307056">
                <a:tc>
                  <a:txBody>
                    <a:bodyPr/>
                    <a:lstStyle/>
                    <a:p>
                      <a:r>
                        <a:rPr lang="en-US" dirty="0" err="1">
                          <a:latin typeface="Times New Roman" panose="02020603050405020304" pitchFamily="18" charset="0"/>
                          <a:cs typeface="Times New Roman" panose="02020603050405020304" pitchFamily="18" charset="0"/>
                        </a:rPr>
                        <a:t>Sr.No</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Name of Society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Registration 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Member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33931011"/>
                  </a:ext>
                </a:extLst>
              </a:tr>
              <a:tr h="454046">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Bhairavnath</a:t>
                      </a:r>
                      <a:r>
                        <a:rPr lang="en-US"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Vividh</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Karyakari</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Sahakari</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Seva</a:t>
                      </a:r>
                      <a:r>
                        <a:rPr lang="en-US" b="0" dirty="0">
                          <a:latin typeface="Times New Roman" panose="02020603050405020304" pitchFamily="18" charset="0"/>
                          <a:cs typeface="Times New Roman" panose="02020603050405020304" pitchFamily="18" charset="0"/>
                        </a:rPr>
                        <a:t> Society Limited </a:t>
                      </a:r>
                      <a:r>
                        <a:rPr lang="en-US" b="0" dirty="0" err="1">
                          <a:latin typeface="Times New Roman" panose="02020603050405020304" pitchFamily="18" charset="0"/>
                          <a:cs typeface="Times New Roman" panose="02020603050405020304" pitchFamily="18" charset="0"/>
                        </a:rPr>
                        <a:t>Khandala</a:t>
                      </a:r>
                      <a:r>
                        <a:rPr lang="en-US" b="0" dirty="0">
                          <a:latin typeface="Times New Roman" panose="02020603050405020304" pitchFamily="18" charset="0"/>
                          <a:cs typeface="Times New Roman" panose="02020603050405020304" pitchFamily="18" charset="0"/>
                        </a:rPr>
                        <a:t> </a:t>
                      </a:r>
                      <a:endParaRPr lang="en-IN" b="0"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753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61909770"/>
                  </a:ext>
                </a:extLst>
              </a:tr>
              <a:tr h="454046">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err="1">
                          <a:latin typeface="Times New Roman" panose="02020603050405020304" pitchFamily="18" charset="0"/>
                          <a:cs typeface="Times New Roman" panose="02020603050405020304" pitchFamily="18" charset="0"/>
                        </a:rPr>
                        <a:t>Khandala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Vividh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Karyakari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Sahakari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Seva</a:t>
                      </a:r>
                      <a:r>
                        <a:rPr lang="en-US" b="1" dirty="0">
                          <a:latin typeface="Times New Roman" panose="02020603050405020304" pitchFamily="18" charset="0"/>
                          <a:cs typeface="Times New Roman" panose="02020603050405020304" pitchFamily="18" charset="0"/>
                        </a:rPr>
                        <a:t> Society Limited </a:t>
                      </a:r>
                      <a:r>
                        <a:rPr lang="en-US" b="1" dirty="0" err="1">
                          <a:latin typeface="Times New Roman" panose="02020603050405020304" pitchFamily="18" charset="0"/>
                          <a:cs typeface="Times New Roman" panose="02020603050405020304" pitchFamily="18" charset="0"/>
                        </a:rPr>
                        <a:t>Khandala</a:t>
                      </a: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7640</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896</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7327320"/>
                  </a:ext>
                </a:extLst>
              </a:tr>
              <a:tr h="454046">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b="0" dirty="0" err="1">
                          <a:latin typeface="Times New Roman" panose="02020603050405020304" pitchFamily="18" charset="0"/>
                          <a:cs typeface="Times New Roman" panose="02020603050405020304" pitchFamily="18" charset="0"/>
                        </a:rPr>
                        <a:t>Vividh</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Karyakari</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Sahakari</a:t>
                      </a:r>
                      <a:r>
                        <a:rPr lang="en-US" b="0" dirty="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Seva</a:t>
                      </a:r>
                      <a:r>
                        <a:rPr lang="en-US" b="0" dirty="0">
                          <a:latin typeface="Times New Roman" panose="02020603050405020304" pitchFamily="18" charset="0"/>
                          <a:cs typeface="Times New Roman" panose="02020603050405020304" pitchFamily="18" charset="0"/>
                        </a:rPr>
                        <a:t> Society Limited </a:t>
                      </a:r>
                      <a:r>
                        <a:rPr lang="en-US" b="0" dirty="0" err="1">
                          <a:latin typeface="Times New Roman" panose="02020603050405020304" pitchFamily="18" charset="0"/>
                          <a:cs typeface="Times New Roman" panose="02020603050405020304" pitchFamily="18" charset="0"/>
                        </a:rPr>
                        <a:t>Ahire</a:t>
                      </a:r>
                      <a:endParaRPr lang="en-IN" b="0"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4330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968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82430839"/>
                  </a:ext>
                </a:extLst>
              </a:tr>
            </a:tbl>
          </a:graphicData>
        </a:graphic>
      </p:graphicFrame>
    </p:spTree>
    <p:extLst>
      <p:ext uri="{BB962C8B-B14F-4D97-AF65-F5344CB8AC3E}">
        <p14:creationId xmlns:p14="http://schemas.microsoft.com/office/powerpoint/2010/main" val="2953655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89222-46DC-445A-8EBD-B07A2285AD41}"/>
              </a:ext>
            </a:extLst>
          </p:cNvPr>
          <p:cNvSpPr>
            <a:spLocks noGrp="1"/>
          </p:cNvSpPr>
          <p:nvPr>
            <p:ph idx="1"/>
          </p:nvPr>
        </p:nvSpPr>
        <p:spPr>
          <a:xfrm>
            <a:off x="2849731" y="2592279"/>
            <a:ext cx="8042429" cy="2110989"/>
          </a:xfrm>
        </p:spPr>
        <p:txBody>
          <a:bodyPr>
            <a:normAutofit/>
          </a:bodyPr>
          <a:lstStyle/>
          <a:p>
            <a:pPr marL="0" indent="0">
              <a:buNone/>
            </a:pPr>
            <a:r>
              <a:rPr lang="en-US" sz="4400" b="1" dirty="0"/>
              <a:t>RESULT &amp; DISCUSSION </a:t>
            </a:r>
            <a:endParaRPr lang="en-IN" sz="4400" b="1" dirty="0"/>
          </a:p>
        </p:txBody>
      </p:sp>
    </p:spTree>
    <p:extLst>
      <p:ext uri="{BB962C8B-B14F-4D97-AF65-F5344CB8AC3E}">
        <p14:creationId xmlns:p14="http://schemas.microsoft.com/office/powerpoint/2010/main" val="554685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F5B167-417E-4811-81A3-8D6EA84F549E}"/>
              </a:ext>
            </a:extLst>
          </p:cNvPr>
          <p:cNvSpPr>
            <a:spLocks noGrp="1"/>
          </p:cNvSpPr>
          <p:nvPr>
            <p:ph idx="1"/>
          </p:nvPr>
        </p:nvSpPr>
        <p:spPr>
          <a:xfrm>
            <a:off x="292963" y="239697"/>
            <a:ext cx="11060837" cy="5910633"/>
          </a:xfrm>
        </p:spPr>
        <p:txBody>
          <a:bodyPr/>
          <a:lstStyle/>
          <a:p>
            <a:pPr marL="0" indent="0">
              <a:buNone/>
            </a:pPr>
            <a:r>
              <a:rPr lang="en-US" dirty="0"/>
              <a:t>General Information :- </a:t>
            </a:r>
            <a:endParaRPr lang="en-IN" dirty="0"/>
          </a:p>
        </p:txBody>
      </p:sp>
      <p:graphicFrame>
        <p:nvGraphicFramePr>
          <p:cNvPr id="2" name="Table 3">
            <a:extLst>
              <a:ext uri="{FF2B5EF4-FFF2-40B4-BE49-F238E27FC236}">
                <a16:creationId xmlns:a16="http://schemas.microsoft.com/office/drawing/2014/main" id="{AC9E63A7-C21A-4A5C-BE4F-5BB5947506F7}"/>
              </a:ext>
            </a:extLst>
          </p:cNvPr>
          <p:cNvGraphicFramePr>
            <a:graphicFrameLocks noGrp="1"/>
          </p:cNvGraphicFramePr>
          <p:nvPr>
            <p:extLst>
              <p:ext uri="{D42A27DB-BD31-4B8C-83A1-F6EECF244321}">
                <p14:modId xmlns:p14="http://schemas.microsoft.com/office/powerpoint/2010/main" val="3379764295"/>
              </p:ext>
            </p:extLst>
          </p:nvPr>
        </p:nvGraphicFramePr>
        <p:xfrm>
          <a:off x="2032000" y="719666"/>
          <a:ext cx="8127999" cy="5425440"/>
        </p:xfrm>
        <a:graphic>
          <a:graphicData uri="http://schemas.openxmlformats.org/drawingml/2006/table">
            <a:tbl>
              <a:tblPr firstRow="1" bandRow="1">
                <a:tableStyleId>{91EBBBCC-DAD2-459C-BE2E-F6DE35CF9A28}</a:tableStyleId>
              </a:tblPr>
              <a:tblGrid>
                <a:gridCol w="1217227">
                  <a:extLst>
                    <a:ext uri="{9D8B030D-6E8A-4147-A177-3AD203B41FA5}">
                      <a16:colId xmlns:a16="http://schemas.microsoft.com/office/drawing/2014/main" val="112048522"/>
                    </a:ext>
                  </a:extLst>
                </a:gridCol>
                <a:gridCol w="3462291">
                  <a:extLst>
                    <a:ext uri="{9D8B030D-6E8A-4147-A177-3AD203B41FA5}">
                      <a16:colId xmlns:a16="http://schemas.microsoft.com/office/drawing/2014/main" val="1941641664"/>
                    </a:ext>
                  </a:extLst>
                </a:gridCol>
                <a:gridCol w="3448481">
                  <a:extLst>
                    <a:ext uri="{9D8B030D-6E8A-4147-A177-3AD203B41FA5}">
                      <a16:colId xmlns:a16="http://schemas.microsoft.com/office/drawing/2014/main" val="3745407851"/>
                    </a:ext>
                  </a:extLst>
                </a:gridCol>
              </a:tblGrid>
              <a:tr h="370840">
                <a:tc>
                  <a:txBody>
                    <a:bodyPr/>
                    <a:lstStyle/>
                    <a:p>
                      <a:r>
                        <a:rPr lang="en-US" dirty="0"/>
                        <a:t>1</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 of Industry </a:t>
                      </a:r>
                      <a:endParaRPr lang="en-IN" dirty="0"/>
                    </a:p>
                  </a:txBody>
                  <a:tcPr/>
                </a:tc>
                <a:tc>
                  <a:txBody>
                    <a:bodyPr/>
                    <a:lstStyle/>
                    <a:p>
                      <a:r>
                        <a:rPr lang="en-US" dirty="0" err="1"/>
                        <a:t>Krushiraaj</a:t>
                      </a:r>
                      <a:r>
                        <a:rPr lang="en-US" dirty="0"/>
                        <a:t> </a:t>
                      </a:r>
                      <a:r>
                        <a:rPr lang="en-US" dirty="0" err="1"/>
                        <a:t>Agro</a:t>
                      </a:r>
                      <a:r>
                        <a:rPr lang="en-US" dirty="0"/>
                        <a:t> service Centre </a:t>
                      </a:r>
                      <a:endParaRPr lang="en-IN" dirty="0"/>
                    </a:p>
                  </a:txBody>
                  <a:tcPr/>
                </a:tc>
                <a:extLst>
                  <a:ext uri="{0D108BD9-81ED-4DB2-BD59-A6C34878D82A}">
                    <a16:rowId xmlns:a16="http://schemas.microsoft.com/office/drawing/2014/main" val="3134320758"/>
                  </a:ext>
                </a:extLst>
              </a:tr>
              <a:tr h="370840">
                <a:tc>
                  <a:txBody>
                    <a:bodyPr/>
                    <a:lstStyle/>
                    <a:p>
                      <a:r>
                        <a:rPr lang="en-US" dirty="0"/>
                        <a:t>2</a:t>
                      </a:r>
                      <a:endParaRPr lang="en-IN" dirty="0"/>
                    </a:p>
                  </a:txBody>
                  <a:tcPr/>
                </a:tc>
                <a:tc>
                  <a:txBody>
                    <a:bodyPr/>
                    <a:lstStyle/>
                    <a:p>
                      <a:r>
                        <a:rPr lang="en-US" dirty="0"/>
                        <a:t>Address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A/P-</a:t>
                      </a:r>
                      <a:r>
                        <a:rPr lang="en-US" sz="1800" dirty="0" err="1"/>
                        <a:t>Paragaon</a:t>
                      </a:r>
                      <a:r>
                        <a:rPr lang="en-US" sz="1800" dirty="0"/>
                        <a:t>, T-</a:t>
                      </a:r>
                      <a:r>
                        <a:rPr lang="en-US" sz="1800" dirty="0" err="1"/>
                        <a:t>Khandala</a:t>
                      </a:r>
                      <a:r>
                        <a:rPr lang="en-US" sz="1800" dirty="0"/>
                        <a:t>, D-</a:t>
                      </a:r>
                      <a:r>
                        <a:rPr lang="en-US" sz="1800" dirty="0" err="1"/>
                        <a:t>Satara</a:t>
                      </a:r>
                      <a:r>
                        <a:rPr lang="en-US" sz="1800" dirty="0"/>
                        <a:t> P.C.-412802</a:t>
                      </a:r>
                    </a:p>
                  </a:txBody>
                  <a:tcPr/>
                </a:tc>
                <a:extLst>
                  <a:ext uri="{0D108BD9-81ED-4DB2-BD59-A6C34878D82A}">
                    <a16:rowId xmlns:a16="http://schemas.microsoft.com/office/drawing/2014/main" val="2593618098"/>
                  </a:ext>
                </a:extLst>
              </a:tr>
              <a:tr h="370840">
                <a:tc>
                  <a:txBody>
                    <a:bodyPr/>
                    <a:lstStyle/>
                    <a:p>
                      <a:r>
                        <a:rPr lang="en-US" dirty="0"/>
                        <a:t>3</a:t>
                      </a:r>
                      <a:endParaRPr lang="en-IN" dirty="0"/>
                    </a:p>
                  </a:txBody>
                  <a:tcPr/>
                </a:tc>
                <a:tc>
                  <a:txBody>
                    <a:bodyPr/>
                    <a:lstStyle/>
                    <a:p>
                      <a:r>
                        <a:rPr lang="en-US" dirty="0"/>
                        <a:t>Name of Owner</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Rajendra Ramchandra </a:t>
                      </a:r>
                      <a:r>
                        <a:rPr lang="en-US" dirty="0" err="1"/>
                        <a:t>Patne</a:t>
                      </a:r>
                      <a:endParaRPr lang="en-US" dirty="0"/>
                    </a:p>
                  </a:txBody>
                  <a:tcPr/>
                </a:tc>
                <a:extLst>
                  <a:ext uri="{0D108BD9-81ED-4DB2-BD59-A6C34878D82A}">
                    <a16:rowId xmlns:a16="http://schemas.microsoft.com/office/drawing/2014/main" val="3327744957"/>
                  </a:ext>
                </a:extLst>
              </a:tr>
              <a:tr h="370840">
                <a:tc>
                  <a:txBody>
                    <a:bodyPr/>
                    <a:lstStyle/>
                    <a:p>
                      <a:r>
                        <a:rPr lang="en-US" dirty="0"/>
                        <a:t>4</a:t>
                      </a:r>
                      <a:endParaRPr lang="en-IN" dirty="0"/>
                    </a:p>
                  </a:txBody>
                  <a:tcPr/>
                </a:tc>
                <a:tc>
                  <a:txBody>
                    <a:bodyPr/>
                    <a:lstStyle/>
                    <a:p>
                      <a:r>
                        <a:rPr lang="en-US" dirty="0"/>
                        <a:t>Age of Owner </a:t>
                      </a:r>
                      <a:endParaRPr lang="en-IN" dirty="0"/>
                    </a:p>
                  </a:txBody>
                  <a:tcPr/>
                </a:tc>
                <a:tc>
                  <a:txBody>
                    <a:bodyPr/>
                    <a:lstStyle/>
                    <a:p>
                      <a:r>
                        <a:rPr lang="en-US" dirty="0"/>
                        <a:t>49</a:t>
                      </a:r>
                      <a:endParaRPr lang="en-IN" dirty="0"/>
                    </a:p>
                  </a:txBody>
                  <a:tcPr/>
                </a:tc>
                <a:extLst>
                  <a:ext uri="{0D108BD9-81ED-4DB2-BD59-A6C34878D82A}">
                    <a16:rowId xmlns:a16="http://schemas.microsoft.com/office/drawing/2014/main" val="2551147055"/>
                  </a:ext>
                </a:extLst>
              </a:tr>
              <a:tr h="370840">
                <a:tc>
                  <a:txBody>
                    <a:bodyPr/>
                    <a:lstStyle/>
                    <a:p>
                      <a:r>
                        <a:rPr lang="en-US" dirty="0"/>
                        <a:t>5</a:t>
                      </a:r>
                      <a:endParaRPr lang="en-IN" dirty="0"/>
                    </a:p>
                  </a:txBody>
                  <a:tcPr/>
                </a:tc>
                <a:tc>
                  <a:txBody>
                    <a:bodyPr/>
                    <a:lstStyle/>
                    <a:p>
                      <a:r>
                        <a:rPr lang="en-US" dirty="0"/>
                        <a:t>Education </a:t>
                      </a:r>
                      <a:endParaRPr lang="en-IN" dirty="0"/>
                    </a:p>
                  </a:txBody>
                  <a:tcPr/>
                </a:tc>
                <a:tc>
                  <a:txBody>
                    <a:bodyPr/>
                    <a:lstStyle/>
                    <a:p>
                      <a:r>
                        <a:rPr lang="en-US" dirty="0"/>
                        <a:t>BSC Agri</a:t>
                      </a:r>
                      <a:endParaRPr lang="en-IN" dirty="0"/>
                    </a:p>
                  </a:txBody>
                  <a:tcPr/>
                </a:tc>
                <a:extLst>
                  <a:ext uri="{0D108BD9-81ED-4DB2-BD59-A6C34878D82A}">
                    <a16:rowId xmlns:a16="http://schemas.microsoft.com/office/drawing/2014/main" val="248321047"/>
                  </a:ext>
                </a:extLst>
              </a:tr>
              <a:tr h="370840">
                <a:tc>
                  <a:txBody>
                    <a:bodyPr/>
                    <a:lstStyle/>
                    <a:p>
                      <a:r>
                        <a:rPr lang="en-US" dirty="0"/>
                        <a:t>6</a:t>
                      </a:r>
                      <a:endParaRPr lang="en-IN" dirty="0"/>
                    </a:p>
                  </a:txBody>
                  <a:tcPr/>
                </a:tc>
                <a:tc>
                  <a:txBody>
                    <a:bodyPr/>
                    <a:lstStyle/>
                    <a:p>
                      <a:r>
                        <a:rPr lang="en-US" dirty="0"/>
                        <a:t>Customer Care No.</a:t>
                      </a:r>
                      <a:endParaRPr lang="en-IN" dirty="0"/>
                    </a:p>
                  </a:txBody>
                  <a:tcPr/>
                </a:tc>
                <a:tc>
                  <a:txBody>
                    <a:bodyPr/>
                    <a:lstStyle/>
                    <a:p>
                      <a:r>
                        <a:rPr lang="en-US" dirty="0"/>
                        <a:t>18001801551</a:t>
                      </a:r>
                      <a:endParaRPr lang="en-IN" dirty="0"/>
                    </a:p>
                  </a:txBody>
                  <a:tcPr/>
                </a:tc>
                <a:extLst>
                  <a:ext uri="{0D108BD9-81ED-4DB2-BD59-A6C34878D82A}">
                    <a16:rowId xmlns:a16="http://schemas.microsoft.com/office/drawing/2014/main" val="242354156"/>
                  </a:ext>
                </a:extLst>
              </a:tr>
              <a:tr h="293621">
                <a:tc>
                  <a:txBody>
                    <a:bodyPr/>
                    <a:lstStyle/>
                    <a:p>
                      <a:r>
                        <a:rPr lang="en-US" dirty="0"/>
                        <a:t>7</a:t>
                      </a:r>
                      <a:endParaRPr lang="en-IN" dirty="0"/>
                    </a:p>
                  </a:txBody>
                  <a:tcPr/>
                </a:tc>
                <a:tc>
                  <a:txBody>
                    <a:bodyPr/>
                    <a:lstStyle/>
                    <a:p>
                      <a:r>
                        <a:rPr lang="en-US" dirty="0"/>
                        <a:t>Email address</a:t>
                      </a:r>
                      <a:endParaRPr lang="en-IN" dirty="0"/>
                    </a:p>
                  </a:txBody>
                  <a:tcPr/>
                </a:tc>
                <a:tc>
                  <a:txBody>
                    <a:bodyPr/>
                    <a:lstStyle/>
                    <a:p>
                      <a:r>
                        <a:rPr lang="en-US" dirty="0">
                          <a:hlinkClick r:id="rId2"/>
                        </a:rPr>
                        <a:t>rahulpatne7156@gmail.com</a:t>
                      </a:r>
                      <a:endParaRPr lang="en-IN" dirty="0"/>
                    </a:p>
                  </a:txBody>
                  <a:tcPr/>
                </a:tc>
                <a:extLst>
                  <a:ext uri="{0D108BD9-81ED-4DB2-BD59-A6C34878D82A}">
                    <a16:rowId xmlns:a16="http://schemas.microsoft.com/office/drawing/2014/main" val="247264239"/>
                  </a:ext>
                </a:extLst>
              </a:tr>
              <a:tr h="370840">
                <a:tc>
                  <a:txBody>
                    <a:bodyPr/>
                    <a:lstStyle/>
                    <a:p>
                      <a:r>
                        <a:rPr lang="en-US" dirty="0"/>
                        <a:t>8</a:t>
                      </a:r>
                      <a:endParaRPr lang="en-IN" dirty="0"/>
                    </a:p>
                  </a:txBody>
                  <a:tcPr/>
                </a:tc>
                <a:tc>
                  <a:txBody>
                    <a:bodyPr/>
                    <a:lstStyle/>
                    <a:p>
                      <a:r>
                        <a:rPr lang="en-US" dirty="0"/>
                        <a:t>Type of Ownership</a:t>
                      </a:r>
                      <a:endParaRPr lang="en-IN" dirty="0"/>
                    </a:p>
                  </a:txBody>
                  <a:tcPr/>
                </a:tc>
                <a:tc>
                  <a:txBody>
                    <a:bodyPr/>
                    <a:lstStyle/>
                    <a:p>
                      <a:r>
                        <a:rPr lang="en-US" dirty="0"/>
                        <a:t>Individual</a:t>
                      </a:r>
                      <a:endParaRPr lang="en-IN" dirty="0"/>
                    </a:p>
                  </a:txBody>
                  <a:tcPr/>
                </a:tc>
                <a:extLst>
                  <a:ext uri="{0D108BD9-81ED-4DB2-BD59-A6C34878D82A}">
                    <a16:rowId xmlns:a16="http://schemas.microsoft.com/office/drawing/2014/main" val="3668988297"/>
                  </a:ext>
                </a:extLst>
              </a:tr>
              <a:tr h="0">
                <a:tc>
                  <a:txBody>
                    <a:bodyPr/>
                    <a:lstStyle/>
                    <a:p>
                      <a:r>
                        <a:rPr lang="en-US" dirty="0"/>
                        <a:t>9</a:t>
                      </a:r>
                      <a:endParaRPr lang="en-IN" dirty="0"/>
                    </a:p>
                  </a:txBody>
                  <a:tcPr/>
                </a:tc>
                <a:tc>
                  <a:txBody>
                    <a:bodyPr/>
                    <a:lstStyle/>
                    <a:p>
                      <a:r>
                        <a:rPr lang="en-US" dirty="0"/>
                        <a:t>Year of establishment </a:t>
                      </a:r>
                      <a:endParaRPr lang="en-IN" dirty="0"/>
                    </a:p>
                  </a:txBody>
                  <a:tcPr/>
                </a:tc>
                <a:tc>
                  <a:txBody>
                    <a:bodyPr/>
                    <a:lstStyle/>
                    <a:p>
                      <a:r>
                        <a:rPr lang="en-US" dirty="0"/>
                        <a:t>1995</a:t>
                      </a:r>
                      <a:endParaRPr lang="en-IN" dirty="0"/>
                    </a:p>
                  </a:txBody>
                  <a:tcPr/>
                </a:tc>
                <a:extLst>
                  <a:ext uri="{0D108BD9-81ED-4DB2-BD59-A6C34878D82A}">
                    <a16:rowId xmlns:a16="http://schemas.microsoft.com/office/drawing/2014/main" val="1478153711"/>
                  </a:ext>
                </a:extLst>
              </a:tr>
              <a:tr h="312783">
                <a:tc>
                  <a:txBody>
                    <a:bodyPr/>
                    <a:lstStyle/>
                    <a:p>
                      <a:endParaRPr lang="en-IN" dirty="0"/>
                    </a:p>
                  </a:txBody>
                  <a:tcPr/>
                </a:tc>
                <a:tc rowSpan="3">
                  <a:txBody>
                    <a:bodyPr/>
                    <a:lstStyle/>
                    <a:p>
                      <a:r>
                        <a:rPr lang="en-US" dirty="0"/>
                        <a:t>License number</a:t>
                      </a:r>
                      <a:endParaRPr lang="en-IN" dirty="0"/>
                    </a:p>
                  </a:txBody>
                  <a:tcPr/>
                </a:tc>
                <a:tc>
                  <a:txBody>
                    <a:bodyPr/>
                    <a:lstStyle/>
                    <a:p>
                      <a:pPr marL="0" indent="0">
                        <a:buNone/>
                      </a:pPr>
                      <a:r>
                        <a:rPr lang="en-US" dirty="0"/>
                        <a:t>Seed:- LASD12090064                     </a:t>
                      </a:r>
                      <a:endParaRPr lang="en-IN" dirty="0"/>
                    </a:p>
                  </a:txBody>
                  <a:tcPr/>
                </a:tc>
                <a:extLst>
                  <a:ext uri="{0D108BD9-81ED-4DB2-BD59-A6C34878D82A}">
                    <a16:rowId xmlns:a16="http://schemas.microsoft.com/office/drawing/2014/main" val="2750635421"/>
                  </a:ext>
                </a:extLst>
              </a:tr>
              <a:tr h="259806">
                <a:tc>
                  <a:txBody>
                    <a:bodyPr/>
                    <a:lstStyle/>
                    <a:p>
                      <a:endParaRPr lang="en-IN" dirty="0"/>
                    </a:p>
                  </a:txBody>
                  <a:tcPr/>
                </a:tc>
                <a:tc vMerge="1">
                  <a:txBody>
                    <a:bodyPr/>
                    <a:lstStyle/>
                    <a:p>
                      <a:endParaRPr lang="en-IN" dirty="0"/>
                    </a:p>
                  </a:txBody>
                  <a:tcPr/>
                </a:tc>
                <a:tc>
                  <a:txBody>
                    <a:bodyPr/>
                    <a:lstStyle/>
                    <a:p>
                      <a:r>
                        <a:rPr lang="en-US" dirty="0"/>
                        <a:t>Fertilizer :- LAFD12090076</a:t>
                      </a:r>
                      <a:endParaRPr lang="en-IN" dirty="0"/>
                    </a:p>
                  </a:txBody>
                  <a:tcPr/>
                </a:tc>
                <a:extLst>
                  <a:ext uri="{0D108BD9-81ED-4DB2-BD59-A6C34878D82A}">
                    <a16:rowId xmlns:a16="http://schemas.microsoft.com/office/drawing/2014/main" val="1632438064"/>
                  </a:ext>
                </a:extLst>
              </a:tr>
              <a:tr h="206829">
                <a:tc>
                  <a:txBody>
                    <a:bodyPr/>
                    <a:lstStyle/>
                    <a:p>
                      <a:r>
                        <a:rPr lang="en-US" dirty="0"/>
                        <a:t>10</a:t>
                      </a:r>
                      <a:endParaRPr lang="en-IN" dirty="0"/>
                    </a:p>
                  </a:txBody>
                  <a:tcPr/>
                </a:tc>
                <a:tc vMerge="1">
                  <a:txBody>
                    <a:bodyPr/>
                    <a:lstStyle/>
                    <a:p>
                      <a:endParaRPr lang="en-IN" dirty="0"/>
                    </a:p>
                  </a:txBody>
                  <a:tcPr/>
                </a:tc>
                <a:tc>
                  <a:txBody>
                    <a:bodyPr/>
                    <a:lstStyle/>
                    <a:p>
                      <a:r>
                        <a:rPr lang="en-US" dirty="0"/>
                        <a:t>Insecticide :- LAID12090044</a:t>
                      </a:r>
                      <a:endParaRPr lang="en-IN" dirty="0"/>
                    </a:p>
                  </a:txBody>
                  <a:tcPr/>
                </a:tc>
                <a:extLst>
                  <a:ext uri="{0D108BD9-81ED-4DB2-BD59-A6C34878D82A}">
                    <a16:rowId xmlns:a16="http://schemas.microsoft.com/office/drawing/2014/main" val="76530440"/>
                  </a:ext>
                </a:extLst>
              </a:tr>
              <a:tr h="153851">
                <a:tc>
                  <a:txBody>
                    <a:bodyPr/>
                    <a:lstStyle/>
                    <a:p>
                      <a:r>
                        <a:rPr lang="en-US" dirty="0"/>
                        <a:t>11</a:t>
                      </a:r>
                      <a:endParaRPr lang="en-IN" dirty="0"/>
                    </a:p>
                  </a:txBody>
                  <a:tcPr/>
                </a:tc>
                <a:tc>
                  <a:txBody>
                    <a:bodyPr/>
                    <a:lstStyle/>
                    <a:p>
                      <a:r>
                        <a:rPr lang="en-US" dirty="0"/>
                        <a:t>Working days</a:t>
                      </a:r>
                      <a:endParaRPr lang="en-IN" dirty="0"/>
                    </a:p>
                  </a:txBody>
                  <a:tcPr/>
                </a:tc>
                <a:tc>
                  <a:txBody>
                    <a:bodyPr/>
                    <a:lstStyle/>
                    <a:p>
                      <a:r>
                        <a:rPr lang="en-US" dirty="0"/>
                        <a:t>Sunday-Friday</a:t>
                      </a:r>
                      <a:endParaRPr lang="en-IN" dirty="0"/>
                    </a:p>
                  </a:txBody>
                  <a:tcPr/>
                </a:tc>
                <a:extLst>
                  <a:ext uri="{0D108BD9-81ED-4DB2-BD59-A6C34878D82A}">
                    <a16:rowId xmlns:a16="http://schemas.microsoft.com/office/drawing/2014/main" val="3659460725"/>
                  </a:ext>
                </a:extLst>
              </a:tr>
              <a:tr h="0">
                <a:tc>
                  <a:txBody>
                    <a:bodyPr/>
                    <a:lstStyle/>
                    <a:p>
                      <a:r>
                        <a:rPr lang="en-US" dirty="0"/>
                        <a:t>12</a:t>
                      </a:r>
                      <a:endParaRPr lang="en-IN" dirty="0"/>
                    </a:p>
                  </a:txBody>
                  <a:tcPr/>
                </a:tc>
                <a:tc>
                  <a:txBody>
                    <a:bodyPr/>
                    <a:lstStyle/>
                    <a:p>
                      <a:r>
                        <a:rPr lang="en-US" dirty="0"/>
                        <a:t>Working Time</a:t>
                      </a:r>
                      <a:endParaRPr lang="en-IN" dirty="0"/>
                    </a:p>
                  </a:txBody>
                  <a:tcPr/>
                </a:tc>
                <a:tc>
                  <a:txBody>
                    <a:bodyPr/>
                    <a:lstStyle/>
                    <a:p>
                      <a:r>
                        <a:rPr lang="en-US" dirty="0"/>
                        <a:t>8 A.M. – 8 P.M.</a:t>
                      </a:r>
                      <a:endParaRPr lang="en-IN" dirty="0"/>
                    </a:p>
                  </a:txBody>
                  <a:tcPr/>
                </a:tc>
                <a:extLst>
                  <a:ext uri="{0D108BD9-81ED-4DB2-BD59-A6C34878D82A}">
                    <a16:rowId xmlns:a16="http://schemas.microsoft.com/office/drawing/2014/main" val="3853022050"/>
                  </a:ext>
                </a:extLst>
              </a:tr>
            </a:tbl>
          </a:graphicData>
        </a:graphic>
      </p:graphicFrame>
    </p:spTree>
    <p:extLst>
      <p:ext uri="{BB962C8B-B14F-4D97-AF65-F5344CB8AC3E}">
        <p14:creationId xmlns:p14="http://schemas.microsoft.com/office/powerpoint/2010/main" val="3331576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99CF6B-8309-4AAB-94B9-DC9B4910136E}"/>
              </a:ext>
            </a:extLst>
          </p:cNvPr>
          <p:cNvPicPr>
            <a:picLocks noChangeAspect="1"/>
          </p:cNvPicPr>
          <p:nvPr/>
        </p:nvPicPr>
        <p:blipFill>
          <a:blip r:embed="rId2"/>
          <a:stretch>
            <a:fillRect/>
          </a:stretch>
        </p:blipFill>
        <p:spPr>
          <a:xfrm>
            <a:off x="1000032" y="1057411"/>
            <a:ext cx="5436279" cy="4974963"/>
          </a:xfrm>
          <a:prstGeom prst="rect">
            <a:avLst/>
          </a:prstGeom>
        </p:spPr>
      </p:pic>
      <p:pic>
        <p:nvPicPr>
          <p:cNvPr id="8" name="Picture 7">
            <a:extLst>
              <a:ext uri="{FF2B5EF4-FFF2-40B4-BE49-F238E27FC236}">
                <a16:creationId xmlns:a16="http://schemas.microsoft.com/office/drawing/2014/main" id="{05EFE588-AA73-4713-8339-8F92A53893EB}"/>
              </a:ext>
            </a:extLst>
          </p:cNvPr>
          <p:cNvPicPr>
            <a:picLocks noChangeAspect="1"/>
          </p:cNvPicPr>
          <p:nvPr/>
        </p:nvPicPr>
        <p:blipFill>
          <a:blip r:embed="rId3"/>
          <a:stretch>
            <a:fillRect/>
          </a:stretch>
        </p:blipFill>
        <p:spPr>
          <a:xfrm>
            <a:off x="6552897" y="1030778"/>
            <a:ext cx="4639071" cy="4974963"/>
          </a:xfrm>
          <a:prstGeom prst="rect">
            <a:avLst/>
          </a:prstGeom>
        </p:spPr>
      </p:pic>
      <p:sp>
        <p:nvSpPr>
          <p:cNvPr id="10" name="TextBox 9">
            <a:extLst>
              <a:ext uri="{FF2B5EF4-FFF2-40B4-BE49-F238E27FC236}">
                <a16:creationId xmlns:a16="http://schemas.microsoft.com/office/drawing/2014/main" id="{0DCC9681-0F8F-4F96-848D-A8F333EB0087}"/>
              </a:ext>
            </a:extLst>
          </p:cNvPr>
          <p:cNvSpPr txBox="1"/>
          <p:nvPr/>
        </p:nvSpPr>
        <p:spPr>
          <a:xfrm>
            <a:off x="670911" y="281411"/>
            <a:ext cx="6094520" cy="523220"/>
          </a:xfrm>
          <a:prstGeom prst="rect">
            <a:avLst/>
          </a:prstGeom>
          <a:noFill/>
        </p:spPr>
        <p:txBody>
          <a:bodyPr wrap="square">
            <a:spAutoFit/>
          </a:bodyPr>
          <a:lstStyle/>
          <a:p>
            <a:pPr marL="0" indent="0">
              <a:buNone/>
            </a:pPr>
            <a:r>
              <a:rPr lang="en-US" sz="2800" dirty="0"/>
              <a:t>Visit to the </a:t>
            </a:r>
            <a:r>
              <a:rPr lang="en-US" sz="2800" dirty="0" err="1"/>
              <a:t>Agro</a:t>
            </a:r>
            <a:r>
              <a:rPr lang="en-US" sz="2800" dirty="0"/>
              <a:t>-service Centre :</a:t>
            </a:r>
            <a:endParaRPr lang="en-IN" sz="2800" dirty="0"/>
          </a:p>
        </p:txBody>
      </p:sp>
    </p:spTree>
    <p:extLst>
      <p:ext uri="{BB962C8B-B14F-4D97-AF65-F5344CB8AC3E}">
        <p14:creationId xmlns:p14="http://schemas.microsoft.com/office/powerpoint/2010/main" val="24860887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217C78-DDF8-4A84-A4D4-BFA7CF62B6E9}"/>
              </a:ext>
            </a:extLst>
          </p:cNvPr>
          <p:cNvSpPr>
            <a:spLocks noGrp="1"/>
          </p:cNvSpPr>
          <p:nvPr>
            <p:ph idx="1"/>
          </p:nvPr>
        </p:nvSpPr>
        <p:spPr>
          <a:xfrm>
            <a:off x="408373" y="266330"/>
            <a:ext cx="10945427" cy="6338656"/>
          </a:xfrm>
        </p:spPr>
        <p:txBody>
          <a:bodyPr>
            <a:normAutofit/>
          </a:bodyPr>
          <a:lstStyle/>
          <a:p>
            <a:pPr marL="0" indent="0">
              <a:buNone/>
            </a:pPr>
            <a:r>
              <a:rPr lang="en-US" b="1" dirty="0"/>
              <a:t>Document Required for starting </a:t>
            </a:r>
            <a:r>
              <a:rPr lang="en-US" b="1" dirty="0" err="1"/>
              <a:t>Agro</a:t>
            </a:r>
            <a:r>
              <a:rPr lang="en-US" b="1" dirty="0"/>
              <a:t> service </a:t>
            </a:r>
            <a:r>
              <a:rPr lang="en-US" b="1" dirty="0" err="1"/>
              <a:t>centre</a:t>
            </a:r>
            <a:r>
              <a:rPr lang="en-US" b="1" dirty="0"/>
              <a:t> :-</a:t>
            </a:r>
          </a:p>
          <a:p>
            <a:r>
              <a:rPr lang="en-US" sz="2200" dirty="0"/>
              <a:t>Photo identity : Aadhar card / Pan card</a:t>
            </a:r>
          </a:p>
          <a:p>
            <a:r>
              <a:rPr lang="en-US" sz="2200" dirty="0"/>
              <a:t>Address proof : Rent receipt / Telephone bill / Electricity bill</a:t>
            </a:r>
          </a:p>
          <a:p>
            <a:r>
              <a:rPr lang="en-US" sz="2200" dirty="0"/>
              <a:t>Type of business document </a:t>
            </a:r>
          </a:p>
          <a:p>
            <a:pPr>
              <a:buFont typeface="Wingdings" panose="05000000000000000000" pitchFamily="2" charset="2"/>
              <a:buChar char="ü"/>
            </a:pPr>
            <a:r>
              <a:rPr lang="en-US" sz="2200" dirty="0"/>
              <a:t>Qualification Certificate </a:t>
            </a:r>
          </a:p>
          <a:p>
            <a:pPr>
              <a:buFont typeface="Wingdings" panose="05000000000000000000" pitchFamily="2" charset="2"/>
              <a:buChar char="ü"/>
            </a:pPr>
            <a:r>
              <a:rPr lang="en-US" sz="2200" dirty="0"/>
              <a:t>Principle Certificate </a:t>
            </a:r>
          </a:p>
          <a:p>
            <a:pPr>
              <a:buFont typeface="Wingdings" panose="05000000000000000000" pitchFamily="2" charset="2"/>
              <a:buChar char="ü"/>
            </a:pPr>
            <a:r>
              <a:rPr lang="en-US" sz="2200" dirty="0"/>
              <a:t>License from agriculture department </a:t>
            </a:r>
          </a:p>
          <a:p>
            <a:pPr>
              <a:buFont typeface="Wingdings" panose="05000000000000000000" pitchFamily="2" charset="2"/>
              <a:buChar char="ü"/>
            </a:pPr>
            <a:r>
              <a:rPr lang="en-US" sz="2200" dirty="0" err="1"/>
              <a:t>Grampanchayat</a:t>
            </a:r>
            <a:r>
              <a:rPr lang="en-US" sz="2200" dirty="0"/>
              <a:t> NOC</a:t>
            </a:r>
          </a:p>
          <a:p>
            <a:pPr>
              <a:buFont typeface="Wingdings" panose="05000000000000000000" pitchFamily="2" charset="2"/>
              <a:buChar char="ü"/>
            </a:pPr>
            <a:r>
              <a:rPr lang="en-US" sz="2200" dirty="0"/>
              <a:t>Agreement with Shop (Min.10 </a:t>
            </a:r>
            <a:r>
              <a:rPr lang="en-US" sz="2200" dirty="0" err="1"/>
              <a:t>Yrs</a:t>
            </a:r>
            <a:r>
              <a:rPr lang="en-US" sz="2200" dirty="0"/>
              <a:t>)</a:t>
            </a:r>
            <a:endParaRPr lang="en-IN" sz="2200" dirty="0"/>
          </a:p>
        </p:txBody>
      </p:sp>
    </p:spTree>
    <p:extLst>
      <p:ext uri="{BB962C8B-B14F-4D97-AF65-F5344CB8AC3E}">
        <p14:creationId xmlns:p14="http://schemas.microsoft.com/office/powerpoint/2010/main" val="1129694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04152A-AADA-4134-A778-1AF4813360D1}"/>
              </a:ext>
            </a:extLst>
          </p:cNvPr>
          <p:cNvSpPr txBox="1"/>
          <p:nvPr/>
        </p:nvSpPr>
        <p:spPr>
          <a:xfrm>
            <a:off x="337352" y="173116"/>
            <a:ext cx="10617694" cy="3600986"/>
          </a:xfrm>
          <a:prstGeom prst="rect">
            <a:avLst/>
          </a:prstGeom>
          <a:noFill/>
        </p:spPr>
        <p:txBody>
          <a:bodyPr wrap="square">
            <a:spAutoFit/>
          </a:bodyPr>
          <a:lstStyle/>
          <a:p>
            <a:pPr marL="0" indent="0">
              <a:buNone/>
            </a:pPr>
            <a:r>
              <a:rPr lang="en-US" sz="2400" dirty="0"/>
              <a:t>Consultancy services  provided :-</a:t>
            </a:r>
          </a:p>
          <a:p>
            <a:pPr marL="0" indent="0">
              <a:buNone/>
            </a:pPr>
            <a:endParaRPr lang="en-US" sz="2400" dirty="0"/>
          </a:p>
          <a:p>
            <a:pPr marL="0" indent="0">
              <a:buNone/>
            </a:pPr>
            <a:r>
              <a:rPr lang="en-US" sz="2000" dirty="0"/>
              <a:t>Consultant provide advice to the farmer according to their issues or problems and also undertake control operations at reasonable rate for customers.</a:t>
            </a:r>
          </a:p>
          <a:p>
            <a:pPr marL="0" indent="0">
              <a:buNone/>
            </a:pPr>
            <a:endParaRPr lang="en-US" sz="2000" dirty="0"/>
          </a:p>
          <a:p>
            <a:pPr marL="342900" indent="-342900">
              <a:buFont typeface="Arial" panose="020B0604020202020204" pitchFamily="34" charset="0"/>
              <a:buChar char="•"/>
            </a:pPr>
            <a:r>
              <a:rPr lang="en-US" sz="2000" dirty="0"/>
              <a:t>Insect pest management</a:t>
            </a:r>
          </a:p>
          <a:p>
            <a:pPr marL="342900" indent="-342900">
              <a:buFont typeface="Arial" panose="020B0604020202020204" pitchFamily="34" charset="0"/>
              <a:buChar char="•"/>
            </a:pPr>
            <a:r>
              <a:rPr lang="en-US" sz="2000" dirty="0"/>
              <a:t>Nutrient management </a:t>
            </a:r>
          </a:p>
          <a:p>
            <a:pPr marL="342900" indent="-342900">
              <a:buFont typeface="Arial" panose="020B0604020202020204" pitchFamily="34" charset="0"/>
              <a:buChar char="•"/>
            </a:pPr>
            <a:r>
              <a:rPr lang="en-US" sz="2000" dirty="0"/>
              <a:t>Supply of inputs </a:t>
            </a:r>
          </a:p>
          <a:p>
            <a:pPr marL="342900" indent="-342900">
              <a:buFont typeface="Arial" panose="020B0604020202020204" pitchFamily="34" charset="0"/>
              <a:buChar char="•"/>
            </a:pPr>
            <a:r>
              <a:rPr lang="en-US" sz="2000" dirty="0"/>
              <a:t>Cultivation of different crops</a:t>
            </a:r>
          </a:p>
          <a:p>
            <a:pPr marL="342900" indent="-342900">
              <a:buFont typeface="Arial" panose="020B0604020202020204" pitchFamily="34" charset="0"/>
              <a:buChar char="•"/>
            </a:pPr>
            <a:r>
              <a:rPr lang="en-US" sz="2000" dirty="0"/>
              <a:t>Market information</a:t>
            </a:r>
          </a:p>
          <a:p>
            <a:pPr marL="342900" indent="-342900">
              <a:buFont typeface="Arial" panose="020B0604020202020204" pitchFamily="34" charset="0"/>
              <a:buChar char="•"/>
            </a:pPr>
            <a:endParaRPr lang="en-US" sz="2000" dirty="0"/>
          </a:p>
        </p:txBody>
      </p:sp>
      <p:graphicFrame>
        <p:nvGraphicFramePr>
          <p:cNvPr id="4" name="Table 4">
            <a:extLst>
              <a:ext uri="{FF2B5EF4-FFF2-40B4-BE49-F238E27FC236}">
                <a16:creationId xmlns:a16="http://schemas.microsoft.com/office/drawing/2014/main" id="{49ED0F7E-9FF6-4F87-91FA-E1A04CAEE851}"/>
              </a:ext>
            </a:extLst>
          </p:cNvPr>
          <p:cNvGraphicFramePr>
            <a:graphicFrameLocks noGrp="1"/>
          </p:cNvGraphicFramePr>
          <p:nvPr/>
        </p:nvGraphicFramePr>
        <p:xfrm>
          <a:off x="656949" y="3776321"/>
          <a:ext cx="11123719" cy="2651760"/>
        </p:xfrm>
        <a:graphic>
          <a:graphicData uri="http://schemas.openxmlformats.org/drawingml/2006/table">
            <a:tbl>
              <a:tblPr firstRow="1" bandRow="1">
                <a:tableStyleId>{91EBBBCC-DAD2-459C-BE2E-F6DE35CF9A28}</a:tableStyleId>
              </a:tblPr>
              <a:tblGrid>
                <a:gridCol w="952435">
                  <a:extLst>
                    <a:ext uri="{9D8B030D-6E8A-4147-A177-3AD203B41FA5}">
                      <a16:colId xmlns:a16="http://schemas.microsoft.com/office/drawing/2014/main" val="1194829930"/>
                    </a:ext>
                  </a:extLst>
                </a:gridCol>
                <a:gridCol w="1347785">
                  <a:extLst>
                    <a:ext uri="{9D8B030D-6E8A-4147-A177-3AD203B41FA5}">
                      <a16:colId xmlns:a16="http://schemas.microsoft.com/office/drawing/2014/main" val="3154074507"/>
                    </a:ext>
                  </a:extLst>
                </a:gridCol>
                <a:gridCol w="1841973">
                  <a:extLst>
                    <a:ext uri="{9D8B030D-6E8A-4147-A177-3AD203B41FA5}">
                      <a16:colId xmlns:a16="http://schemas.microsoft.com/office/drawing/2014/main" val="2104945392"/>
                    </a:ext>
                  </a:extLst>
                </a:gridCol>
                <a:gridCol w="6981526">
                  <a:extLst>
                    <a:ext uri="{9D8B030D-6E8A-4147-A177-3AD203B41FA5}">
                      <a16:colId xmlns:a16="http://schemas.microsoft.com/office/drawing/2014/main" val="4019792202"/>
                    </a:ext>
                  </a:extLst>
                </a:gridCol>
              </a:tblGrid>
              <a:tr h="327919">
                <a:tc>
                  <a:txBody>
                    <a:bodyPr/>
                    <a:lstStyle/>
                    <a:p>
                      <a:r>
                        <a:rPr lang="en-US" dirty="0"/>
                        <a:t>Sr.no.</a:t>
                      </a:r>
                      <a:endParaRPr lang="en-IN" dirty="0"/>
                    </a:p>
                  </a:txBody>
                  <a:tcPr/>
                </a:tc>
                <a:tc>
                  <a:txBody>
                    <a:bodyPr/>
                    <a:lstStyle/>
                    <a:p>
                      <a:r>
                        <a:rPr lang="en-US" dirty="0"/>
                        <a:t>Crop </a:t>
                      </a:r>
                      <a:endParaRPr lang="en-IN" dirty="0"/>
                    </a:p>
                  </a:txBody>
                  <a:tcPr/>
                </a:tc>
                <a:tc>
                  <a:txBody>
                    <a:bodyPr/>
                    <a:lstStyle/>
                    <a:p>
                      <a:r>
                        <a:rPr lang="en-US" dirty="0"/>
                        <a:t>Problem </a:t>
                      </a:r>
                      <a:endParaRPr lang="en-IN" dirty="0"/>
                    </a:p>
                  </a:txBody>
                  <a:tcPr/>
                </a:tc>
                <a:tc>
                  <a:txBody>
                    <a:bodyPr/>
                    <a:lstStyle/>
                    <a:p>
                      <a:r>
                        <a:rPr lang="en-US" dirty="0"/>
                        <a:t>Advice </a:t>
                      </a:r>
                      <a:endParaRPr lang="en-IN" dirty="0"/>
                    </a:p>
                  </a:txBody>
                  <a:tcPr/>
                </a:tc>
                <a:extLst>
                  <a:ext uri="{0D108BD9-81ED-4DB2-BD59-A6C34878D82A}">
                    <a16:rowId xmlns:a16="http://schemas.microsoft.com/office/drawing/2014/main" val="451934861"/>
                  </a:ext>
                </a:extLst>
              </a:tr>
              <a:tr h="573858">
                <a:tc>
                  <a:txBody>
                    <a:bodyPr/>
                    <a:lstStyle/>
                    <a:p>
                      <a:r>
                        <a:rPr lang="en-US" dirty="0"/>
                        <a:t>1</a:t>
                      </a:r>
                      <a:endParaRPr lang="en-IN" dirty="0"/>
                    </a:p>
                  </a:txBody>
                  <a:tcPr/>
                </a:tc>
                <a:tc>
                  <a:txBody>
                    <a:bodyPr/>
                    <a:lstStyle/>
                    <a:p>
                      <a:r>
                        <a:rPr lang="en-US" dirty="0"/>
                        <a:t>Groundnut </a:t>
                      </a:r>
                      <a:endParaRPr lang="en-IN" dirty="0"/>
                    </a:p>
                  </a:txBody>
                  <a:tcPr/>
                </a:tc>
                <a:tc>
                  <a:txBody>
                    <a:bodyPr/>
                    <a:lstStyle/>
                    <a:p>
                      <a:r>
                        <a:rPr lang="en-US" dirty="0"/>
                        <a:t>late leaf spot &amp; Rust  disease</a:t>
                      </a:r>
                      <a:endParaRPr lang="en-IN" dirty="0"/>
                    </a:p>
                  </a:txBody>
                  <a:tcPr/>
                </a:tc>
                <a:tc>
                  <a:txBody>
                    <a:bodyPr/>
                    <a:lstStyle/>
                    <a:p>
                      <a:r>
                        <a:rPr lang="en-US" dirty="0"/>
                        <a:t>Spraying of (25 gm </a:t>
                      </a:r>
                      <a:r>
                        <a:rPr lang="en-IN" sz="1800" b="0" kern="1200" dirty="0">
                          <a:solidFill>
                            <a:schemeClr val="dk1"/>
                          </a:solidFill>
                          <a:effectLst/>
                        </a:rPr>
                        <a:t>Mancozeb + 25 gm Bavistin + 10 lit. of water) mixture. </a:t>
                      </a:r>
                      <a:endParaRPr lang="en-IN" b="0" dirty="0"/>
                    </a:p>
                  </a:txBody>
                  <a:tcPr/>
                </a:tc>
                <a:extLst>
                  <a:ext uri="{0D108BD9-81ED-4DB2-BD59-A6C34878D82A}">
                    <a16:rowId xmlns:a16="http://schemas.microsoft.com/office/drawing/2014/main" val="2705398626"/>
                  </a:ext>
                </a:extLst>
              </a:tr>
              <a:tr h="327919">
                <a:tc rowSpan="3">
                  <a:txBody>
                    <a:bodyPr/>
                    <a:lstStyle/>
                    <a:p>
                      <a:r>
                        <a:rPr lang="en-US" dirty="0"/>
                        <a:t>2</a:t>
                      </a:r>
                      <a:endParaRPr lang="en-IN" dirty="0"/>
                    </a:p>
                  </a:txBody>
                  <a:tcPr/>
                </a:tc>
                <a:tc rowSpan="3">
                  <a:txBody>
                    <a:bodyPr/>
                    <a:lstStyle/>
                    <a:p>
                      <a:r>
                        <a:rPr lang="en-US" dirty="0" err="1"/>
                        <a:t>Bajara</a:t>
                      </a:r>
                      <a:r>
                        <a:rPr lang="en-US" dirty="0"/>
                        <a:t> </a:t>
                      </a:r>
                      <a:endParaRPr lang="en-IN" dirty="0"/>
                    </a:p>
                  </a:txBody>
                  <a:tcPr/>
                </a:tc>
                <a:tc>
                  <a:txBody>
                    <a:bodyPr/>
                    <a:lstStyle/>
                    <a:p>
                      <a:r>
                        <a:rPr lang="en-US" dirty="0"/>
                        <a:t>Seed treatment </a:t>
                      </a:r>
                      <a:endParaRPr lang="en-IN" dirty="0"/>
                    </a:p>
                  </a:txBody>
                  <a:tcPr/>
                </a:tc>
                <a:tc>
                  <a:txBody>
                    <a:bodyPr/>
                    <a:lstStyle/>
                    <a:p>
                      <a:r>
                        <a:rPr lang="en-US" dirty="0"/>
                        <a:t>Mixing 25 gm </a:t>
                      </a:r>
                      <a:r>
                        <a:rPr lang="en-US" dirty="0" err="1"/>
                        <a:t>azospirillum</a:t>
                      </a:r>
                      <a:r>
                        <a:rPr lang="en-US" dirty="0"/>
                        <a:t> biofertilizer / kg of seed before sowing.</a:t>
                      </a:r>
                      <a:endParaRPr lang="en-IN" dirty="0"/>
                    </a:p>
                  </a:txBody>
                  <a:tcPr/>
                </a:tc>
                <a:extLst>
                  <a:ext uri="{0D108BD9-81ED-4DB2-BD59-A6C34878D82A}">
                    <a16:rowId xmlns:a16="http://schemas.microsoft.com/office/drawing/2014/main" val="3400961155"/>
                  </a:ext>
                </a:extLst>
              </a:tr>
              <a:tr h="573858">
                <a:tc vMerge="1">
                  <a:txBody>
                    <a:bodyPr/>
                    <a:lstStyle/>
                    <a:p>
                      <a:endParaRPr lang="en-IN" dirty="0"/>
                    </a:p>
                  </a:txBody>
                  <a:tcPr/>
                </a:tc>
                <a:tc vMerge="1">
                  <a:txBody>
                    <a:bodyPr/>
                    <a:lstStyle/>
                    <a:p>
                      <a:endParaRPr lang="en-IN" dirty="0"/>
                    </a:p>
                  </a:txBody>
                  <a:tcPr/>
                </a:tc>
                <a:tc>
                  <a:txBody>
                    <a:bodyPr/>
                    <a:lstStyle/>
                    <a:p>
                      <a:r>
                        <a:rPr lang="en-US" dirty="0"/>
                        <a:t>Fertilizer dose </a:t>
                      </a:r>
                      <a:endParaRPr lang="en-IN" dirty="0"/>
                    </a:p>
                  </a:txBody>
                  <a:tcPr/>
                </a:tc>
                <a:tc>
                  <a:txBody>
                    <a:bodyPr/>
                    <a:lstStyle/>
                    <a:p>
                      <a:r>
                        <a:rPr lang="en-US" dirty="0"/>
                        <a:t>At the time of sowing -25:25:25Kg NPK/ ha.</a:t>
                      </a:r>
                    </a:p>
                    <a:p>
                      <a:r>
                        <a:rPr lang="en-IN" dirty="0"/>
                        <a:t>After 30days – 25 Kg N/ha</a:t>
                      </a:r>
                    </a:p>
                  </a:txBody>
                  <a:tcPr/>
                </a:tc>
                <a:extLst>
                  <a:ext uri="{0D108BD9-81ED-4DB2-BD59-A6C34878D82A}">
                    <a16:rowId xmlns:a16="http://schemas.microsoft.com/office/drawing/2014/main" val="3677197261"/>
                  </a:ext>
                </a:extLst>
              </a:tr>
              <a:tr h="573858">
                <a:tc vMerge="1">
                  <a:txBody>
                    <a:bodyPr/>
                    <a:lstStyle/>
                    <a:p>
                      <a:endParaRPr lang="en-IN" dirty="0"/>
                    </a:p>
                  </a:txBody>
                  <a:tcPr/>
                </a:tc>
                <a:tc vMerge="1">
                  <a:txBody>
                    <a:bodyPr/>
                    <a:lstStyle/>
                    <a:p>
                      <a:endParaRPr lang="en-IN" dirty="0"/>
                    </a:p>
                  </a:txBody>
                  <a:tcPr/>
                </a:tc>
                <a:tc>
                  <a:txBody>
                    <a:bodyPr/>
                    <a:lstStyle/>
                    <a:p>
                      <a:r>
                        <a:rPr lang="en-US" dirty="0" err="1"/>
                        <a:t>Gosavi</a:t>
                      </a:r>
                      <a:r>
                        <a:rPr lang="en-US" dirty="0"/>
                        <a:t> disease </a:t>
                      </a:r>
                      <a:endParaRPr lang="en-IN" dirty="0"/>
                    </a:p>
                  </a:txBody>
                  <a:tcPr/>
                </a:tc>
                <a:tc>
                  <a:txBody>
                    <a:bodyPr/>
                    <a:lstStyle/>
                    <a:p>
                      <a:r>
                        <a:rPr lang="en-US" dirty="0"/>
                        <a:t>Spraying of (</a:t>
                      </a:r>
                      <a:r>
                        <a:rPr lang="en-US" dirty="0" err="1"/>
                        <a:t>Metalaxyl</a:t>
                      </a:r>
                      <a:r>
                        <a:rPr lang="en-US" dirty="0"/>
                        <a:t> + Mancozeb 72 WP 4gm + 10 lit water ) mixture 1-2 times.</a:t>
                      </a:r>
                      <a:endParaRPr lang="en-IN" dirty="0"/>
                    </a:p>
                  </a:txBody>
                  <a:tcPr/>
                </a:tc>
                <a:extLst>
                  <a:ext uri="{0D108BD9-81ED-4DB2-BD59-A6C34878D82A}">
                    <a16:rowId xmlns:a16="http://schemas.microsoft.com/office/drawing/2014/main" val="2077271653"/>
                  </a:ext>
                </a:extLst>
              </a:tr>
            </a:tbl>
          </a:graphicData>
        </a:graphic>
      </p:graphicFrame>
    </p:spTree>
    <p:extLst>
      <p:ext uri="{BB962C8B-B14F-4D97-AF65-F5344CB8AC3E}">
        <p14:creationId xmlns:p14="http://schemas.microsoft.com/office/powerpoint/2010/main" val="1185875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A7DCD4-A7CE-4215-A9A5-14AD54ED89DC}"/>
              </a:ext>
            </a:extLst>
          </p:cNvPr>
          <p:cNvSpPr>
            <a:spLocks noGrp="1"/>
          </p:cNvSpPr>
          <p:nvPr>
            <p:ph idx="1"/>
          </p:nvPr>
        </p:nvSpPr>
        <p:spPr>
          <a:xfrm>
            <a:off x="296662" y="325299"/>
            <a:ext cx="10515600" cy="4351338"/>
          </a:xfrm>
        </p:spPr>
        <p:txBody>
          <a:bodyPr/>
          <a:lstStyle/>
          <a:p>
            <a:pPr marL="0" indent="0">
              <a:buNone/>
            </a:pPr>
            <a:r>
              <a:rPr lang="en-US" dirty="0"/>
              <a:t>Product Mix :</a:t>
            </a:r>
          </a:p>
          <a:p>
            <a:pPr marL="514350" indent="-514350">
              <a:buAutoNum type="arabicPeriod"/>
            </a:pPr>
            <a:r>
              <a:rPr lang="en-US" dirty="0"/>
              <a:t>Seed :</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r>
              <a:rPr lang="en-IN" dirty="0"/>
              <a:t>Fertilizer :</a:t>
            </a:r>
            <a:endParaRPr lang="en-US" dirty="0"/>
          </a:p>
        </p:txBody>
      </p:sp>
      <p:graphicFrame>
        <p:nvGraphicFramePr>
          <p:cNvPr id="4" name="Table 4">
            <a:extLst>
              <a:ext uri="{FF2B5EF4-FFF2-40B4-BE49-F238E27FC236}">
                <a16:creationId xmlns:a16="http://schemas.microsoft.com/office/drawing/2014/main" id="{5FB80979-B9FD-4250-A05A-ABDC17868617}"/>
              </a:ext>
            </a:extLst>
          </p:cNvPr>
          <p:cNvGraphicFramePr>
            <a:graphicFrameLocks noGrp="1"/>
          </p:cNvGraphicFramePr>
          <p:nvPr>
            <p:extLst>
              <p:ext uri="{D42A27DB-BD31-4B8C-83A1-F6EECF244321}">
                <p14:modId xmlns:p14="http://schemas.microsoft.com/office/powerpoint/2010/main" val="973226400"/>
              </p:ext>
            </p:extLst>
          </p:nvPr>
        </p:nvGraphicFramePr>
        <p:xfrm>
          <a:off x="2397464" y="1203028"/>
          <a:ext cx="8127999" cy="1937645"/>
        </p:xfrm>
        <a:graphic>
          <a:graphicData uri="http://schemas.openxmlformats.org/drawingml/2006/table">
            <a:tbl>
              <a:tblPr firstRow="1" bandRow="1">
                <a:tableStyleId>{91EBBBCC-DAD2-459C-BE2E-F6DE35CF9A28}</a:tableStyleId>
              </a:tblPr>
              <a:tblGrid>
                <a:gridCol w="1501313">
                  <a:extLst>
                    <a:ext uri="{9D8B030D-6E8A-4147-A177-3AD203B41FA5}">
                      <a16:colId xmlns:a16="http://schemas.microsoft.com/office/drawing/2014/main" val="124535344"/>
                    </a:ext>
                  </a:extLst>
                </a:gridCol>
                <a:gridCol w="3917353">
                  <a:extLst>
                    <a:ext uri="{9D8B030D-6E8A-4147-A177-3AD203B41FA5}">
                      <a16:colId xmlns:a16="http://schemas.microsoft.com/office/drawing/2014/main" val="4169004226"/>
                    </a:ext>
                  </a:extLst>
                </a:gridCol>
                <a:gridCol w="2709333">
                  <a:extLst>
                    <a:ext uri="{9D8B030D-6E8A-4147-A177-3AD203B41FA5}">
                      <a16:colId xmlns:a16="http://schemas.microsoft.com/office/drawing/2014/main" val="192829509"/>
                    </a:ext>
                  </a:extLst>
                </a:gridCol>
              </a:tblGrid>
              <a:tr h="370840">
                <a:tc>
                  <a:txBody>
                    <a:bodyPr/>
                    <a:lstStyle/>
                    <a:p>
                      <a:r>
                        <a:rPr lang="en-US" dirty="0" err="1"/>
                        <a:t>Sr.No</a:t>
                      </a:r>
                      <a:r>
                        <a:rPr lang="en-US" dirty="0"/>
                        <a:t>.</a:t>
                      </a:r>
                      <a:endParaRPr lang="en-IN" dirty="0"/>
                    </a:p>
                  </a:txBody>
                  <a:tcPr/>
                </a:tc>
                <a:tc>
                  <a:txBody>
                    <a:bodyPr/>
                    <a:lstStyle/>
                    <a:p>
                      <a:r>
                        <a:rPr lang="en-US" dirty="0"/>
                        <a:t>Seeds</a:t>
                      </a:r>
                      <a:endParaRPr lang="en-IN" dirty="0"/>
                    </a:p>
                  </a:txBody>
                  <a:tcPr/>
                </a:tc>
                <a:tc>
                  <a:txBody>
                    <a:bodyPr/>
                    <a:lstStyle/>
                    <a:p>
                      <a:r>
                        <a:rPr lang="en-US" dirty="0"/>
                        <a:t>Company</a:t>
                      </a:r>
                      <a:endParaRPr lang="en-IN" dirty="0"/>
                    </a:p>
                  </a:txBody>
                  <a:tcPr/>
                </a:tc>
                <a:extLst>
                  <a:ext uri="{0D108BD9-81ED-4DB2-BD59-A6C34878D82A}">
                    <a16:rowId xmlns:a16="http://schemas.microsoft.com/office/drawing/2014/main" val="1386338765"/>
                  </a:ext>
                </a:extLst>
              </a:tr>
              <a:tr h="370840">
                <a:tc>
                  <a:txBody>
                    <a:bodyPr/>
                    <a:lstStyle/>
                    <a:p>
                      <a:r>
                        <a:rPr lang="en-US" dirty="0"/>
                        <a:t>1</a:t>
                      </a:r>
                      <a:endParaRPr lang="en-IN" dirty="0"/>
                    </a:p>
                  </a:txBody>
                  <a:tcPr/>
                </a:tc>
                <a:tc>
                  <a:txBody>
                    <a:bodyPr/>
                    <a:lstStyle/>
                    <a:p>
                      <a:r>
                        <a:rPr lang="en-US" dirty="0"/>
                        <a:t>Cereals </a:t>
                      </a:r>
                      <a:endParaRPr lang="en-IN" dirty="0"/>
                    </a:p>
                  </a:txBody>
                  <a:tcPr/>
                </a:tc>
                <a:tc>
                  <a:txBody>
                    <a:bodyPr/>
                    <a:lstStyle/>
                    <a:p>
                      <a:r>
                        <a:rPr lang="en-US" dirty="0" err="1"/>
                        <a:t>Mahabeej</a:t>
                      </a:r>
                      <a:r>
                        <a:rPr lang="en-US" dirty="0"/>
                        <a:t> , </a:t>
                      </a:r>
                      <a:r>
                        <a:rPr lang="en-US" dirty="0" err="1"/>
                        <a:t>Parik</a:t>
                      </a:r>
                      <a:r>
                        <a:rPr lang="en-US" dirty="0"/>
                        <a:t> , Nirmal  </a:t>
                      </a:r>
                      <a:endParaRPr lang="en-IN" dirty="0"/>
                    </a:p>
                  </a:txBody>
                  <a:tcPr/>
                </a:tc>
                <a:extLst>
                  <a:ext uri="{0D108BD9-81ED-4DB2-BD59-A6C34878D82A}">
                    <a16:rowId xmlns:a16="http://schemas.microsoft.com/office/drawing/2014/main" val="2958127189"/>
                  </a:ext>
                </a:extLst>
              </a:tr>
              <a:tr h="370840">
                <a:tc>
                  <a:txBody>
                    <a:bodyPr/>
                    <a:lstStyle/>
                    <a:p>
                      <a:r>
                        <a:rPr lang="en-US" dirty="0"/>
                        <a:t>2</a:t>
                      </a:r>
                      <a:endParaRPr lang="en-IN" dirty="0"/>
                    </a:p>
                  </a:txBody>
                  <a:tcPr/>
                </a:tc>
                <a:tc>
                  <a:txBody>
                    <a:bodyPr/>
                    <a:lstStyle/>
                    <a:p>
                      <a:r>
                        <a:rPr lang="en-US" dirty="0"/>
                        <a:t>Vegetable</a:t>
                      </a:r>
                      <a:endParaRPr lang="en-IN" dirty="0"/>
                    </a:p>
                  </a:txBody>
                  <a:tcPr/>
                </a:tc>
                <a:tc>
                  <a:txBody>
                    <a:bodyPr/>
                    <a:lstStyle/>
                    <a:p>
                      <a:r>
                        <a:rPr lang="en-US" dirty="0" err="1"/>
                        <a:t>Mahabeej</a:t>
                      </a:r>
                      <a:r>
                        <a:rPr lang="en-US" dirty="0"/>
                        <a:t> , Deepak</a:t>
                      </a:r>
                      <a:endParaRPr lang="en-IN" dirty="0"/>
                    </a:p>
                  </a:txBody>
                  <a:tcPr/>
                </a:tc>
                <a:extLst>
                  <a:ext uri="{0D108BD9-81ED-4DB2-BD59-A6C34878D82A}">
                    <a16:rowId xmlns:a16="http://schemas.microsoft.com/office/drawing/2014/main" val="2590790872"/>
                  </a:ext>
                </a:extLst>
              </a:tr>
              <a:tr h="454285">
                <a:tc>
                  <a:txBody>
                    <a:bodyPr/>
                    <a:lstStyle/>
                    <a:p>
                      <a:r>
                        <a:rPr lang="en-US" dirty="0"/>
                        <a:t>3</a:t>
                      </a:r>
                      <a:endParaRPr lang="en-IN" dirty="0"/>
                    </a:p>
                  </a:txBody>
                  <a:tcPr/>
                </a:tc>
                <a:tc>
                  <a:txBody>
                    <a:bodyPr/>
                    <a:lstStyle/>
                    <a:p>
                      <a:r>
                        <a:rPr lang="en-US" dirty="0"/>
                        <a:t>Oilseed</a:t>
                      </a:r>
                      <a:endParaRPr lang="en-IN" dirty="0"/>
                    </a:p>
                  </a:txBody>
                  <a:tcPr/>
                </a:tc>
                <a:tc>
                  <a:txBody>
                    <a:bodyPr/>
                    <a:lstStyle/>
                    <a:p>
                      <a:r>
                        <a:rPr lang="en-US" dirty="0"/>
                        <a:t>Aditya </a:t>
                      </a:r>
                      <a:endParaRPr lang="en-IN" dirty="0"/>
                    </a:p>
                  </a:txBody>
                  <a:tcPr/>
                </a:tc>
                <a:extLst>
                  <a:ext uri="{0D108BD9-81ED-4DB2-BD59-A6C34878D82A}">
                    <a16:rowId xmlns:a16="http://schemas.microsoft.com/office/drawing/2014/main" val="3489875945"/>
                  </a:ext>
                </a:extLst>
              </a:tr>
              <a:tr h="370840">
                <a:tc>
                  <a:txBody>
                    <a:bodyPr/>
                    <a:lstStyle/>
                    <a:p>
                      <a:r>
                        <a:rPr lang="en-US" dirty="0"/>
                        <a:t>4</a:t>
                      </a:r>
                      <a:endParaRPr lang="en-IN" dirty="0"/>
                    </a:p>
                  </a:txBody>
                  <a:tcPr/>
                </a:tc>
                <a:tc>
                  <a:txBody>
                    <a:bodyPr/>
                    <a:lstStyle/>
                    <a:p>
                      <a:r>
                        <a:rPr lang="en-US" dirty="0"/>
                        <a:t>Pulses</a:t>
                      </a:r>
                      <a:endParaRPr lang="en-IN" dirty="0"/>
                    </a:p>
                  </a:txBody>
                  <a:tcPr/>
                </a:tc>
                <a:tc>
                  <a:txBody>
                    <a:bodyPr/>
                    <a:lstStyle/>
                    <a:p>
                      <a:r>
                        <a:rPr lang="en-US" dirty="0" err="1"/>
                        <a:t>Mahabeej</a:t>
                      </a:r>
                      <a:r>
                        <a:rPr lang="en-US" dirty="0"/>
                        <a:t> , </a:t>
                      </a:r>
                      <a:r>
                        <a:rPr lang="en-US" dirty="0" err="1"/>
                        <a:t>Parik</a:t>
                      </a:r>
                      <a:r>
                        <a:rPr lang="en-US" dirty="0"/>
                        <a:t> </a:t>
                      </a:r>
                      <a:endParaRPr lang="en-IN" dirty="0"/>
                    </a:p>
                  </a:txBody>
                  <a:tcPr/>
                </a:tc>
                <a:extLst>
                  <a:ext uri="{0D108BD9-81ED-4DB2-BD59-A6C34878D82A}">
                    <a16:rowId xmlns:a16="http://schemas.microsoft.com/office/drawing/2014/main" val="3902083396"/>
                  </a:ext>
                </a:extLst>
              </a:tr>
            </a:tbl>
          </a:graphicData>
        </a:graphic>
      </p:graphicFrame>
      <p:graphicFrame>
        <p:nvGraphicFramePr>
          <p:cNvPr id="5" name="Table 4">
            <a:extLst>
              <a:ext uri="{FF2B5EF4-FFF2-40B4-BE49-F238E27FC236}">
                <a16:creationId xmlns:a16="http://schemas.microsoft.com/office/drawing/2014/main" id="{87ABE993-6EB4-40C4-8391-851DF9D707E2}"/>
              </a:ext>
            </a:extLst>
          </p:cNvPr>
          <p:cNvGraphicFramePr>
            <a:graphicFrameLocks noGrp="1"/>
          </p:cNvGraphicFramePr>
          <p:nvPr>
            <p:extLst>
              <p:ext uri="{D42A27DB-BD31-4B8C-83A1-F6EECF244321}">
                <p14:modId xmlns:p14="http://schemas.microsoft.com/office/powerpoint/2010/main" val="2896490677"/>
              </p:ext>
            </p:extLst>
          </p:nvPr>
        </p:nvGraphicFramePr>
        <p:xfrm>
          <a:off x="2246543" y="4744661"/>
          <a:ext cx="8127999" cy="1483360"/>
        </p:xfrm>
        <a:graphic>
          <a:graphicData uri="http://schemas.openxmlformats.org/drawingml/2006/table">
            <a:tbl>
              <a:tblPr firstRow="1" bandRow="1">
                <a:tableStyleId>{91EBBBCC-DAD2-459C-BE2E-F6DE35CF9A28}</a:tableStyleId>
              </a:tblPr>
              <a:tblGrid>
                <a:gridCol w="1501313">
                  <a:extLst>
                    <a:ext uri="{9D8B030D-6E8A-4147-A177-3AD203B41FA5}">
                      <a16:colId xmlns:a16="http://schemas.microsoft.com/office/drawing/2014/main" val="124535344"/>
                    </a:ext>
                  </a:extLst>
                </a:gridCol>
                <a:gridCol w="3917353">
                  <a:extLst>
                    <a:ext uri="{9D8B030D-6E8A-4147-A177-3AD203B41FA5}">
                      <a16:colId xmlns:a16="http://schemas.microsoft.com/office/drawing/2014/main" val="4169004226"/>
                    </a:ext>
                  </a:extLst>
                </a:gridCol>
                <a:gridCol w="2709333">
                  <a:extLst>
                    <a:ext uri="{9D8B030D-6E8A-4147-A177-3AD203B41FA5}">
                      <a16:colId xmlns:a16="http://schemas.microsoft.com/office/drawing/2014/main" val="192829509"/>
                    </a:ext>
                  </a:extLst>
                </a:gridCol>
              </a:tblGrid>
              <a:tr h="370840">
                <a:tc>
                  <a:txBody>
                    <a:bodyPr/>
                    <a:lstStyle/>
                    <a:p>
                      <a:r>
                        <a:rPr lang="en-US" dirty="0" err="1"/>
                        <a:t>Sr.No</a:t>
                      </a:r>
                      <a:r>
                        <a:rPr lang="en-US" dirty="0"/>
                        <a:t>.</a:t>
                      </a:r>
                      <a:endParaRPr lang="en-IN" dirty="0"/>
                    </a:p>
                  </a:txBody>
                  <a:tcPr/>
                </a:tc>
                <a:tc>
                  <a:txBody>
                    <a:bodyPr/>
                    <a:lstStyle/>
                    <a:p>
                      <a:r>
                        <a:rPr lang="en-US" dirty="0"/>
                        <a:t>Fertilizers</a:t>
                      </a:r>
                      <a:endParaRPr lang="en-IN" dirty="0"/>
                    </a:p>
                  </a:txBody>
                  <a:tcPr/>
                </a:tc>
                <a:tc>
                  <a:txBody>
                    <a:bodyPr/>
                    <a:lstStyle/>
                    <a:p>
                      <a:r>
                        <a:rPr lang="en-US" dirty="0"/>
                        <a:t>Company</a:t>
                      </a:r>
                      <a:endParaRPr lang="en-IN" dirty="0"/>
                    </a:p>
                  </a:txBody>
                  <a:tcPr/>
                </a:tc>
                <a:extLst>
                  <a:ext uri="{0D108BD9-81ED-4DB2-BD59-A6C34878D82A}">
                    <a16:rowId xmlns:a16="http://schemas.microsoft.com/office/drawing/2014/main" val="1386338765"/>
                  </a:ext>
                </a:extLst>
              </a:tr>
              <a:tr h="370840">
                <a:tc>
                  <a:txBody>
                    <a:bodyPr/>
                    <a:lstStyle/>
                    <a:p>
                      <a:r>
                        <a:rPr lang="en-US" dirty="0"/>
                        <a:t>1</a:t>
                      </a:r>
                      <a:endParaRPr lang="en-IN" dirty="0"/>
                    </a:p>
                  </a:txBody>
                  <a:tcPr/>
                </a:tc>
                <a:tc>
                  <a:txBody>
                    <a:bodyPr/>
                    <a:lstStyle/>
                    <a:p>
                      <a:r>
                        <a:rPr lang="en-US" dirty="0"/>
                        <a:t>Micronutrient</a:t>
                      </a:r>
                      <a:endParaRPr lang="en-IN" dirty="0"/>
                    </a:p>
                  </a:txBody>
                  <a:tcPr/>
                </a:tc>
                <a:tc>
                  <a:txBody>
                    <a:bodyPr/>
                    <a:lstStyle/>
                    <a:p>
                      <a:r>
                        <a:rPr lang="en-US" dirty="0"/>
                        <a:t>IFFCO , Narmada , RCR</a:t>
                      </a:r>
                      <a:endParaRPr lang="en-IN" dirty="0"/>
                    </a:p>
                  </a:txBody>
                  <a:tcPr/>
                </a:tc>
                <a:extLst>
                  <a:ext uri="{0D108BD9-81ED-4DB2-BD59-A6C34878D82A}">
                    <a16:rowId xmlns:a16="http://schemas.microsoft.com/office/drawing/2014/main" val="2958127189"/>
                  </a:ext>
                </a:extLst>
              </a:tr>
              <a:tr h="370840">
                <a:tc>
                  <a:txBody>
                    <a:bodyPr/>
                    <a:lstStyle/>
                    <a:p>
                      <a:r>
                        <a:rPr lang="en-US" dirty="0"/>
                        <a:t>2</a:t>
                      </a:r>
                      <a:endParaRPr lang="en-IN" dirty="0"/>
                    </a:p>
                  </a:txBody>
                  <a:tcPr/>
                </a:tc>
                <a:tc>
                  <a:txBody>
                    <a:bodyPr/>
                    <a:lstStyle/>
                    <a:p>
                      <a:r>
                        <a:rPr lang="en-US" dirty="0"/>
                        <a:t>Water soluble</a:t>
                      </a:r>
                      <a:endParaRPr lang="en-IN" dirty="0"/>
                    </a:p>
                  </a:txBody>
                  <a:tcPr/>
                </a:tc>
                <a:tc>
                  <a:txBody>
                    <a:bodyPr/>
                    <a:lstStyle/>
                    <a:p>
                      <a:r>
                        <a:rPr lang="en-US" dirty="0"/>
                        <a:t>Pradip </a:t>
                      </a:r>
                      <a:endParaRPr lang="en-IN" dirty="0"/>
                    </a:p>
                  </a:txBody>
                  <a:tcPr/>
                </a:tc>
                <a:extLst>
                  <a:ext uri="{0D108BD9-81ED-4DB2-BD59-A6C34878D82A}">
                    <a16:rowId xmlns:a16="http://schemas.microsoft.com/office/drawing/2014/main" val="2590790872"/>
                  </a:ext>
                </a:extLst>
              </a:tr>
              <a:tr h="370840">
                <a:tc>
                  <a:txBody>
                    <a:bodyPr/>
                    <a:lstStyle/>
                    <a:p>
                      <a:r>
                        <a:rPr lang="en-US" dirty="0"/>
                        <a:t>3</a:t>
                      </a:r>
                      <a:endParaRPr lang="en-IN" dirty="0"/>
                    </a:p>
                  </a:txBody>
                  <a:tcPr/>
                </a:tc>
                <a:tc>
                  <a:txBody>
                    <a:bodyPr/>
                    <a:lstStyle/>
                    <a:p>
                      <a:r>
                        <a:rPr lang="en-US" dirty="0"/>
                        <a:t>Complex</a:t>
                      </a:r>
                      <a:endParaRPr lang="en-IN" dirty="0"/>
                    </a:p>
                  </a:txBody>
                  <a:tcPr/>
                </a:tc>
                <a:tc>
                  <a:txBody>
                    <a:bodyPr/>
                    <a:lstStyle/>
                    <a:p>
                      <a:r>
                        <a:rPr lang="en-US" dirty="0"/>
                        <a:t>IFFCO</a:t>
                      </a:r>
                      <a:endParaRPr lang="en-IN" dirty="0"/>
                    </a:p>
                  </a:txBody>
                  <a:tcPr/>
                </a:tc>
                <a:extLst>
                  <a:ext uri="{0D108BD9-81ED-4DB2-BD59-A6C34878D82A}">
                    <a16:rowId xmlns:a16="http://schemas.microsoft.com/office/drawing/2014/main" val="3489875945"/>
                  </a:ext>
                </a:extLst>
              </a:tr>
            </a:tbl>
          </a:graphicData>
        </a:graphic>
      </p:graphicFrame>
    </p:spTree>
    <p:extLst>
      <p:ext uri="{BB962C8B-B14F-4D97-AF65-F5344CB8AC3E}">
        <p14:creationId xmlns:p14="http://schemas.microsoft.com/office/powerpoint/2010/main" val="20898087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A9CFDE-048E-4E5F-9A36-AC70D76ABDFE}"/>
              </a:ext>
            </a:extLst>
          </p:cNvPr>
          <p:cNvSpPr>
            <a:spLocks noGrp="1"/>
          </p:cNvSpPr>
          <p:nvPr>
            <p:ph idx="1"/>
          </p:nvPr>
        </p:nvSpPr>
        <p:spPr>
          <a:xfrm>
            <a:off x="479394" y="301841"/>
            <a:ext cx="10874406" cy="5875122"/>
          </a:xfrm>
        </p:spPr>
        <p:txBody>
          <a:bodyPr/>
          <a:lstStyle/>
          <a:p>
            <a:pPr marL="0" indent="0">
              <a:buNone/>
            </a:pPr>
            <a:r>
              <a:rPr lang="en-US" dirty="0"/>
              <a:t>3. Herbicide: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IN" dirty="0"/>
              <a:t>4. Water Soluble :</a:t>
            </a:r>
            <a:endParaRPr lang="en-US" dirty="0"/>
          </a:p>
        </p:txBody>
      </p:sp>
      <p:graphicFrame>
        <p:nvGraphicFramePr>
          <p:cNvPr id="4" name="Table 4">
            <a:extLst>
              <a:ext uri="{FF2B5EF4-FFF2-40B4-BE49-F238E27FC236}">
                <a16:creationId xmlns:a16="http://schemas.microsoft.com/office/drawing/2014/main" id="{BBC0A93C-672C-4B6B-9514-87D1B4B089B7}"/>
              </a:ext>
            </a:extLst>
          </p:cNvPr>
          <p:cNvGraphicFramePr>
            <a:graphicFrameLocks noGrp="1"/>
          </p:cNvGraphicFramePr>
          <p:nvPr/>
        </p:nvGraphicFramePr>
        <p:xfrm>
          <a:off x="2262819" y="833120"/>
          <a:ext cx="8127999" cy="1483360"/>
        </p:xfrm>
        <a:graphic>
          <a:graphicData uri="http://schemas.openxmlformats.org/drawingml/2006/table">
            <a:tbl>
              <a:tblPr firstRow="1" bandRow="1">
                <a:tableStyleId>{91EBBBCC-DAD2-459C-BE2E-F6DE35CF9A28}</a:tableStyleId>
              </a:tblPr>
              <a:tblGrid>
                <a:gridCol w="1501313">
                  <a:extLst>
                    <a:ext uri="{9D8B030D-6E8A-4147-A177-3AD203B41FA5}">
                      <a16:colId xmlns:a16="http://schemas.microsoft.com/office/drawing/2014/main" val="124535344"/>
                    </a:ext>
                  </a:extLst>
                </a:gridCol>
                <a:gridCol w="3917353">
                  <a:extLst>
                    <a:ext uri="{9D8B030D-6E8A-4147-A177-3AD203B41FA5}">
                      <a16:colId xmlns:a16="http://schemas.microsoft.com/office/drawing/2014/main" val="4169004226"/>
                    </a:ext>
                  </a:extLst>
                </a:gridCol>
                <a:gridCol w="2709333">
                  <a:extLst>
                    <a:ext uri="{9D8B030D-6E8A-4147-A177-3AD203B41FA5}">
                      <a16:colId xmlns:a16="http://schemas.microsoft.com/office/drawing/2014/main" val="192829509"/>
                    </a:ext>
                  </a:extLst>
                </a:gridCol>
              </a:tblGrid>
              <a:tr h="370840">
                <a:tc>
                  <a:txBody>
                    <a:bodyPr/>
                    <a:lstStyle/>
                    <a:p>
                      <a:r>
                        <a:rPr lang="en-US" dirty="0" err="1"/>
                        <a:t>Sr.No</a:t>
                      </a:r>
                      <a:r>
                        <a:rPr lang="en-US" dirty="0"/>
                        <a:t>.</a:t>
                      </a:r>
                      <a:endParaRPr lang="en-IN" dirty="0"/>
                    </a:p>
                  </a:txBody>
                  <a:tcPr/>
                </a:tc>
                <a:tc>
                  <a:txBody>
                    <a:bodyPr/>
                    <a:lstStyle/>
                    <a:p>
                      <a:r>
                        <a:rPr lang="en-US" dirty="0"/>
                        <a:t>Particulars </a:t>
                      </a:r>
                      <a:endParaRPr lang="en-IN" dirty="0"/>
                    </a:p>
                  </a:txBody>
                  <a:tcPr/>
                </a:tc>
                <a:tc>
                  <a:txBody>
                    <a:bodyPr/>
                    <a:lstStyle/>
                    <a:p>
                      <a:r>
                        <a:rPr lang="en-US" dirty="0"/>
                        <a:t>Company</a:t>
                      </a:r>
                      <a:endParaRPr lang="en-IN" dirty="0"/>
                    </a:p>
                  </a:txBody>
                  <a:tcPr/>
                </a:tc>
                <a:extLst>
                  <a:ext uri="{0D108BD9-81ED-4DB2-BD59-A6C34878D82A}">
                    <a16:rowId xmlns:a16="http://schemas.microsoft.com/office/drawing/2014/main" val="1386338765"/>
                  </a:ext>
                </a:extLst>
              </a:tr>
              <a:tr h="370840">
                <a:tc>
                  <a:txBody>
                    <a:bodyPr/>
                    <a:lstStyle/>
                    <a:p>
                      <a:r>
                        <a:rPr lang="en-US" dirty="0"/>
                        <a:t>1</a:t>
                      </a:r>
                      <a:endParaRPr lang="en-IN" dirty="0"/>
                    </a:p>
                  </a:txBody>
                  <a:tcPr/>
                </a:tc>
                <a:tc>
                  <a:txBody>
                    <a:bodyPr/>
                    <a:lstStyle/>
                    <a:p>
                      <a:r>
                        <a:rPr lang="en-US" dirty="0"/>
                        <a:t>2-4-D</a:t>
                      </a:r>
                      <a:endParaRPr lang="en-IN" dirty="0"/>
                    </a:p>
                  </a:txBody>
                  <a:tcPr/>
                </a:tc>
                <a:tc>
                  <a:txBody>
                    <a:bodyPr/>
                    <a:lstStyle/>
                    <a:p>
                      <a:r>
                        <a:rPr lang="en-US" dirty="0" err="1"/>
                        <a:t>Adama</a:t>
                      </a:r>
                      <a:r>
                        <a:rPr lang="en-US" dirty="0"/>
                        <a:t> , </a:t>
                      </a:r>
                      <a:r>
                        <a:rPr lang="en-US" dirty="0" err="1"/>
                        <a:t>Vister</a:t>
                      </a:r>
                      <a:r>
                        <a:rPr lang="en-US" dirty="0"/>
                        <a:t> , Godrej</a:t>
                      </a:r>
                      <a:endParaRPr lang="en-IN" dirty="0"/>
                    </a:p>
                  </a:txBody>
                  <a:tcPr/>
                </a:tc>
                <a:extLst>
                  <a:ext uri="{0D108BD9-81ED-4DB2-BD59-A6C34878D82A}">
                    <a16:rowId xmlns:a16="http://schemas.microsoft.com/office/drawing/2014/main" val="2958127189"/>
                  </a:ext>
                </a:extLst>
              </a:tr>
              <a:tr h="370840">
                <a:tc>
                  <a:txBody>
                    <a:bodyPr/>
                    <a:lstStyle/>
                    <a:p>
                      <a:r>
                        <a:rPr lang="en-US" dirty="0"/>
                        <a:t>2</a:t>
                      </a:r>
                      <a:endParaRPr lang="en-IN" dirty="0"/>
                    </a:p>
                  </a:txBody>
                  <a:tcPr/>
                </a:tc>
                <a:tc>
                  <a:txBody>
                    <a:bodyPr/>
                    <a:lstStyle/>
                    <a:p>
                      <a:r>
                        <a:rPr lang="en-US" dirty="0" err="1"/>
                        <a:t>Oxoflorene</a:t>
                      </a:r>
                      <a:endParaRPr lang="en-IN" dirty="0"/>
                    </a:p>
                  </a:txBody>
                  <a:tcPr/>
                </a:tc>
                <a:tc>
                  <a:txBody>
                    <a:bodyPr/>
                    <a:lstStyle/>
                    <a:p>
                      <a:r>
                        <a:rPr lang="en-US" dirty="0"/>
                        <a:t>Dow</a:t>
                      </a:r>
                      <a:endParaRPr lang="en-IN" dirty="0"/>
                    </a:p>
                  </a:txBody>
                  <a:tcPr/>
                </a:tc>
                <a:extLst>
                  <a:ext uri="{0D108BD9-81ED-4DB2-BD59-A6C34878D82A}">
                    <a16:rowId xmlns:a16="http://schemas.microsoft.com/office/drawing/2014/main" val="2590790872"/>
                  </a:ext>
                </a:extLst>
              </a:tr>
              <a:tr h="370840">
                <a:tc>
                  <a:txBody>
                    <a:bodyPr/>
                    <a:lstStyle/>
                    <a:p>
                      <a:r>
                        <a:rPr lang="en-US" dirty="0"/>
                        <a:t>3</a:t>
                      </a:r>
                      <a:endParaRPr lang="en-IN" dirty="0"/>
                    </a:p>
                  </a:txBody>
                  <a:tcPr/>
                </a:tc>
                <a:tc>
                  <a:txBody>
                    <a:bodyPr/>
                    <a:lstStyle/>
                    <a:p>
                      <a:r>
                        <a:rPr lang="en-US" dirty="0" err="1"/>
                        <a:t>Atrazin</a:t>
                      </a:r>
                      <a:endParaRPr lang="en-IN" dirty="0"/>
                    </a:p>
                  </a:txBody>
                  <a:tcPr/>
                </a:tc>
                <a:tc>
                  <a:txBody>
                    <a:bodyPr/>
                    <a:lstStyle/>
                    <a:p>
                      <a:r>
                        <a:rPr lang="en-US" dirty="0" err="1"/>
                        <a:t>Dhanuka</a:t>
                      </a:r>
                      <a:r>
                        <a:rPr lang="en-US" dirty="0"/>
                        <a:t>, Tata </a:t>
                      </a:r>
                      <a:r>
                        <a:rPr lang="en-US" dirty="0" err="1"/>
                        <a:t>ralyz</a:t>
                      </a:r>
                      <a:r>
                        <a:rPr lang="en-US" dirty="0"/>
                        <a:t> </a:t>
                      </a:r>
                      <a:endParaRPr lang="en-IN" dirty="0"/>
                    </a:p>
                  </a:txBody>
                  <a:tcPr/>
                </a:tc>
                <a:extLst>
                  <a:ext uri="{0D108BD9-81ED-4DB2-BD59-A6C34878D82A}">
                    <a16:rowId xmlns:a16="http://schemas.microsoft.com/office/drawing/2014/main" val="3489875945"/>
                  </a:ext>
                </a:extLst>
              </a:tr>
            </a:tbl>
          </a:graphicData>
        </a:graphic>
      </p:graphicFrame>
      <p:graphicFrame>
        <p:nvGraphicFramePr>
          <p:cNvPr id="5" name="Table 4">
            <a:extLst>
              <a:ext uri="{FF2B5EF4-FFF2-40B4-BE49-F238E27FC236}">
                <a16:creationId xmlns:a16="http://schemas.microsoft.com/office/drawing/2014/main" id="{2A19844B-83B9-4900-920A-3CD8227F5563}"/>
              </a:ext>
            </a:extLst>
          </p:cNvPr>
          <p:cNvGraphicFramePr>
            <a:graphicFrameLocks noGrp="1"/>
          </p:cNvGraphicFramePr>
          <p:nvPr/>
        </p:nvGraphicFramePr>
        <p:xfrm>
          <a:off x="2262819" y="3581083"/>
          <a:ext cx="8127999" cy="2225040"/>
        </p:xfrm>
        <a:graphic>
          <a:graphicData uri="http://schemas.openxmlformats.org/drawingml/2006/table">
            <a:tbl>
              <a:tblPr firstRow="1" bandRow="1">
                <a:tableStyleId>{91EBBBCC-DAD2-459C-BE2E-F6DE35CF9A28}</a:tableStyleId>
              </a:tblPr>
              <a:tblGrid>
                <a:gridCol w="1501313">
                  <a:extLst>
                    <a:ext uri="{9D8B030D-6E8A-4147-A177-3AD203B41FA5}">
                      <a16:colId xmlns:a16="http://schemas.microsoft.com/office/drawing/2014/main" val="124535344"/>
                    </a:ext>
                  </a:extLst>
                </a:gridCol>
                <a:gridCol w="3917353">
                  <a:extLst>
                    <a:ext uri="{9D8B030D-6E8A-4147-A177-3AD203B41FA5}">
                      <a16:colId xmlns:a16="http://schemas.microsoft.com/office/drawing/2014/main" val="4169004226"/>
                    </a:ext>
                  </a:extLst>
                </a:gridCol>
                <a:gridCol w="2709333">
                  <a:extLst>
                    <a:ext uri="{9D8B030D-6E8A-4147-A177-3AD203B41FA5}">
                      <a16:colId xmlns:a16="http://schemas.microsoft.com/office/drawing/2014/main" val="192829509"/>
                    </a:ext>
                  </a:extLst>
                </a:gridCol>
              </a:tblGrid>
              <a:tr h="370840">
                <a:tc>
                  <a:txBody>
                    <a:bodyPr/>
                    <a:lstStyle/>
                    <a:p>
                      <a:r>
                        <a:rPr lang="en-US" dirty="0" err="1"/>
                        <a:t>Sr.No</a:t>
                      </a:r>
                      <a:r>
                        <a:rPr lang="en-US" dirty="0"/>
                        <a:t>.</a:t>
                      </a:r>
                      <a:endParaRPr lang="en-IN" dirty="0"/>
                    </a:p>
                  </a:txBody>
                  <a:tcPr/>
                </a:tc>
                <a:tc>
                  <a:txBody>
                    <a:bodyPr/>
                    <a:lstStyle/>
                    <a:p>
                      <a:r>
                        <a:rPr lang="en-US" dirty="0"/>
                        <a:t>Particulars</a:t>
                      </a:r>
                      <a:endParaRPr lang="en-IN" dirty="0"/>
                    </a:p>
                  </a:txBody>
                  <a:tcPr/>
                </a:tc>
                <a:tc>
                  <a:txBody>
                    <a:bodyPr/>
                    <a:lstStyle/>
                    <a:p>
                      <a:r>
                        <a:rPr lang="en-US" dirty="0"/>
                        <a:t>Company</a:t>
                      </a:r>
                      <a:endParaRPr lang="en-IN" dirty="0"/>
                    </a:p>
                  </a:txBody>
                  <a:tcPr/>
                </a:tc>
                <a:extLst>
                  <a:ext uri="{0D108BD9-81ED-4DB2-BD59-A6C34878D82A}">
                    <a16:rowId xmlns:a16="http://schemas.microsoft.com/office/drawing/2014/main" val="1386338765"/>
                  </a:ext>
                </a:extLst>
              </a:tr>
              <a:tr h="370840">
                <a:tc>
                  <a:txBody>
                    <a:bodyPr/>
                    <a:lstStyle/>
                    <a:p>
                      <a:r>
                        <a:rPr lang="en-US" dirty="0"/>
                        <a:t>1</a:t>
                      </a:r>
                      <a:endParaRPr lang="en-IN" dirty="0"/>
                    </a:p>
                  </a:txBody>
                  <a:tcPr/>
                </a:tc>
                <a:tc>
                  <a:txBody>
                    <a:bodyPr/>
                    <a:lstStyle/>
                    <a:p>
                      <a:r>
                        <a:rPr lang="en-US" dirty="0"/>
                        <a:t>19:19:19</a:t>
                      </a:r>
                      <a:endParaRPr lang="en-IN" dirty="0"/>
                    </a:p>
                  </a:txBody>
                  <a:tcPr/>
                </a:tc>
                <a:tc>
                  <a:txBody>
                    <a:bodyPr/>
                    <a:lstStyle/>
                    <a:p>
                      <a:r>
                        <a:rPr lang="en-US" dirty="0"/>
                        <a:t>Pradip</a:t>
                      </a:r>
                      <a:endParaRPr lang="en-IN" dirty="0"/>
                    </a:p>
                  </a:txBody>
                  <a:tcPr/>
                </a:tc>
                <a:extLst>
                  <a:ext uri="{0D108BD9-81ED-4DB2-BD59-A6C34878D82A}">
                    <a16:rowId xmlns:a16="http://schemas.microsoft.com/office/drawing/2014/main" val="2958127189"/>
                  </a:ext>
                </a:extLst>
              </a:tr>
              <a:tr h="370840">
                <a:tc>
                  <a:txBody>
                    <a:bodyPr/>
                    <a:lstStyle/>
                    <a:p>
                      <a:r>
                        <a:rPr lang="en-US" dirty="0"/>
                        <a:t>2</a:t>
                      </a:r>
                      <a:endParaRPr lang="en-IN" dirty="0"/>
                    </a:p>
                  </a:txBody>
                  <a:tcPr/>
                </a:tc>
                <a:tc>
                  <a:txBody>
                    <a:bodyPr/>
                    <a:lstStyle/>
                    <a:p>
                      <a:r>
                        <a:rPr lang="en-US" dirty="0"/>
                        <a:t>12:32:16</a:t>
                      </a:r>
                      <a:endParaRPr lang="en-IN" dirty="0"/>
                    </a:p>
                  </a:txBody>
                  <a:tcPr/>
                </a:tc>
                <a:tc>
                  <a:txBody>
                    <a:bodyPr/>
                    <a:lstStyle/>
                    <a:p>
                      <a:r>
                        <a:rPr lang="en-US" dirty="0" err="1"/>
                        <a:t>Trubhko</a:t>
                      </a:r>
                      <a:endParaRPr lang="en-IN" dirty="0"/>
                    </a:p>
                  </a:txBody>
                  <a:tcPr/>
                </a:tc>
                <a:extLst>
                  <a:ext uri="{0D108BD9-81ED-4DB2-BD59-A6C34878D82A}">
                    <a16:rowId xmlns:a16="http://schemas.microsoft.com/office/drawing/2014/main" val="2590790872"/>
                  </a:ext>
                </a:extLst>
              </a:tr>
              <a:tr h="370840">
                <a:tc>
                  <a:txBody>
                    <a:bodyPr/>
                    <a:lstStyle/>
                    <a:p>
                      <a:r>
                        <a:rPr lang="en-US" dirty="0"/>
                        <a:t>3</a:t>
                      </a:r>
                      <a:endParaRPr lang="en-IN" dirty="0"/>
                    </a:p>
                  </a:txBody>
                  <a:tcPr/>
                </a:tc>
                <a:tc>
                  <a:txBody>
                    <a:bodyPr/>
                    <a:lstStyle/>
                    <a:p>
                      <a:r>
                        <a:rPr lang="en-US" dirty="0"/>
                        <a:t>13:0:45</a:t>
                      </a:r>
                      <a:endParaRPr lang="en-IN" dirty="0"/>
                    </a:p>
                  </a:txBody>
                  <a:tcPr/>
                </a:tc>
                <a:tc>
                  <a:txBody>
                    <a:bodyPr/>
                    <a:lstStyle/>
                    <a:p>
                      <a:r>
                        <a:rPr lang="en-US" dirty="0" err="1"/>
                        <a:t>Mahafeed</a:t>
                      </a:r>
                      <a:endParaRPr lang="en-IN" dirty="0"/>
                    </a:p>
                  </a:txBody>
                  <a:tcPr/>
                </a:tc>
                <a:extLst>
                  <a:ext uri="{0D108BD9-81ED-4DB2-BD59-A6C34878D82A}">
                    <a16:rowId xmlns:a16="http://schemas.microsoft.com/office/drawing/2014/main" val="3489875945"/>
                  </a:ext>
                </a:extLst>
              </a:tr>
              <a:tr h="370840">
                <a:tc>
                  <a:txBody>
                    <a:bodyPr/>
                    <a:lstStyle/>
                    <a:p>
                      <a:r>
                        <a:rPr lang="en-US" dirty="0"/>
                        <a:t>4</a:t>
                      </a:r>
                      <a:endParaRPr lang="en-IN" dirty="0"/>
                    </a:p>
                  </a:txBody>
                  <a:tcPr/>
                </a:tc>
                <a:tc>
                  <a:txBody>
                    <a:bodyPr/>
                    <a:lstStyle/>
                    <a:p>
                      <a:r>
                        <a:rPr lang="en-US" dirty="0"/>
                        <a:t>13:40:13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Mahafeed</a:t>
                      </a:r>
                      <a:endParaRPr lang="en-IN" dirty="0"/>
                    </a:p>
                  </a:txBody>
                  <a:tcPr/>
                </a:tc>
                <a:extLst>
                  <a:ext uri="{0D108BD9-81ED-4DB2-BD59-A6C34878D82A}">
                    <a16:rowId xmlns:a16="http://schemas.microsoft.com/office/drawing/2014/main" val="3902083396"/>
                  </a:ext>
                </a:extLst>
              </a:tr>
              <a:tr h="370840">
                <a:tc>
                  <a:txBody>
                    <a:bodyPr/>
                    <a:lstStyle/>
                    <a:p>
                      <a:r>
                        <a:rPr lang="en-US" dirty="0"/>
                        <a:t>5</a:t>
                      </a:r>
                      <a:endParaRPr lang="en-IN" dirty="0"/>
                    </a:p>
                  </a:txBody>
                  <a:tcPr/>
                </a:tc>
                <a:tc>
                  <a:txBody>
                    <a:bodyPr/>
                    <a:lstStyle/>
                    <a:p>
                      <a:r>
                        <a:rPr lang="en-US" dirty="0"/>
                        <a:t>0:0:50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Mahafeed</a:t>
                      </a:r>
                      <a:endParaRPr lang="en-IN" dirty="0"/>
                    </a:p>
                  </a:txBody>
                  <a:tcPr/>
                </a:tc>
                <a:extLst>
                  <a:ext uri="{0D108BD9-81ED-4DB2-BD59-A6C34878D82A}">
                    <a16:rowId xmlns:a16="http://schemas.microsoft.com/office/drawing/2014/main" val="1459150816"/>
                  </a:ext>
                </a:extLst>
              </a:tr>
            </a:tbl>
          </a:graphicData>
        </a:graphic>
      </p:graphicFrame>
    </p:spTree>
    <p:extLst>
      <p:ext uri="{BB962C8B-B14F-4D97-AF65-F5344CB8AC3E}">
        <p14:creationId xmlns:p14="http://schemas.microsoft.com/office/powerpoint/2010/main" val="651325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67789-7F52-4311-919C-ADC91B8EB088}"/>
              </a:ext>
            </a:extLst>
          </p:cNvPr>
          <p:cNvSpPr>
            <a:spLocks noGrp="1"/>
          </p:cNvSpPr>
          <p:nvPr>
            <p:ph idx="1"/>
          </p:nvPr>
        </p:nvSpPr>
        <p:spPr>
          <a:xfrm>
            <a:off x="2503502" y="2041864"/>
            <a:ext cx="8850297" cy="4135099"/>
          </a:xfrm>
        </p:spPr>
        <p:txBody>
          <a:bodyPr>
            <a:normAutofit/>
          </a:bodyPr>
          <a:lstStyle/>
          <a:p>
            <a:pPr marL="0" indent="0">
              <a:buNone/>
            </a:pPr>
            <a:r>
              <a:rPr lang="en-US" sz="4400" b="1" dirty="0"/>
              <a:t>Cost &amp; Return Structure :</a:t>
            </a:r>
            <a:endParaRPr lang="en-IN" sz="4400" b="1" dirty="0"/>
          </a:p>
        </p:txBody>
      </p:sp>
    </p:spTree>
    <p:extLst>
      <p:ext uri="{BB962C8B-B14F-4D97-AF65-F5344CB8AC3E}">
        <p14:creationId xmlns:p14="http://schemas.microsoft.com/office/powerpoint/2010/main" val="3505676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D7B64-B833-4F8F-BA07-1615903E0FF8}"/>
              </a:ext>
            </a:extLst>
          </p:cNvPr>
          <p:cNvSpPr>
            <a:spLocks noGrp="1"/>
          </p:cNvSpPr>
          <p:nvPr>
            <p:ph idx="1"/>
          </p:nvPr>
        </p:nvSpPr>
        <p:spPr>
          <a:xfrm>
            <a:off x="399495" y="488273"/>
            <a:ext cx="10954305" cy="5653180"/>
          </a:xfrm>
        </p:spPr>
        <p:txBody>
          <a:bodyPr/>
          <a:lstStyle/>
          <a:p>
            <a:pPr marL="0" indent="0">
              <a:buNone/>
            </a:pPr>
            <a:r>
              <a:rPr lang="en-US" b="1" dirty="0"/>
              <a:t>Initial Capital Investment :- </a:t>
            </a:r>
            <a:endParaRPr lang="en-IN" b="1" dirty="0"/>
          </a:p>
        </p:txBody>
      </p:sp>
      <p:graphicFrame>
        <p:nvGraphicFramePr>
          <p:cNvPr id="2" name="Table 3">
            <a:extLst>
              <a:ext uri="{FF2B5EF4-FFF2-40B4-BE49-F238E27FC236}">
                <a16:creationId xmlns:a16="http://schemas.microsoft.com/office/drawing/2014/main" id="{9FF6E7E2-A48B-4472-B2BC-257F4AD8689A}"/>
              </a:ext>
            </a:extLst>
          </p:cNvPr>
          <p:cNvGraphicFramePr>
            <a:graphicFrameLocks noGrp="1"/>
          </p:cNvGraphicFramePr>
          <p:nvPr>
            <p:extLst>
              <p:ext uri="{D42A27DB-BD31-4B8C-83A1-F6EECF244321}">
                <p14:modId xmlns:p14="http://schemas.microsoft.com/office/powerpoint/2010/main" val="3372390106"/>
              </p:ext>
            </p:extLst>
          </p:nvPr>
        </p:nvGraphicFramePr>
        <p:xfrm>
          <a:off x="1154097" y="1215751"/>
          <a:ext cx="9483571" cy="3879360"/>
        </p:xfrm>
        <a:graphic>
          <a:graphicData uri="http://schemas.openxmlformats.org/drawingml/2006/table">
            <a:tbl>
              <a:tblPr firstRow="1" bandRow="1">
                <a:tableStyleId>{91EBBBCC-DAD2-459C-BE2E-F6DE35CF9A28}</a:tableStyleId>
              </a:tblPr>
              <a:tblGrid>
                <a:gridCol w="1637757">
                  <a:extLst>
                    <a:ext uri="{9D8B030D-6E8A-4147-A177-3AD203B41FA5}">
                      <a16:colId xmlns:a16="http://schemas.microsoft.com/office/drawing/2014/main" val="1044139479"/>
                    </a:ext>
                  </a:extLst>
                </a:gridCol>
                <a:gridCol w="2584731">
                  <a:extLst>
                    <a:ext uri="{9D8B030D-6E8A-4147-A177-3AD203B41FA5}">
                      <a16:colId xmlns:a16="http://schemas.microsoft.com/office/drawing/2014/main" val="2633443060"/>
                    </a:ext>
                  </a:extLst>
                </a:gridCol>
                <a:gridCol w="2890190">
                  <a:extLst>
                    <a:ext uri="{9D8B030D-6E8A-4147-A177-3AD203B41FA5}">
                      <a16:colId xmlns:a16="http://schemas.microsoft.com/office/drawing/2014/main" val="2186101755"/>
                    </a:ext>
                  </a:extLst>
                </a:gridCol>
                <a:gridCol w="2370893">
                  <a:extLst>
                    <a:ext uri="{9D8B030D-6E8A-4147-A177-3AD203B41FA5}">
                      <a16:colId xmlns:a16="http://schemas.microsoft.com/office/drawing/2014/main" val="857716804"/>
                    </a:ext>
                  </a:extLst>
                </a:gridCol>
              </a:tblGrid>
              <a:tr h="359269">
                <a:tc>
                  <a:txBody>
                    <a:bodyPr/>
                    <a:lstStyle/>
                    <a:p>
                      <a:r>
                        <a:rPr lang="en-IN" dirty="0" err="1"/>
                        <a:t>Sr.No</a:t>
                      </a:r>
                      <a:r>
                        <a:rPr lang="en-IN" dirty="0"/>
                        <a:t>.</a:t>
                      </a:r>
                    </a:p>
                  </a:txBody>
                  <a:tcPr/>
                </a:tc>
                <a:tc>
                  <a:txBody>
                    <a:bodyPr/>
                    <a:lstStyle/>
                    <a:p>
                      <a:r>
                        <a:rPr lang="en-US" dirty="0"/>
                        <a:t>Particulars</a:t>
                      </a:r>
                      <a:endParaRPr lang="en-IN" dirty="0"/>
                    </a:p>
                  </a:txBody>
                  <a:tcPr/>
                </a:tc>
                <a:tc>
                  <a:txBody>
                    <a:bodyPr/>
                    <a:lstStyle/>
                    <a:p>
                      <a:r>
                        <a:rPr lang="en-US" dirty="0"/>
                        <a:t>Present Value</a:t>
                      </a:r>
                      <a:endParaRPr lang="en-IN" dirty="0"/>
                    </a:p>
                  </a:txBody>
                  <a:tcPr/>
                </a:tc>
                <a:tc>
                  <a:txBody>
                    <a:bodyPr/>
                    <a:lstStyle/>
                    <a:p>
                      <a:r>
                        <a:rPr lang="en-US" dirty="0"/>
                        <a:t>Percentage</a:t>
                      </a:r>
                      <a:endParaRPr lang="en-IN" dirty="0"/>
                    </a:p>
                  </a:txBody>
                  <a:tcPr/>
                </a:tc>
                <a:extLst>
                  <a:ext uri="{0D108BD9-81ED-4DB2-BD59-A6C34878D82A}">
                    <a16:rowId xmlns:a16="http://schemas.microsoft.com/office/drawing/2014/main" val="3124317363"/>
                  </a:ext>
                </a:extLst>
              </a:tr>
              <a:tr h="483264">
                <a:tc>
                  <a:txBody>
                    <a:bodyPr/>
                    <a:lstStyle/>
                    <a:p>
                      <a:r>
                        <a:rPr lang="en-US" dirty="0"/>
                        <a:t>1</a:t>
                      </a:r>
                      <a:endParaRPr lang="en-IN" dirty="0"/>
                    </a:p>
                  </a:txBody>
                  <a:tcPr/>
                </a:tc>
                <a:tc>
                  <a:txBody>
                    <a:bodyPr/>
                    <a:lstStyle/>
                    <a:p>
                      <a:r>
                        <a:rPr lang="en-US" dirty="0"/>
                        <a:t>Deposit for shop</a:t>
                      </a:r>
                      <a:endParaRPr lang="en-IN" dirty="0"/>
                    </a:p>
                  </a:txBody>
                  <a:tcPr/>
                </a:tc>
                <a:tc>
                  <a:txBody>
                    <a:bodyPr/>
                    <a:lstStyle/>
                    <a:p>
                      <a:r>
                        <a:rPr lang="en-US" dirty="0"/>
                        <a:t>50000</a:t>
                      </a:r>
                      <a:endParaRPr lang="en-IN" dirty="0"/>
                    </a:p>
                  </a:txBody>
                  <a:tcPr/>
                </a:tc>
                <a:tc>
                  <a:txBody>
                    <a:bodyPr/>
                    <a:lstStyle/>
                    <a:p>
                      <a:r>
                        <a:rPr lang="en-US" dirty="0"/>
                        <a:t>2.84</a:t>
                      </a:r>
                      <a:endParaRPr lang="en-IN" dirty="0"/>
                    </a:p>
                  </a:txBody>
                  <a:tcPr/>
                </a:tc>
                <a:extLst>
                  <a:ext uri="{0D108BD9-81ED-4DB2-BD59-A6C34878D82A}">
                    <a16:rowId xmlns:a16="http://schemas.microsoft.com/office/drawing/2014/main" val="3840354397"/>
                  </a:ext>
                </a:extLst>
              </a:tr>
              <a:tr h="483264">
                <a:tc>
                  <a:txBody>
                    <a:bodyPr/>
                    <a:lstStyle/>
                    <a:p>
                      <a:r>
                        <a:rPr lang="en-US" dirty="0"/>
                        <a:t>2</a:t>
                      </a:r>
                      <a:endParaRPr lang="en-IN" dirty="0"/>
                    </a:p>
                  </a:txBody>
                  <a:tcPr/>
                </a:tc>
                <a:tc>
                  <a:txBody>
                    <a:bodyPr/>
                    <a:lstStyle/>
                    <a:p>
                      <a:r>
                        <a:rPr lang="en-US" dirty="0"/>
                        <a:t>Deposit for </a:t>
                      </a:r>
                      <a:r>
                        <a:rPr lang="en-US" dirty="0" err="1"/>
                        <a:t>Godown</a:t>
                      </a:r>
                      <a:endParaRPr lang="en-IN" dirty="0"/>
                    </a:p>
                  </a:txBody>
                  <a:tcPr/>
                </a:tc>
                <a:tc>
                  <a:txBody>
                    <a:bodyPr/>
                    <a:lstStyle/>
                    <a:p>
                      <a:r>
                        <a:rPr lang="en-US" dirty="0"/>
                        <a:t>40000</a:t>
                      </a:r>
                      <a:endParaRPr lang="en-IN" dirty="0"/>
                    </a:p>
                  </a:txBody>
                  <a:tcPr/>
                </a:tc>
                <a:tc>
                  <a:txBody>
                    <a:bodyPr/>
                    <a:lstStyle/>
                    <a:p>
                      <a:r>
                        <a:rPr lang="en-US" dirty="0"/>
                        <a:t>2.27</a:t>
                      </a:r>
                      <a:endParaRPr lang="en-IN" dirty="0"/>
                    </a:p>
                  </a:txBody>
                  <a:tcPr/>
                </a:tc>
                <a:extLst>
                  <a:ext uri="{0D108BD9-81ED-4DB2-BD59-A6C34878D82A}">
                    <a16:rowId xmlns:a16="http://schemas.microsoft.com/office/drawing/2014/main" val="736698856"/>
                  </a:ext>
                </a:extLst>
              </a:tr>
              <a:tr h="483264">
                <a:tc>
                  <a:txBody>
                    <a:bodyPr/>
                    <a:lstStyle/>
                    <a:p>
                      <a:r>
                        <a:rPr lang="en-US" dirty="0"/>
                        <a:t>3</a:t>
                      </a:r>
                      <a:endParaRPr lang="en-IN" dirty="0"/>
                    </a:p>
                  </a:txBody>
                  <a:tcPr/>
                </a:tc>
                <a:tc>
                  <a:txBody>
                    <a:bodyPr/>
                    <a:lstStyle/>
                    <a:p>
                      <a:r>
                        <a:rPr lang="en-US" dirty="0"/>
                        <a:t>Transport Vehicle</a:t>
                      </a:r>
                      <a:endParaRPr lang="en-IN" dirty="0"/>
                    </a:p>
                  </a:txBody>
                  <a:tcPr/>
                </a:tc>
                <a:tc>
                  <a:txBody>
                    <a:bodyPr/>
                    <a:lstStyle/>
                    <a:p>
                      <a:r>
                        <a:rPr lang="en-US" dirty="0"/>
                        <a:t>850000</a:t>
                      </a:r>
                      <a:endParaRPr lang="en-IN" dirty="0"/>
                    </a:p>
                  </a:txBody>
                  <a:tcPr/>
                </a:tc>
                <a:tc>
                  <a:txBody>
                    <a:bodyPr/>
                    <a:lstStyle/>
                    <a:p>
                      <a:r>
                        <a:rPr lang="en-US" b="1" dirty="0"/>
                        <a:t>48.42</a:t>
                      </a:r>
                      <a:endParaRPr lang="en-IN" b="1" dirty="0"/>
                    </a:p>
                  </a:txBody>
                  <a:tcPr/>
                </a:tc>
                <a:extLst>
                  <a:ext uri="{0D108BD9-81ED-4DB2-BD59-A6C34878D82A}">
                    <a16:rowId xmlns:a16="http://schemas.microsoft.com/office/drawing/2014/main" val="945325121"/>
                  </a:ext>
                </a:extLst>
              </a:tr>
              <a:tr h="483264">
                <a:tc>
                  <a:txBody>
                    <a:bodyPr/>
                    <a:lstStyle/>
                    <a:p>
                      <a:r>
                        <a:rPr lang="en-US" dirty="0"/>
                        <a:t>4</a:t>
                      </a:r>
                      <a:endParaRPr lang="en-IN" dirty="0"/>
                    </a:p>
                  </a:txBody>
                  <a:tcPr/>
                </a:tc>
                <a:tc>
                  <a:txBody>
                    <a:bodyPr/>
                    <a:lstStyle/>
                    <a:p>
                      <a:r>
                        <a:rPr lang="en-US" dirty="0"/>
                        <a:t>Computer</a:t>
                      </a:r>
                      <a:endParaRPr lang="en-IN" dirty="0"/>
                    </a:p>
                  </a:txBody>
                  <a:tcPr/>
                </a:tc>
                <a:tc>
                  <a:txBody>
                    <a:bodyPr/>
                    <a:lstStyle/>
                    <a:p>
                      <a:r>
                        <a:rPr lang="en-US" dirty="0"/>
                        <a:t>15000</a:t>
                      </a:r>
                      <a:endParaRPr lang="en-IN" dirty="0"/>
                    </a:p>
                  </a:txBody>
                  <a:tcPr/>
                </a:tc>
                <a:tc>
                  <a:txBody>
                    <a:bodyPr/>
                    <a:lstStyle/>
                    <a:p>
                      <a:r>
                        <a:rPr lang="en-US" dirty="0"/>
                        <a:t>0.85</a:t>
                      </a:r>
                      <a:endParaRPr lang="en-IN" dirty="0"/>
                    </a:p>
                  </a:txBody>
                  <a:tcPr/>
                </a:tc>
                <a:extLst>
                  <a:ext uri="{0D108BD9-81ED-4DB2-BD59-A6C34878D82A}">
                    <a16:rowId xmlns:a16="http://schemas.microsoft.com/office/drawing/2014/main" val="3990156207"/>
                  </a:ext>
                </a:extLst>
              </a:tr>
              <a:tr h="483264">
                <a:tc>
                  <a:txBody>
                    <a:bodyPr/>
                    <a:lstStyle/>
                    <a:p>
                      <a:r>
                        <a:rPr lang="en-US" dirty="0"/>
                        <a:t>5</a:t>
                      </a:r>
                      <a:endParaRPr lang="en-IN" dirty="0"/>
                    </a:p>
                  </a:txBody>
                  <a:tcPr/>
                </a:tc>
                <a:tc>
                  <a:txBody>
                    <a:bodyPr/>
                    <a:lstStyle/>
                    <a:p>
                      <a:r>
                        <a:rPr lang="en-US" dirty="0"/>
                        <a:t>Calculator</a:t>
                      </a:r>
                      <a:endParaRPr lang="en-IN" dirty="0"/>
                    </a:p>
                  </a:txBody>
                  <a:tcPr/>
                </a:tc>
                <a:tc>
                  <a:txBody>
                    <a:bodyPr/>
                    <a:lstStyle/>
                    <a:p>
                      <a:r>
                        <a:rPr lang="en-US" dirty="0"/>
                        <a:t>300</a:t>
                      </a:r>
                      <a:endParaRPr lang="en-IN" dirty="0"/>
                    </a:p>
                  </a:txBody>
                  <a:tcPr/>
                </a:tc>
                <a:tc>
                  <a:txBody>
                    <a:bodyPr/>
                    <a:lstStyle/>
                    <a:p>
                      <a:r>
                        <a:rPr lang="en-US" dirty="0"/>
                        <a:t>0.002</a:t>
                      </a:r>
                      <a:endParaRPr lang="en-IN" dirty="0"/>
                    </a:p>
                  </a:txBody>
                  <a:tcPr/>
                </a:tc>
                <a:extLst>
                  <a:ext uri="{0D108BD9-81ED-4DB2-BD59-A6C34878D82A}">
                    <a16:rowId xmlns:a16="http://schemas.microsoft.com/office/drawing/2014/main" val="3699427746"/>
                  </a:ext>
                </a:extLst>
              </a:tr>
              <a:tr h="359269">
                <a:tc>
                  <a:txBody>
                    <a:bodyPr/>
                    <a:lstStyle/>
                    <a:p>
                      <a:r>
                        <a:rPr lang="en-US" dirty="0"/>
                        <a:t>6</a:t>
                      </a:r>
                      <a:endParaRPr lang="en-IN" dirty="0"/>
                    </a:p>
                  </a:txBody>
                  <a:tcPr/>
                </a:tc>
                <a:tc>
                  <a:txBody>
                    <a:bodyPr/>
                    <a:lstStyle/>
                    <a:p>
                      <a:r>
                        <a:rPr lang="en-US" dirty="0"/>
                        <a:t>Vehicles </a:t>
                      </a:r>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027296907"/>
                  </a:ext>
                </a:extLst>
              </a:tr>
              <a:tr h="359269">
                <a:tc>
                  <a:txBody>
                    <a:bodyPr/>
                    <a:lstStyle/>
                    <a:p>
                      <a:endParaRPr lang="en-IN" dirty="0"/>
                    </a:p>
                  </a:txBody>
                  <a:tcPr/>
                </a:tc>
                <a:tc>
                  <a:txBody>
                    <a:bodyPr/>
                    <a:lstStyle/>
                    <a:p>
                      <a:pPr marL="285750" indent="-285750">
                        <a:buFont typeface="Arial" panose="020B0604020202020204" pitchFamily="34" charset="0"/>
                        <a:buChar char="•"/>
                      </a:pPr>
                      <a:r>
                        <a:rPr lang="en-US" dirty="0"/>
                        <a:t>Pickup</a:t>
                      </a:r>
                      <a:endParaRPr lang="en-IN" dirty="0"/>
                    </a:p>
                  </a:txBody>
                  <a:tcPr/>
                </a:tc>
                <a:tc>
                  <a:txBody>
                    <a:bodyPr/>
                    <a:lstStyle/>
                    <a:p>
                      <a:r>
                        <a:rPr lang="en-US" dirty="0"/>
                        <a:t>800000</a:t>
                      </a:r>
                      <a:endParaRPr lang="en-IN" dirty="0"/>
                    </a:p>
                  </a:txBody>
                  <a:tcPr/>
                </a:tc>
                <a:tc>
                  <a:txBody>
                    <a:bodyPr/>
                    <a:lstStyle/>
                    <a:p>
                      <a:r>
                        <a:rPr lang="en-US" dirty="0"/>
                        <a:t>45.57</a:t>
                      </a:r>
                      <a:endParaRPr lang="en-IN" dirty="0"/>
                    </a:p>
                  </a:txBody>
                  <a:tcPr/>
                </a:tc>
                <a:extLst>
                  <a:ext uri="{0D108BD9-81ED-4DB2-BD59-A6C34878D82A}">
                    <a16:rowId xmlns:a16="http://schemas.microsoft.com/office/drawing/2014/main" val="3122357428"/>
                  </a:ext>
                </a:extLst>
              </a:tr>
              <a:tr h="359269">
                <a:tc gridSpan="2">
                  <a:txBody>
                    <a:bodyPr/>
                    <a:lstStyle/>
                    <a:p>
                      <a:r>
                        <a:rPr lang="en-US" dirty="0"/>
                        <a:t>Total</a:t>
                      </a:r>
                      <a:endParaRPr lang="en-IN" dirty="0"/>
                    </a:p>
                  </a:txBody>
                  <a:tcPr/>
                </a:tc>
                <a:tc hMerge="1">
                  <a:txBody>
                    <a:bodyPr/>
                    <a:lstStyle/>
                    <a:p>
                      <a:endParaRPr lang="en-IN" dirty="0"/>
                    </a:p>
                  </a:txBody>
                  <a:tcPr/>
                </a:tc>
                <a:tc>
                  <a:txBody>
                    <a:bodyPr/>
                    <a:lstStyle/>
                    <a:p>
                      <a:r>
                        <a:rPr lang="en-US" dirty="0"/>
                        <a:t>1755300</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2735898248"/>
                  </a:ext>
                </a:extLst>
              </a:tr>
            </a:tbl>
          </a:graphicData>
        </a:graphic>
      </p:graphicFrame>
    </p:spTree>
    <p:extLst>
      <p:ext uri="{BB962C8B-B14F-4D97-AF65-F5344CB8AC3E}">
        <p14:creationId xmlns:p14="http://schemas.microsoft.com/office/powerpoint/2010/main" val="1519589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297B58-DDC2-4C89-8478-0CEC8F99D783}"/>
              </a:ext>
            </a:extLst>
          </p:cNvPr>
          <p:cNvSpPr>
            <a:spLocks noGrp="1"/>
          </p:cNvSpPr>
          <p:nvPr>
            <p:ph idx="1"/>
          </p:nvPr>
        </p:nvSpPr>
        <p:spPr>
          <a:xfrm>
            <a:off x="133165" y="79899"/>
            <a:ext cx="11220635" cy="6070431"/>
          </a:xfrm>
        </p:spPr>
        <p:txBody>
          <a:bodyPr/>
          <a:lstStyle/>
          <a:p>
            <a:pPr marL="0" indent="0">
              <a:buNone/>
            </a:pPr>
            <a:r>
              <a:rPr lang="en-US" b="1" dirty="0"/>
              <a:t>Operation Cost :-</a:t>
            </a:r>
            <a:endParaRPr lang="en-IN" b="1" dirty="0"/>
          </a:p>
        </p:txBody>
      </p:sp>
      <p:graphicFrame>
        <p:nvGraphicFramePr>
          <p:cNvPr id="4" name="Table 3">
            <a:extLst>
              <a:ext uri="{FF2B5EF4-FFF2-40B4-BE49-F238E27FC236}">
                <a16:creationId xmlns:a16="http://schemas.microsoft.com/office/drawing/2014/main" id="{FB30AAE2-5FE5-4E42-8506-531317F604D2}"/>
              </a:ext>
            </a:extLst>
          </p:cNvPr>
          <p:cNvGraphicFramePr>
            <a:graphicFrameLocks noGrp="1"/>
          </p:cNvGraphicFramePr>
          <p:nvPr/>
        </p:nvGraphicFramePr>
        <p:xfrm>
          <a:off x="1213281" y="513210"/>
          <a:ext cx="9996258" cy="5985162"/>
        </p:xfrm>
        <a:graphic>
          <a:graphicData uri="http://schemas.openxmlformats.org/drawingml/2006/table">
            <a:tbl>
              <a:tblPr firstRow="1" bandRow="1">
                <a:tableStyleId>{91EBBBCC-DAD2-459C-BE2E-F6DE35CF9A28}</a:tableStyleId>
              </a:tblPr>
              <a:tblGrid>
                <a:gridCol w="1726295">
                  <a:extLst>
                    <a:ext uri="{9D8B030D-6E8A-4147-A177-3AD203B41FA5}">
                      <a16:colId xmlns:a16="http://schemas.microsoft.com/office/drawing/2014/main" val="1044139479"/>
                    </a:ext>
                  </a:extLst>
                </a:gridCol>
                <a:gridCol w="3271833">
                  <a:extLst>
                    <a:ext uri="{9D8B030D-6E8A-4147-A177-3AD203B41FA5}">
                      <a16:colId xmlns:a16="http://schemas.microsoft.com/office/drawing/2014/main" val="2633443060"/>
                    </a:ext>
                  </a:extLst>
                </a:gridCol>
                <a:gridCol w="2499065">
                  <a:extLst>
                    <a:ext uri="{9D8B030D-6E8A-4147-A177-3AD203B41FA5}">
                      <a16:colId xmlns:a16="http://schemas.microsoft.com/office/drawing/2014/main" val="2186101755"/>
                    </a:ext>
                  </a:extLst>
                </a:gridCol>
                <a:gridCol w="2499065">
                  <a:extLst>
                    <a:ext uri="{9D8B030D-6E8A-4147-A177-3AD203B41FA5}">
                      <a16:colId xmlns:a16="http://schemas.microsoft.com/office/drawing/2014/main" val="857716804"/>
                    </a:ext>
                  </a:extLst>
                </a:gridCol>
              </a:tblGrid>
              <a:tr h="332509">
                <a:tc>
                  <a:txBody>
                    <a:bodyPr/>
                    <a:lstStyle/>
                    <a:p>
                      <a:r>
                        <a:rPr lang="en-IN" sz="1600" dirty="0" err="1"/>
                        <a:t>Sr.No</a:t>
                      </a:r>
                      <a:r>
                        <a:rPr lang="en-IN" sz="1600" dirty="0"/>
                        <a:t>.</a:t>
                      </a:r>
                    </a:p>
                  </a:txBody>
                  <a:tcPr marT="41564" marB="41564"/>
                </a:tc>
                <a:tc>
                  <a:txBody>
                    <a:bodyPr/>
                    <a:lstStyle/>
                    <a:p>
                      <a:r>
                        <a:rPr lang="en-US" sz="1600" dirty="0"/>
                        <a:t>Particulars</a:t>
                      </a:r>
                      <a:endParaRPr lang="en-IN" sz="1600" dirty="0"/>
                    </a:p>
                  </a:txBody>
                  <a:tcPr marT="41564" marB="41564"/>
                </a:tc>
                <a:tc>
                  <a:txBody>
                    <a:bodyPr/>
                    <a:lstStyle/>
                    <a:p>
                      <a:r>
                        <a:rPr lang="en-US" sz="1600" dirty="0"/>
                        <a:t>Amount</a:t>
                      </a:r>
                      <a:endParaRPr lang="en-IN" sz="1600" dirty="0"/>
                    </a:p>
                  </a:txBody>
                  <a:tcPr marT="41564" marB="41564"/>
                </a:tc>
                <a:tc>
                  <a:txBody>
                    <a:bodyPr/>
                    <a:lstStyle/>
                    <a:p>
                      <a:r>
                        <a:rPr lang="en-US" sz="1600" dirty="0"/>
                        <a:t>Percentage</a:t>
                      </a:r>
                      <a:endParaRPr lang="en-IN" sz="1600" dirty="0"/>
                    </a:p>
                  </a:txBody>
                  <a:tcPr marT="41564" marB="41564"/>
                </a:tc>
                <a:extLst>
                  <a:ext uri="{0D108BD9-81ED-4DB2-BD59-A6C34878D82A}">
                    <a16:rowId xmlns:a16="http://schemas.microsoft.com/office/drawing/2014/main" val="3124317363"/>
                  </a:ext>
                </a:extLst>
              </a:tr>
              <a:tr h="332509">
                <a:tc>
                  <a:txBody>
                    <a:bodyPr/>
                    <a:lstStyle/>
                    <a:p>
                      <a:r>
                        <a:rPr lang="en-US" sz="1600" dirty="0"/>
                        <a:t>1</a:t>
                      </a:r>
                      <a:endParaRPr lang="en-IN" sz="1600" dirty="0"/>
                    </a:p>
                  </a:txBody>
                  <a:tcPr marT="41564" marB="41564"/>
                </a:tc>
                <a:tc>
                  <a:txBody>
                    <a:bodyPr/>
                    <a:lstStyle/>
                    <a:p>
                      <a:r>
                        <a:rPr lang="en-US" sz="1600" dirty="0"/>
                        <a:t>ASC license renewal fee</a:t>
                      </a:r>
                      <a:endParaRPr lang="en-IN" sz="1600" dirty="0"/>
                    </a:p>
                  </a:txBody>
                  <a:tcPr marT="41564" marB="41564"/>
                </a:tc>
                <a:tc>
                  <a:txBody>
                    <a:bodyPr/>
                    <a:lstStyle/>
                    <a:p>
                      <a:r>
                        <a:rPr lang="en-US" sz="1600" dirty="0"/>
                        <a:t>10000</a:t>
                      </a:r>
                      <a:endParaRPr lang="en-IN" sz="1600" dirty="0"/>
                    </a:p>
                  </a:txBody>
                  <a:tcPr marT="41564" marB="41564"/>
                </a:tc>
                <a:tc>
                  <a:txBody>
                    <a:bodyPr/>
                    <a:lstStyle/>
                    <a:p>
                      <a:r>
                        <a:rPr lang="en-US" sz="1600" dirty="0"/>
                        <a:t>0.27</a:t>
                      </a:r>
                      <a:endParaRPr lang="en-IN" sz="1600" dirty="0"/>
                    </a:p>
                  </a:txBody>
                  <a:tcPr marT="41564" marB="41564"/>
                </a:tc>
                <a:extLst>
                  <a:ext uri="{0D108BD9-81ED-4DB2-BD59-A6C34878D82A}">
                    <a16:rowId xmlns:a16="http://schemas.microsoft.com/office/drawing/2014/main" val="3840354397"/>
                  </a:ext>
                </a:extLst>
              </a:tr>
              <a:tr h="332509">
                <a:tc rowSpan="8">
                  <a:txBody>
                    <a:bodyPr/>
                    <a:lstStyle/>
                    <a:p>
                      <a:r>
                        <a:rPr lang="en-US" sz="1600" dirty="0"/>
                        <a:t>2</a:t>
                      </a:r>
                      <a:endParaRPr lang="en-IN" sz="1600" dirty="0"/>
                    </a:p>
                  </a:txBody>
                  <a:tcPr marT="41564" marB="41564"/>
                </a:tc>
                <a:tc>
                  <a:txBody>
                    <a:bodyPr/>
                    <a:lstStyle/>
                    <a:p>
                      <a:r>
                        <a:rPr lang="en-US" sz="1600" dirty="0"/>
                        <a:t>Input Cost</a:t>
                      </a:r>
                      <a:endParaRPr lang="en-IN" sz="1600" dirty="0"/>
                    </a:p>
                  </a:txBody>
                  <a:tcPr marT="41564" marB="41564"/>
                </a:tc>
                <a:tc>
                  <a:txBody>
                    <a:bodyPr/>
                    <a:lstStyle/>
                    <a:p>
                      <a:endParaRPr lang="en-IN" sz="1600" dirty="0"/>
                    </a:p>
                  </a:txBody>
                  <a:tcPr marT="41564" marB="41564"/>
                </a:tc>
                <a:tc>
                  <a:txBody>
                    <a:bodyPr/>
                    <a:lstStyle/>
                    <a:p>
                      <a:endParaRPr lang="en-IN" sz="1600" dirty="0"/>
                    </a:p>
                  </a:txBody>
                  <a:tcPr marT="41564" marB="41564"/>
                </a:tc>
                <a:extLst>
                  <a:ext uri="{0D108BD9-81ED-4DB2-BD59-A6C34878D82A}">
                    <a16:rowId xmlns:a16="http://schemas.microsoft.com/office/drawing/2014/main" val="736698856"/>
                  </a:ext>
                </a:extLst>
              </a:tr>
              <a:tr h="332509">
                <a:tc vMerge="1">
                  <a:txBody>
                    <a:bodyPr/>
                    <a:lstStyle/>
                    <a:p>
                      <a:endParaRPr lang="en-IN"/>
                    </a:p>
                  </a:txBody>
                  <a:tcPr/>
                </a:tc>
                <a:tc>
                  <a:txBody>
                    <a:bodyPr/>
                    <a:lstStyle/>
                    <a:p>
                      <a:pPr marL="342900" indent="-342900">
                        <a:buFont typeface="Wingdings" panose="05000000000000000000" pitchFamily="2" charset="2"/>
                        <a:buChar char="Ø"/>
                      </a:pPr>
                      <a:r>
                        <a:rPr lang="en-US" sz="1600" dirty="0"/>
                        <a:t>Seed</a:t>
                      </a:r>
                      <a:endParaRPr lang="en-IN" sz="1600" dirty="0"/>
                    </a:p>
                  </a:txBody>
                  <a:tcPr marT="41564" marB="41564"/>
                </a:tc>
                <a:tc>
                  <a:txBody>
                    <a:bodyPr/>
                    <a:lstStyle/>
                    <a:p>
                      <a:r>
                        <a:rPr lang="en-US" sz="1600" dirty="0"/>
                        <a:t>950000</a:t>
                      </a:r>
                      <a:endParaRPr lang="en-IN" sz="1600" dirty="0"/>
                    </a:p>
                  </a:txBody>
                  <a:tcPr marT="41564" marB="41564"/>
                </a:tc>
                <a:tc>
                  <a:txBody>
                    <a:bodyPr/>
                    <a:lstStyle/>
                    <a:p>
                      <a:r>
                        <a:rPr lang="en-US" sz="1600" dirty="0"/>
                        <a:t>25.20</a:t>
                      </a:r>
                      <a:endParaRPr lang="en-IN" sz="1600" dirty="0"/>
                    </a:p>
                  </a:txBody>
                  <a:tcPr marT="41564" marB="41564"/>
                </a:tc>
                <a:extLst>
                  <a:ext uri="{0D108BD9-81ED-4DB2-BD59-A6C34878D82A}">
                    <a16:rowId xmlns:a16="http://schemas.microsoft.com/office/drawing/2014/main" val="3212684513"/>
                  </a:ext>
                </a:extLst>
              </a:tr>
              <a:tr h="332509">
                <a:tc vMerge="1">
                  <a:txBody>
                    <a:bodyPr/>
                    <a:lstStyle/>
                    <a:p>
                      <a:endParaRPr lang="en-IN"/>
                    </a:p>
                  </a:txBody>
                  <a:tcPr/>
                </a:tc>
                <a:tc>
                  <a:txBody>
                    <a:bodyPr/>
                    <a:lstStyle/>
                    <a:p>
                      <a:pPr marL="342900" indent="-342900">
                        <a:buFont typeface="Wingdings" panose="05000000000000000000" pitchFamily="2" charset="2"/>
                        <a:buChar char="Ø"/>
                      </a:pPr>
                      <a:r>
                        <a:rPr lang="en-US" sz="1600" dirty="0"/>
                        <a:t>Fertilizer</a:t>
                      </a:r>
                      <a:endParaRPr lang="en-IN" sz="1600" dirty="0"/>
                    </a:p>
                  </a:txBody>
                  <a:tcPr marT="41564" marB="41564"/>
                </a:tc>
                <a:tc>
                  <a:txBody>
                    <a:bodyPr/>
                    <a:lstStyle/>
                    <a:p>
                      <a:r>
                        <a:rPr lang="en-US" sz="1600" dirty="0"/>
                        <a:t>585000</a:t>
                      </a:r>
                      <a:endParaRPr lang="en-IN" sz="1600" dirty="0"/>
                    </a:p>
                  </a:txBody>
                  <a:tcPr marT="41564" marB="41564"/>
                </a:tc>
                <a:tc>
                  <a:txBody>
                    <a:bodyPr/>
                    <a:lstStyle/>
                    <a:p>
                      <a:r>
                        <a:rPr lang="en-US" sz="1600" dirty="0"/>
                        <a:t>15.52</a:t>
                      </a:r>
                      <a:endParaRPr lang="en-IN" sz="1600" dirty="0"/>
                    </a:p>
                  </a:txBody>
                  <a:tcPr marT="41564" marB="41564"/>
                </a:tc>
                <a:extLst>
                  <a:ext uri="{0D108BD9-81ED-4DB2-BD59-A6C34878D82A}">
                    <a16:rowId xmlns:a16="http://schemas.microsoft.com/office/drawing/2014/main" val="3503676476"/>
                  </a:ext>
                </a:extLst>
              </a:tr>
              <a:tr h="332509">
                <a:tc vMerge="1">
                  <a:txBody>
                    <a:bodyPr/>
                    <a:lstStyle/>
                    <a:p>
                      <a:endParaRPr lang="en-IN"/>
                    </a:p>
                  </a:txBody>
                  <a:tcPr/>
                </a:tc>
                <a:tc>
                  <a:txBody>
                    <a:bodyPr/>
                    <a:lstStyle/>
                    <a:p>
                      <a:pPr marL="342900" indent="-342900">
                        <a:buFont typeface="Wingdings" panose="05000000000000000000" pitchFamily="2" charset="2"/>
                        <a:buChar char="Ø"/>
                      </a:pPr>
                      <a:r>
                        <a:rPr lang="en-US" sz="1600" dirty="0" err="1"/>
                        <a:t>Pesticide&amp;Insecticide</a:t>
                      </a:r>
                      <a:endParaRPr lang="en-IN" sz="1600" dirty="0"/>
                    </a:p>
                  </a:txBody>
                  <a:tcPr marT="41564" marB="41564"/>
                </a:tc>
                <a:tc>
                  <a:txBody>
                    <a:bodyPr/>
                    <a:lstStyle/>
                    <a:p>
                      <a:r>
                        <a:rPr lang="en-US" sz="1600" dirty="0"/>
                        <a:t>200000</a:t>
                      </a:r>
                      <a:endParaRPr lang="en-IN" sz="1600" dirty="0"/>
                    </a:p>
                  </a:txBody>
                  <a:tcPr marT="41564" marB="41564"/>
                </a:tc>
                <a:tc>
                  <a:txBody>
                    <a:bodyPr/>
                    <a:lstStyle/>
                    <a:p>
                      <a:r>
                        <a:rPr lang="en-US" sz="1600" dirty="0"/>
                        <a:t>5.31</a:t>
                      </a:r>
                      <a:endParaRPr lang="en-IN" sz="1600" dirty="0"/>
                    </a:p>
                  </a:txBody>
                  <a:tcPr marT="41564" marB="41564"/>
                </a:tc>
                <a:extLst>
                  <a:ext uri="{0D108BD9-81ED-4DB2-BD59-A6C34878D82A}">
                    <a16:rowId xmlns:a16="http://schemas.microsoft.com/office/drawing/2014/main" val="3027466296"/>
                  </a:ext>
                </a:extLst>
              </a:tr>
              <a:tr h="332509">
                <a:tc vMerge="1">
                  <a:txBody>
                    <a:bodyPr/>
                    <a:lstStyle/>
                    <a:p>
                      <a:endParaRPr lang="en-IN"/>
                    </a:p>
                  </a:txBody>
                  <a:tcPr/>
                </a:tc>
                <a:tc>
                  <a:txBody>
                    <a:bodyPr/>
                    <a:lstStyle/>
                    <a:p>
                      <a:pPr marL="342900" indent="-342900">
                        <a:buFont typeface="Wingdings" panose="05000000000000000000" pitchFamily="2" charset="2"/>
                        <a:buChar char="Ø"/>
                      </a:pPr>
                      <a:r>
                        <a:rPr lang="en-US" sz="1600" dirty="0"/>
                        <a:t>Tonic</a:t>
                      </a:r>
                      <a:endParaRPr lang="en-IN" sz="1600" dirty="0"/>
                    </a:p>
                  </a:txBody>
                  <a:tcPr marT="41564" marB="41564"/>
                </a:tc>
                <a:tc>
                  <a:txBody>
                    <a:bodyPr/>
                    <a:lstStyle/>
                    <a:p>
                      <a:r>
                        <a:rPr lang="en-US" sz="1600" dirty="0"/>
                        <a:t>55000</a:t>
                      </a:r>
                      <a:endParaRPr lang="en-IN" sz="1600" dirty="0"/>
                    </a:p>
                  </a:txBody>
                  <a:tcPr marT="41564" marB="41564"/>
                </a:tc>
                <a:tc>
                  <a:txBody>
                    <a:bodyPr/>
                    <a:lstStyle/>
                    <a:p>
                      <a:r>
                        <a:rPr lang="en-US" sz="1600" dirty="0"/>
                        <a:t>1.45</a:t>
                      </a:r>
                      <a:endParaRPr lang="en-IN" sz="1600" dirty="0"/>
                    </a:p>
                  </a:txBody>
                  <a:tcPr marT="41564" marB="41564"/>
                </a:tc>
                <a:extLst>
                  <a:ext uri="{0D108BD9-81ED-4DB2-BD59-A6C34878D82A}">
                    <a16:rowId xmlns:a16="http://schemas.microsoft.com/office/drawing/2014/main" val="701609100"/>
                  </a:ext>
                </a:extLst>
              </a:tr>
              <a:tr h="332509">
                <a:tc vMerge="1">
                  <a:txBody>
                    <a:bodyPr/>
                    <a:lstStyle/>
                    <a:p>
                      <a:endParaRPr lang="en-IN"/>
                    </a:p>
                  </a:txBody>
                  <a:tcPr/>
                </a:tc>
                <a:tc>
                  <a:txBody>
                    <a:bodyPr/>
                    <a:lstStyle/>
                    <a:p>
                      <a:pPr marL="342900" indent="-342900">
                        <a:buFont typeface="Wingdings" panose="05000000000000000000" pitchFamily="2" charset="2"/>
                        <a:buChar char="Ø"/>
                      </a:pPr>
                      <a:r>
                        <a:rPr lang="en-US" sz="1600" dirty="0"/>
                        <a:t>Water </a:t>
                      </a:r>
                      <a:r>
                        <a:rPr lang="en-US" sz="1600" dirty="0" err="1"/>
                        <a:t>solubles</a:t>
                      </a:r>
                      <a:endParaRPr lang="en-IN" sz="1600" dirty="0"/>
                    </a:p>
                  </a:txBody>
                  <a:tcPr marT="41564" marB="41564"/>
                </a:tc>
                <a:tc>
                  <a:txBody>
                    <a:bodyPr/>
                    <a:lstStyle/>
                    <a:p>
                      <a:r>
                        <a:rPr lang="en-US" sz="1600" dirty="0"/>
                        <a:t>115000</a:t>
                      </a:r>
                      <a:endParaRPr lang="en-IN" sz="1600" dirty="0"/>
                    </a:p>
                  </a:txBody>
                  <a:tcPr marT="41564" marB="41564"/>
                </a:tc>
                <a:tc>
                  <a:txBody>
                    <a:bodyPr/>
                    <a:lstStyle/>
                    <a:p>
                      <a:r>
                        <a:rPr lang="en-US" sz="1600" dirty="0"/>
                        <a:t>3.05</a:t>
                      </a:r>
                      <a:endParaRPr lang="en-IN" sz="1600" dirty="0"/>
                    </a:p>
                  </a:txBody>
                  <a:tcPr marT="41564" marB="41564"/>
                </a:tc>
                <a:extLst>
                  <a:ext uri="{0D108BD9-81ED-4DB2-BD59-A6C34878D82A}">
                    <a16:rowId xmlns:a16="http://schemas.microsoft.com/office/drawing/2014/main" val="1701321392"/>
                  </a:ext>
                </a:extLst>
              </a:tr>
              <a:tr h="332509">
                <a:tc vMerge="1">
                  <a:txBody>
                    <a:bodyPr/>
                    <a:lstStyle/>
                    <a:p>
                      <a:endParaRPr lang="en-IN"/>
                    </a:p>
                  </a:txBody>
                  <a:tcPr/>
                </a:tc>
                <a:tc>
                  <a:txBody>
                    <a:bodyPr/>
                    <a:lstStyle/>
                    <a:p>
                      <a:pPr marL="342900" indent="-342900">
                        <a:buFont typeface="Wingdings" panose="05000000000000000000" pitchFamily="2" charset="2"/>
                        <a:buChar char="Ø"/>
                      </a:pPr>
                      <a:r>
                        <a:rPr lang="en-US" sz="1600" dirty="0"/>
                        <a:t>Herbicide/Weedicide</a:t>
                      </a:r>
                      <a:endParaRPr lang="en-IN" sz="1600" dirty="0"/>
                    </a:p>
                  </a:txBody>
                  <a:tcPr marT="41564" marB="41564"/>
                </a:tc>
                <a:tc>
                  <a:txBody>
                    <a:bodyPr/>
                    <a:lstStyle/>
                    <a:p>
                      <a:r>
                        <a:rPr lang="en-US" sz="1600" dirty="0"/>
                        <a:t>220000</a:t>
                      </a:r>
                      <a:endParaRPr lang="en-IN" sz="1600" dirty="0"/>
                    </a:p>
                  </a:txBody>
                  <a:tcPr marT="41564" marB="41564"/>
                </a:tc>
                <a:tc>
                  <a:txBody>
                    <a:bodyPr/>
                    <a:lstStyle/>
                    <a:p>
                      <a:r>
                        <a:rPr lang="en-US" sz="1600" dirty="0"/>
                        <a:t>5.84</a:t>
                      </a:r>
                      <a:endParaRPr lang="en-IN" sz="1600" dirty="0"/>
                    </a:p>
                  </a:txBody>
                  <a:tcPr marT="41564" marB="41564"/>
                </a:tc>
                <a:extLst>
                  <a:ext uri="{0D108BD9-81ED-4DB2-BD59-A6C34878D82A}">
                    <a16:rowId xmlns:a16="http://schemas.microsoft.com/office/drawing/2014/main" val="3923638060"/>
                  </a:ext>
                </a:extLst>
              </a:tr>
              <a:tr h="332509">
                <a:tc vMerge="1">
                  <a:txBody>
                    <a:bodyPr/>
                    <a:lstStyle/>
                    <a:p>
                      <a:endParaRPr lang="en-IN"/>
                    </a:p>
                  </a:txBody>
                  <a:tcPr/>
                </a:tc>
                <a:tc>
                  <a:txBody>
                    <a:bodyPr/>
                    <a:lstStyle/>
                    <a:p>
                      <a:pPr marL="342900" indent="-342900">
                        <a:buFont typeface="Wingdings" panose="05000000000000000000" pitchFamily="2" charset="2"/>
                        <a:buChar char="Ø"/>
                      </a:pPr>
                      <a:r>
                        <a:rPr lang="en-US" sz="1600" dirty="0"/>
                        <a:t>Cattle feed </a:t>
                      </a:r>
                      <a:endParaRPr lang="en-IN" sz="1600" dirty="0"/>
                    </a:p>
                  </a:txBody>
                  <a:tcPr marT="41564" marB="41564"/>
                </a:tc>
                <a:tc>
                  <a:txBody>
                    <a:bodyPr/>
                    <a:lstStyle/>
                    <a:p>
                      <a:r>
                        <a:rPr lang="en-US" sz="1600" dirty="0"/>
                        <a:t>1000000</a:t>
                      </a:r>
                      <a:endParaRPr lang="en-IN" sz="1600" dirty="0"/>
                    </a:p>
                  </a:txBody>
                  <a:tcPr marT="41564" marB="41564"/>
                </a:tc>
                <a:tc>
                  <a:txBody>
                    <a:bodyPr/>
                    <a:lstStyle/>
                    <a:p>
                      <a:r>
                        <a:rPr lang="en-US" sz="1600" dirty="0"/>
                        <a:t>26.52</a:t>
                      </a:r>
                      <a:endParaRPr lang="en-IN" sz="1600" dirty="0"/>
                    </a:p>
                  </a:txBody>
                  <a:tcPr marT="41564" marB="41564"/>
                </a:tc>
                <a:extLst>
                  <a:ext uri="{0D108BD9-81ED-4DB2-BD59-A6C34878D82A}">
                    <a16:rowId xmlns:a16="http://schemas.microsoft.com/office/drawing/2014/main" val="1002682525"/>
                  </a:ext>
                </a:extLst>
              </a:tr>
              <a:tr h="332509">
                <a:tc>
                  <a:txBody>
                    <a:bodyPr/>
                    <a:lstStyle/>
                    <a:p>
                      <a:r>
                        <a:rPr lang="en-US" sz="1600" dirty="0"/>
                        <a:t>3</a:t>
                      </a:r>
                      <a:endParaRPr lang="en-IN" sz="1600" dirty="0"/>
                    </a:p>
                  </a:txBody>
                  <a:tcPr marT="41564" marB="41564"/>
                </a:tc>
                <a:tc>
                  <a:txBody>
                    <a:bodyPr/>
                    <a:lstStyle/>
                    <a:p>
                      <a:r>
                        <a:rPr lang="en-US" sz="1600" dirty="0"/>
                        <a:t>Rent Charges</a:t>
                      </a:r>
                      <a:endParaRPr lang="en-IN" sz="1600" dirty="0"/>
                    </a:p>
                  </a:txBody>
                  <a:tcPr marT="41564" marB="41564"/>
                </a:tc>
                <a:tc>
                  <a:txBody>
                    <a:bodyPr/>
                    <a:lstStyle/>
                    <a:p>
                      <a:r>
                        <a:rPr lang="en-US" sz="1600" dirty="0"/>
                        <a:t>240000</a:t>
                      </a:r>
                      <a:endParaRPr lang="en-IN" sz="1600" dirty="0"/>
                    </a:p>
                  </a:txBody>
                  <a:tcPr marT="41564" marB="41564"/>
                </a:tc>
                <a:tc>
                  <a:txBody>
                    <a:bodyPr/>
                    <a:lstStyle/>
                    <a:p>
                      <a:r>
                        <a:rPr lang="en-US" sz="1600" dirty="0"/>
                        <a:t>6.36</a:t>
                      </a:r>
                      <a:endParaRPr lang="en-IN" sz="1600" dirty="0"/>
                    </a:p>
                  </a:txBody>
                  <a:tcPr marT="41564" marB="41564"/>
                </a:tc>
                <a:extLst>
                  <a:ext uri="{0D108BD9-81ED-4DB2-BD59-A6C34878D82A}">
                    <a16:rowId xmlns:a16="http://schemas.microsoft.com/office/drawing/2014/main" val="945325121"/>
                  </a:ext>
                </a:extLst>
              </a:tr>
              <a:tr h="332509">
                <a:tc>
                  <a:txBody>
                    <a:bodyPr/>
                    <a:lstStyle/>
                    <a:p>
                      <a:r>
                        <a:rPr lang="en-US" sz="1600" dirty="0"/>
                        <a:t>4</a:t>
                      </a:r>
                      <a:endParaRPr lang="en-IN" sz="1600" dirty="0"/>
                    </a:p>
                  </a:txBody>
                  <a:tcPr marT="41564" marB="41564"/>
                </a:tc>
                <a:tc>
                  <a:txBody>
                    <a:bodyPr/>
                    <a:lstStyle/>
                    <a:p>
                      <a:r>
                        <a:rPr lang="en-US" sz="1600" dirty="0" err="1"/>
                        <a:t>Labour</a:t>
                      </a:r>
                      <a:r>
                        <a:rPr lang="en-US" sz="1600" dirty="0"/>
                        <a:t> Charges</a:t>
                      </a:r>
                      <a:endParaRPr lang="en-IN" sz="1600" dirty="0"/>
                    </a:p>
                  </a:txBody>
                  <a:tcPr marT="41564" marB="41564"/>
                </a:tc>
                <a:tc>
                  <a:txBody>
                    <a:bodyPr/>
                    <a:lstStyle/>
                    <a:p>
                      <a:r>
                        <a:rPr lang="en-US" sz="1600" dirty="0"/>
                        <a:t>120000</a:t>
                      </a:r>
                      <a:endParaRPr lang="en-IN" sz="1600" dirty="0"/>
                    </a:p>
                  </a:txBody>
                  <a:tcPr marT="41564" marB="41564"/>
                </a:tc>
                <a:tc>
                  <a:txBody>
                    <a:bodyPr/>
                    <a:lstStyle/>
                    <a:p>
                      <a:r>
                        <a:rPr lang="en-US" sz="1600"/>
                        <a:t>3.18</a:t>
                      </a:r>
                      <a:endParaRPr lang="en-IN" sz="1600" dirty="0"/>
                    </a:p>
                  </a:txBody>
                  <a:tcPr marT="41564" marB="41564"/>
                </a:tc>
                <a:extLst>
                  <a:ext uri="{0D108BD9-81ED-4DB2-BD59-A6C34878D82A}">
                    <a16:rowId xmlns:a16="http://schemas.microsoft.com/office/drawing/2014/main" val="1277032749"/>
                  </a:ext>
                </a:extLst>
              </a:tr>
              <a:tr h="332509">
                <a:tc>
                  <a:txBody>
                    <a:bodyPr/>
                    <a:lstStyle/>
                    <a:p>
                      <a:r>
                        <a:rPr lang="en-US" sz="1600" dirty="0"/>
                        <a:t>5</a:t>
                      </a:r>
                      <a:endParaRPr lang="en-IN" sz="1600" dirty="0"/>
                    </a:p>
                  </a:txBody>
                  <a:tcPr marT="41564" marB="41564"/>
                </a:tc>
                <a:tc>
                  <a:txBody>
                    <a:bodyPr/>
                    <a:lstStyle/>
                    <a:p>
                      <a:r>
                        <a:rPr lang="en-US" sz="1600" dirty="0"/>
                        <a:t>Electricity charges </a:t>
                      </a:r>
                      <a:endParaRPr lang="en-IN" sz="1600" dirty="0"/>
                    </a:p>
                  </a:txBody>
                  <a:tcPr marT="41564" marB="41564"/>
                </a:tc>
                <a:tc>
                  <a:txBody>
                    <a:bodyPr/>
                    <a:lstStyle/>
                    <a:p>
                      <a:r>
                        <a:rPr lang="en-US" sz="1600" dirty="0"/>
                        <a:t>6000</a:t>
                      </a:r>
                      <a:endParaRPr lang="en-IN" sz="1600" dirty="0"/>
                    </a:p>
                  </a:txBody>
                  <a:tcPr marT="41564" marB="41564"/>
                </a:tc>
                <a:tc>
                  <a:txBody>
                    <a:bodyPr/>
                    <a:lstStyle/>
                    <a:p>
                      <a:r>
                        <a:rPr lang="en-US" sz="1600" dirty="0"/>
                        <a:t>0.15</a:t>
                      </a:r>
                      <a:endParaRPr lang="en-IN" sz="1600" dirty="0"/>
                    </a:p>
                  </a:txBody>
                  <a:tcPr marT="41564" marB="41564"/>
                </a:tc>
                <a:extLst>
                  <a:ext uri="{0D108BD9-81ED-4DB2-BD59-A6C34878D82A}">
                    <a16:rowId xmlns:a16="http://schemas.microsoft.com/office/drawing/2014/main" val="3990156207"/>
                  </a:ext>
                </a:extLst>
              </a:tr>
              <a:tr h="332509">
                <a:tc>
                  <a:txBody>
                    <a:bodyPr/>
                    <a:lstStyle/>
                    <a:p>
                      <a:r>
                        <a:rPr lang="en-US" sz="1600" dirty="0"/>
                        <a:t>6</a:t>
                      </a:r>
                      <a:endParaRPr lang="en-IN" sz="1600" dirty="0"/>
                    </a:p>
                  </a:txBody>
                  <a:tcPr marT="41564" marB="41564"/>
                </a:tc>
                <a:tc>
                  <a:txBody>
                    <a:bodyPr/>
                    <a:lstStyle/>
                    <a:p>
                      <a:r>
                        <a:rPr lang="en-US" sz="1600" dirty="0"/>
                        <a:t>Transportation charges</a:t>
                      </a:r>
                      <a:endParaRPr lang="en-IN" sz="1600" dirty="0"/>
                    </a:p>
                  </a:txBody>
                  <a:tcPr marT="41564" marB="41564"/>
                </a:tc>
                <a:tc>
                  <a:txBody>
                    <a:bodyPr/>
                    <a:lstStyle/>
                    <a:p>
                      <a:r>
                        <a:rPr lang="en-US" sz="1600" dirty="0"/>
                        <a:t>250000</a:t>
                      </a:r>
                      <a:endParaRPr lang="en-IN" sz="1600" dirty="0"/>
                    </a:p>
                  </a:txBody>
                  <a:tcPr marT="41564" marB="41564"/>
                </a:tc>
                <a:tc>
                  <a:txBody>
                    <a:bodyPr/>
                    <a:lstStyle/>
                    <a:p>
                      <a:r>
                        <a:rPr lang="en-US" sz="1600" dirty="0"/>
                        <a:t>6.63</a:t>
                      </a:r>
                      <a:endParaRPr lang="en-IN" sz="1600" dirty="0"/>
                    </a:p>
                  </a:txBody>
                  <a:tcPr marT="41564" marB="41564"/>
                </a:tc>
                <a:extLst>
                  <a:ext uri="{0D108BD9-81ED-4DB2-BD59-A6C34878D82A}">
                    <a16:rowId xmlns:a16="http://schemas.microsoft.com/office/drawing/2014/main" val="3699427746"/>
                  </a:ext>
                </a:extLst>
              </a:tr>
              <a:tr h="332509">
                <a:tc>
                  <a:txBody>
                    <a:bodyPr/>
                    <a:lstStyle/>
                    <a:p>
                      <a:r>
                        <a:rPr lang="en-US" sz="1600" dirty="0"/>
                        <a:t>7</a:t>
                      </a:r>
                      <a:endParaRPr lang="en-IN" sz="1600" dirty="0"/>
                    </a:p>
                  </a:txBody>
                  <a:tcPr marT="41564" marB="41564"/>
                </a:tc>
                <a:tc>
                  <a:txBody>
                    <a:bodyPr/>
                    <a:lstStyle/>
                    <a:p>
                      <a:r>
                        <a:rPr lang="en-US" sz="1600" dirty="0"/>
                        <a:t>Advertisement charges </a:t>
                      </a:r>
                      <a:endParaRPr lang="en-IN" sz="1600" dirty="0"/>
                    </a:p>
                  </a:txBody>
                  <a:tcPr marT="41564" marB="41564"/>
                </a:tc>
                <a:tc>
                  <a:txBody>
                    <a:bodyPr/>
                    <a:lstStyle/>
                    <a:p>
                      <a:r>
                        <a:rPr lang="en-US" sz="1600" dirty="0"/>
                        <a:t>10000</a:t>
                      </a:r>
                      <a:endParaRPr lang="en-IN" sz="1600" dirty="0"/>
                    </a:p>
                  </a:txBody>
                  <a:tcPr marT="41564" marB="41564"/>
                </a:tc>
                <a:tc>
                  <a:txBody>
                    <a:bodyPr/>
                    <a:lstStyle/>
                    <a:p>
                      <a:r>
                        <a:rPr lang="en-US" sz="1600" dirty="0"/>
                        <a:t>0.27</a:t>
                      </a:r>
                      <a:endParaRPr lang="en-IN" sz="1600" dirty="0"/>
                    </a:p>
                  </a:txBody>
                  <a:tcPr marT="41564" marB="41564"/>
                </a:tc>
                <a:extLst>
                  <a:ext uri="{0D108BD9-81ED-4DB2-BD59-A6C34878D82A}">
                    <a16:rowId xmlns:a16="http://schemas.microsoft.com/office/drawing/2014/main" val="2027296907"/>
                  </a:ext>
                </a:extLst>
              </a:tr>
              <a:tr h="332509">
                <a:tc>
                  <a:txBody>
                    <a:bodyPr/>
                    <a:lstStyle/>
                    <a:p>
                      <a:r>
                        <a:rPr lang="en-US" sz="1600" dirty="0"/>
                        <a:t>8</a:t>
                      </a:r>
                      <a:endParaRPr lang="en-IN" sz="1600" dirty="0"/>
                    </a:p>
                  </a:txBody>
                  <a:tcPr marT="41564" marB="41564"/>
                </a:tc>
                <a:tc>
                  <a:txBody>
                    <a:bodyPr/>
                    <a:lstStyle/>
                    <a:p>
                      <a:pPr marL="0" indent="0">
                        <a:buFont typeface="Arial" panose="020B0604020202020204" pitchFamily="34" charset="0"/>
                        <a:buNone/>
                      </a:pPr>
                      <a:r>
                        <a:rPr lang="en-US" sz="1600" dirty="0"/>
                        <a:t>Stationary cost</a:t>
                      </a:r>
                      <a:endParaRPr lang="en-IN" sz="1600" dirty="0"/>
                    </a:p>
                  </a:txBody>
                  <a:tcPr marT="41564" marB="41564"/>
                </a:tc>
                <a:tc>
                  <a:txBody>
                    <a:bodyPr/>
                    <a:lstStyle/>
                    <a:p>
                      <a:r>
                        <a:rPr lang="en-US" sz="1600" dirty="0"/>
                        <a:t>10000</a:t>
                      </a:r>
                      <a:endParaRPr lang="en-IN" sz="1600" dirty="0"/>
                    </a:p>
                  </a:txBody>
                  <a:tcPr marT="41564" marB="41564"/>
                </a:tc>
                <a:tc>
                  <a:txBody>
                    <a:bodyPr/>
                    <a:lstStyle/>
                    <a:p>
                      <a:r>
                        <a:rPr lang="en-US" sz="1600" dirty="0"/>
                        <a:t>0.27</a:t>
                      </a:r>
                      <a:endParaRPr lang="en-IN" sz="1600" dirty="0"/>
                    </a:p>
                  </a:txBody>
                  <a:tcPr marT="41564" marB="41564"/>
                </a:tc>
                <a:extLst>
                  <a:ext uri="{0D108BD9-81ED-4DB2-BD59-A6C34878D82A}">
                    <a16:rowId xmlns:a16="http://schemas.microsoft.com/office/drawing/2014/main" val="3122357428"/>
                  </a:ext>
                </a:extLst>
              </a:tr>
              <a:tr h="332509">
                <a:tc>
                  <a:txBody>
                    <a:bodyPr/>
                    <a:lstStyle/>
                    <a:p>
                      <a:endParaRPr lang="en-IN" sz="1600" dirty="0"/>
                    </a:p>
                  </a:txBody>
                  <a:tcPr marT="41564" marB="41564"/>
                </a:tc>
                <a:tc>
                  <a:txBody>
                    <a:bodyPr/>
                    <a:lstStyle/>
                    <a:p>
                      <a:pPr marL="0" indent="0">
                        <a:buFont typeface="Arial" panose="020B0604020202020204" pitchFamily="34" charset="0"/>
                        <a:buNone/>
                      </a:pPr>
                      <a:r>
                        <a:rPr lang="en-US" sz="1600" dirty="0"/>
                        <a:t>Repair &amp; maintenance </a:t>
                      </a:r>
                      <a:endParaRPr lang="en-IN" sz="1600" dirty="0"/>
                    </a:p>
                  </a:txBody>
                  <a:tcPr marT="41564" marB="41564"/>
                </a:tc>
                <a:tc>
                  <a:txBody>
                    <a:bodyPr/>
                    <a:lstStyle/>
                    <a:p>
                      <a:r>
                        <a:rPr lang="en-US" sz="1600" dirty="0"/>
                        <a:t>8000</a:t>
                      </a:r>
                      <a:endParaRPr lang="en-IN" sz="1600" dirty="0"/>
                    </a:p>
                  </a:txBody>
                  <a:tcPr marT="41564" marB="41564"/>
                </a:tc>
                <a:tc>
                  <a:txBody>
                    <a:bodyPr/>
                    <a:lstStyle/>
                    <a:p>
                      <a:r>
                        <a:rPr lang="en-US" sz="1600" dirty="0"/>
                        <a:t>0.21</a:t>
                      </a:r>
                      <a:endParaRPr lang="en-IN" sz="1600" dirty="0"/>
                    </a:p>
                  </a:txBody>
                  <a:tcPr marT="41564" marB="41564"/>
                </a:tc>
                <a:extLst>
                  <a:ext uri="{0D108BD9-81ED-4DB2-BD59-A6C34878D82A}">
                    <a16:rowId xmlns:a16="http://schemas.microsoft.com/office/drawing/2014/main" val="983344273"/>
                  </a:ext>
                </a:extLst>
              </a:tr>
              <a:tr h="332509">
                <a:tc gridSpan="2">
                  <a:txBody>
                    <a:bodyPr/>
                    <a:lstStyle/>
                    <a:p>
                      <a:r>
                        <a:rPr lang="en-US" sz="1600" dirty="0"/>
                        <a:t>Total</a:t>
                      </a:r>
                      <a:endParaRPr lang="en-IN" sz="1600" dirty="0"/>
                    </a:p>
                  </a:txBody>
                  <a:tcPr marT="41564" marB="41564"/>
                </a:tc>
                <a:tc hMerge="1">
                  <a:txBody>
                    <a:bodyPr/>
                    <a:lstStyle/>
                    <a:p>
                      <a:endParaRPr lang="en-IN" dirty="0"/>
                    </a:p>
                  </a:txBody>
                  <a:tcPr/>
                </a:tc>
                <a:tc>
                  <a:txBody>
                    <a:bodyPr/>
                    <a:lstStyle/>
                    <a:p>
                      <a:r>
                        <a:rPr lang="en-US" sz="1600" dirty="0"/>
                        <a:t>3770000</a:t>
                      </a:r>
                      <a:endParaRPr lang="en-IN" sz="1600" dirty="0"/>
                    </a:p>
                  </a:txBody>
                  <a:tcPr marT="41564" marB="41564"/>
                </a:tc>
                <a:tc>
                  <a:txBody>
                    <a:bodyPr/>
                    <a:lstStyle/>
                    <a:p>
                      <a:r>
                        <a:rPr lang="en-US" sz="1600" dirty="0"/>
                        <a:t>100</a:t>
                      </a:r>
                      <a:endParaRPr lang="en-IN" sz="1600" dirty="0"/>
                    </a:p>
                  </a:txBody>
                  <a:tcPr marT="41564" marB="41564"/>
                </a:tc>
                <a:extLst>
                  <a:ext uri="{0D108BD9-81ED-4DB2-BD59-A6C34878D82A}">
                    <a16:rowId xmlns:a16="http://schemas.microsoft.com/office/drawing/2014/main" val="2735898248"/>
                  </a:ext>
                </a:extLst>
              </a:tr>
            </a:tbl>
          </a:graphicData>
        </a:graphic>
      </p:graphicFrame>
    </p:spTree>
    <p:extLst>
      <p:ext uri="{BB962C8B-B14F-4D97-AF65-F5344CB8AC3E}">
        <p14:creationId xmlns:p14="http://schemas.microsoft.com/office/powerpoint/2010/main" val="3208607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60C20C-6573-4600-9380-6735DD7E1713}"/>
              </a:ext>
            </a:extLst>
          </p:cNvPr>
          <p:cNvSpPr>
            <a:spLocks noGrp="1"/>
          </p:cNvSpPr>
          <p:nvPr>
            <p:ph idx="1"/>
          </p:nvPr>
        </p:nvSpPr>
        <p:spPr>
          <a:xfrm>
            <a:off x="328475" y="150920"/>
            <a:ext cx="11025326" cy="6365290"/>
          </a:xfrm>
        </p:spPr>
        <p:txBody>
          <a:bodyPr>
            <a:normAutofit lnSpcReduction="10000"/>
          </a:bodyPr>
          <a:lstStyle/>
          <a:p>
            <a:pPr marL="0" indent="0">
              <a:buNone/>
            </a:pPr>
            <a:r>
              <a:rPr lang="en-US" sz="2400" b="1" dirty="0">
                <a:latin typeface="Times New Roman" panose="02020603050405020304" pitchFamily="18" charset="0"/>
                <a:cs typeface="Times New Roman" panose="02020603050405020304" pitchFamily="18" charset="0"/>
              </a:rPr>
              <a:t>C. </a:t>
            </a:r>
            <a:r>
              <a:rPr lang="en-US" sz="2400" b="1" dirty="0">
                <a:effectLst/>
                <a:latin typeface="Times New Roman" panose="02020603050405020304" pitchFamily="18" charset="0"/>
                <a:ea typeface="Calibri" panose="020F0502020204030204" pitchFamily="34" charset="0"/>
                <a:cs typeface="Mangal" panose="02040503050203030202" pitchFamily="18" charset="0"/>
              </a:rPr>
              <a:t>Selection Of Unit</a:t>
            </a:r>
            <a:r>
              <a:rPr lang="en-US" sz="2400" b="1" dirty="0">
                <a:latin typeface="Times New Roman" panose="02020603050405020304" pitchFamily="18" charset="0"/>
                <a:cs typeface="Times New Roman" panose="02020603050405020304" pitchFamily="18" charset="0"/>
              </a:rPr>
              <a:t> </a:t>
            </a:r>
          </a:p>
          <a:p>
            <a:pPr algn="just">
              <a:lnSpc>
                <a:spcPct val="107000"/>
              </a:lnSpc>
              <a:spcAft>
                <a:spcPts val="800"/>
              </a:spcAft>
            </a:pPr>
            <a:r>
              <a:rPr lang="en-IN" sz="2200" dirty="0">
                <a:effectLst/>
                <a:latin typeface="Times New Roman" panose="02020603050405020304" pitchFamily="18" charset="0"/>
                <a:ea typeface="Calibri" panose="020F0502020204030204" pitchFamily="34" charset="0"/>
                <a:cs typeface="Mangal" panose="02040503050203030202" pitchFamily="18" charset="0"/>
              </a:rPr>
              <a:t>Name :- </a:t>
            </a:r>
            <a:r>
              <a:rPr lang="en-IN" sz="22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IN" sz="2200" dirty="0">
                <a:effectLst/>
                <a:latin typeface="Times New Roman" panose="02020603050405020304" pitchFamily="18" charset="0"/>
                <a:ea typeface="Calibri" panose="020F0502020204030204" pitchFamily="34" charset="0"/>
                <a:cs typeface="Mangal" panose="02040503050203030202" pitchFamily="18" charset="0"/>
              </a:rPr>
              <a:t> </a:t>
            </a:r>
            <a:r>
              <a:rPr lang="en-IN" sz="2200" dirty="0" err="1">
                <a:effectLst/>
                <a:latin typeface="Times New Roman" panose="02020603050405020304" pitchFamily="18" charset="0"/>
                <a:ea typeface="Calibri" panose="020F0502020204030204" pitchFamily="34" charset="0"/>
                <a:cs typeface="Mangal" panose="02040503050203030202" pitchFamily="18" charset="0"/>
              </a:rPr>
              <a:t>Vividh</a:t>
            </a:r>
            <a:r>
              <a:rPr lang="en-IN" sz="2200" dirty="0">
                <a:effectLst/>
                <a:latin typeface="Times New Roman" panose="02020603050405020304" pitchFamily="18" charset="0"/>
                <a:ea typeface="Calibri" panose="020F0502020204030204" pitchFamily="34" charset="0"/>
                <a:cs typeface="Mangal" panose="02040503050203030202" pitchFamily="18" charset="0"/>
              </a:rPr>
              <a:t> </a:t>
            </a:r>
            <a:r>
              <a:rPr lang="en-IN" sz="2200" dirty="0" err="1">
                <a:effectLst/>
                <a:latin typeface="Times New Roman" panose="02020603050405020304" pitchFamily="18" charset="0"/>
                <a:ea typeface="Calibri" panose="020F0502020204030204" pitchFamily="34" charset="0"/>
                <a:cs typeface="Mangal" panose="02040503050203030202" pitchFamily="18" charset="0"/>
              </a:rPr>
              <a:t>Karyakari</a:t>
            </a:r>
            <a:r>
              <a:rPr lang="en-IN" sz="2200" dirty="0">
                <a:effectLst/>
                <a:latin typeface="Times New Roman" panose="02020603050405020304" pitchFamily="18" charset="0"/>
                <a:ea typeface="Calibri" panose="020F0502020204030204" pitchFamily="34" charset="0"/>
                <a:cs typeface="Mangal" panose="02040503050203030202" pitchFamily="18" charset="0"/>
              </a:rPr>
              <a:t> </a:t>
            </a:r>
            <a:r>
              <a:rPr lang="en-IN" sz="2200" dirty="0" err="1">
                <a:effectLst/>
                <a:latin typeface="Times New Roman" panose="02020603050405020304" pitchFamily="18" charset="0"/>
                <a:ea typeface="Calibri" panose="020F0502020204030204" pitchFamily="34" charset="0"/>
                <a:cs typeface="Mangal" panose="02040503050203030202" pitchFamily="18" charset="0"/>
              </a:rPr>
              <a:t>Sahakari</a:t>
            </a:r>
            <a:r>
              <a:rPr lang="en-IN" sz="2200" dirty="0">
                <a:effectLst/>
                <a:latin typeface="Times New Roman" panose="02020603050405020304" pitchFamily="18" charset="0"/>
                <a:ea typeface="Calibri" panose="020F0502020204030204" pitchFamily="34" charset="0"/>
                <a:cs typeface="Mangal" panose="02040503050203030202" pitchFamily="18" charset="0"/>
              </a:rPr>
              <a:t> </a:t>
            </a:r>
            <a:r>
              <a:rPr lang="en-IN" sz="2200" dirty="0" err="1">
                <a:effectLst/>
                <a:latin typeface="Times New Roman" panose="02020603050405020304" pitchFamily="18" charset="0"/>
                <a:ea typeface="Calibri" panose="020F0502020204030204" pitchFamily="34" charset="0"/>
                <a:cs typeface="Mangal" panose="02040503050203030202" pitchFamily="18" charset="0"/>
              </a:rPr>
              <a:t>Seva</a:t>
            </a:r>
            <a:r>
              <a:rPr lang="en-IN" sz="2200" dirty="0">
                <a:effectLst/>
                <a:latin typeface="Times New Roman" panose="02020603050405020304" pitchFamily="18" charset="0"/>
                <a:ea typeface="Calibri" panose="020F0502020204030204" pitchFamily="34" charset="0"/>
                <a:cs typeface="Mangal" panose="02040503050203030202" pitchFamily="18" charset="0"/>
              </a:rPr>
              <a:t> Society Limited  </a:t>
            </a:r>
            <a:r>
              <a:rPr lang="en-IN" sz="22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IN" sz="2200" dirty="0">
                <a:effectLst/>
                <a:latin typeface="Times New Roman" panose="02020603050405020304" pitchFamily="18" charset="0"/>
                <a:ea typeface="Calibri" panose="020F0502020204030204" pitchFamily="34" charset="0"/>
                <a:cs typeface="Mangal" panose="02040503050203030202" pitchFamily="18" charset="0"/>
              </a:rPr>
              <a:t> . </a:t>
            </a:r>
            <a:endParaRPr lang="en-IN" sz="22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2200" dirty="0">
                <a:effectLst/>
                <a:latin typeface="Times New Roman" panose="02020603050405020304" pitchFamily="18" charset="0"/>
                <a:ea typeface="Calibri" panose="020F0502020204030204" pitchFamily="34" charset="0"/>
                <a:cs typeface="Mangal" panose="02040503050203030202" pitchFamily="18" charset="0"/>
              </a:rPr>
              <a:t>Selected Cooperative society Located  </a:t>
            </a:r>
            <a:r>
              <a:rPr lang="en-US" sz="2200" dirty="0">
                <a:effectLst/>
                <a:latin typeface="Times New Roman" panose="02020603050405020304" pitchFamily="18" charset="0"/>
                <a:ea typeface="Calibri" panose="020F0502020204030204" pitchFamily="34" charset="0"/>
                <a:cs typeface="Mangal" panose="02040503050203030202" pitchFamily="18" charset="0"/>
              </a:rPr>
              <a:t>A/P-</a:t>
            </a:r>
            <a:r>
              <a:rPr lang="en-US" sz="22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US" sz="2200" dirty="0">
                <a:effectLst/>
                <a:latin typeface="Times New Roman" panose="02020603050405020304" pitchFamily="18" charset="0"/>
                <a:ea typeface="Calibri" panose="020F0502020204030204" pitchFamily="34" charset="0"/>
                <a:cs typeface="Mangal" panose="02040503050203030202" pitchFamily="18" charset="0"/>
              </a:rPr>
              <a:t>, T-</a:t>
            </a:r>
            <a:r>
              <a:rPr lang="en-US" sz="2200" dirty="0" err="1">
                <a:effectLst/>
                <a:latin typeface="Times New Roman" panose="02020603050405020304" pitchFamily="18" charset="0"/>
                <a:ea typeface="Calibri" panose="020F0502020204030204" pitchFamily="34" charset="0"/>
                <a:cs typeface="Mangal" panose="02040503050203030202" pitchFamily="18" charset="0"/>
              </a:rPr>
              <a:t>Khandala</a:t>
            </a:r>
            <a:r>
              <a:rPr lang="en-US" sz="2200" dirty="0">
                <a:effectLst/>
                <a:latin typeface="Times New Roman" panose="02020603050405020304" pitchFamily="18" charset="0"/>
                <a:ea typeface="Calibri" panose="020F0502020204030204" pitchFamily="34" charset="0"/>
                <a:cs typeface="Mangal" panose="02040503050203030202" pitchFamily="18" charset="0"/>
              </a:rPr>
              <a:t>, D-</a:t>
            </a:r>
            <a:r>
              <a:rPr lang="en-US" sz="2200" dirty="0" err="1">
                <a:effectLst/>
                <a:latin typeface="Times New Roman" panose="02020603050405020304" pitchFamily="18" charset="0"/>
                <a:ea typeface="Calibri" panose="020F0502020204030204" pitchFamily="34" charset="0"/>
                <a:cs typeface="Mangal" panose="02040503050203030202" pitchFamily="18" charset="0"/>
              </a:rPr>
              <a:t>Satara</a:t>
            </a:r>
            <a:r>
              <a:rPr lang="en-US" sz="2200" dirty="0">
                <a:effectLst/>
                <a:latin typeface="Times New Roman" panose="02020603050405020304" pitchFamily="18" charset="0"/>
                <a:ea typeface="Calibri" panose="020F0502020204030204" pitchFamily="34" charset="0"/>
                <a:cs typeface="Mangal" panose="02040503050203030202" pitchFamily="18" charset="0"/>
              </a:rPr>
              <a:t>. </a:t>
            </a:r>
            <a:r>
              <a:rPr lang="en-IN" sz="2200" dirty="0">
                <a:effectLst/>
                <a:latin typeface="Times New Roman" panose="02020603050405020304" pitchFamily="18" charset="0"/>
                <a:ea typeface="Calibri" panose="020F0502020204030204" pitchFamily="34" charset="0"/>
                <a:cs typeface="Mangal" panose="02040503050203030202" pitchFamily="18" charset="0"/>
              </a:rPr>
              <a:t>was selected for the purpose of study. a service co-operative society is essentially an institution, which helps the members to improve their agricultural yield at a lower cost.</a:t>
            </a:r>
            <a:endParaRPr lang="en-US" sz="22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D. Source of data :-</a:t>
            </a:r>
          </a:p>
          <a:p>
            <a:r>
              <a:rPr lang="en-US" sz="2400" b="1" dirty="0">
                <a:latin typeface="Times New Roman" panose="02020603050405020304" pitchFamily="18" charset="0"/>
                <a:cs typeface="Times New Roman" panose="02020603050405020304" pitchFamily="18" charset="0"/>
              </a:rPr>
              <a:t>Primary data -</a:t>
            </a:r>
            <a:r>
              <a:rPr lang="en-US" sz="2200" b="1" dirty="0">
                <a:latin typeface="Times New Roman" panose="02020603050405020304" pitchFamily="18" charset="0"/>
                <a:cs typeface="Times New Roman" panose="02020603050405020304" pitchFamily="18" charset="0"/>
              </a:rPr>
              <a:t>  </a:t>
            </a:r>
            <a:r>
              <a:rPr lang="en-IN" sz="2200" dirty="0">
                <a:effectLst/>
                <a:latin typeface="Times New Roman" panose="02020603050405020304" pitchFamily="18" charset="0"/>
                <a:ea typeface="Calibri" panose="020F0502020204030204" pitchFamily="34" charset="0"/>
                <a:cs typeface="Mangal" panose="02040503050203030202" pitchFamily="18" charset="0"/>
              </a:rPr>
              <a:t>It was collected from the secretary and clerk of the cooperative society and the manager of DCC bank by taking interviews. The data collected was related to the cooperative society.</a:t>
            </a:r>
            <a:endParaRPr lang="en-US" sz="22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Secondary data - </a:t>
            </a:r>
            <a:r>
              <a:rPr lang="en-US" sz="2200" dirty="0">
                <a:latin typeface="Times New Roman" panose="02020603050405020304" pitchFamily="18" charset="0"/>
                <a:cs typeface="Times New Roman" panose="02020603050405020304" pitchFamily="18" charset="0"/>
              </a:rPr>
              <a:t>For the purpose of this study,</a:t>
            </a:r>
            <a:r>
              <a:rPr lang="en-IN" sz="2200" dirty="0">
                <a:effectLst/>
                <a:latin typeface="Times New Roman" panose="02020603050405020304" pitchFamily="18" charset="0"/>
                <a:ea typeface="Calibri" panose="020F0502020204030204" pitchFamily="34" charset="0"/>
                <a:cs typeface="Mangal" panose="02040503050203030202" pitchFamily="18" charset="0"/>
              </a:rPr>
              <a:t> It was collected from Internet, Society books etc. The data was related to the general information of the Cooperative society.</a:t>
            </a:r>
          </a:p>
          <a:p>
            <a:pPr marL="0" indent="0">
              <a:buNone/>
            </a:pPr>
            <a:endParaRPr lang="en-IN" sz="22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r>
              <a:rPr lang="en-US" sz="2400" b="1" dirty="0">
                <a:latin typeface="Times New Roman" panose="02020603050405020304" pitchFamily="18" charset="0"/>
                <a:cs typeface="Times New Roman" panose="02020603050405020304" pitchFamily="18" charset="0"/>
              </a:rPr>
              <a:t>E. Analysis Research tool </a:t>
            </a:r>
            <a:r>
              <a:rPr lang="en-US" sz="24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This study is facilitated and supported by a descriptive financial analysis to explain gauge , compare and categorize the financial situation of Indian commercial banks. It looks back to the period of five years during 2009-2013 employing different financial ratios .  </a:t>
            </a:r>
            <a:endParaRPr lang="en-IN" sz="2200" dirty="0">
              <a:latin typeface="Times New Roman" panose="02020603050405020304" pitchFamily="18" charset="0"/>
              <a:cs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29772160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858799-87F6-4022-A390-51AF5CAAC58B}"/>
              </a:ext>
            </a:extLst>
          </p:cNvPr>
          <p:cNvSpPr>
            <a:spLocks noGrp="1"/>
          </p:cNvSpPr>
          <p:nvPr>
            <p:ph idx="1"/>
          </p:nvPr>
        </p:nvSpPr>
        <p:spPr>
          <a:xfrm>
            <a:off x="319596" y="168676"/>
            <a:ext cx="11034204" cy="6008287"/>
          </a:xfrm>
        </p:spPr>
        <p:txBody>
          <a:bodyPr/>
          <a:lstStyle/>
          <a:p>
            <a:pPr marL="0" indent="0">
              <a:buNone/>
            </a:pPr>
            <a:r>
              <a:rPr lang="en-US" b="1" dirty="0"/>
              <a:t>Annual Sales during 2020 :-</a:t>
            </a:r>
            <a:endParaRPr lang="en-IN" b="1" dirty="0"/>
          </a:p>
        </p:txBody>
      </p:sp>
      <p:graphicFrame>
        <p:nvGraphicFramePr>
          <p:cNvPr id="4" name="Table 4">
            <a:extLst>
              <a:ext uri="{FF2B5EF4-FFF2-40B4-BE49-F238E27FC236}">
                <a16:creationId xmlns:a16="http://schemas.microsoft.com/office/drawing/2014/main" id="{A2543259-0B76-419E-BFED-6B605E659759}"/>
              </a:ext>
            </a:extLst>
          </p:cNvPr>
          <p:cNvGraphicFramePr>
            <a:graphicFrameLocks noGrp="1"/>
          </p:cNvGraphicFramePr>
          <p:nvPr/>
        </p:nvGraphicFramePr>
        <p:xfrm>
          <a:off x="2129655" y="1349981"/>
          <a:ext cx="8128000" cy="4008795"/>
        </p:xfrm>
        <a:graphic>
          <a:graphicData uri="http://schemas.openxmlformats.org/drawingml/2006/table">
            <a:tbl>
              <a:tblPr firstRow="1" bandRow="1">
                <a:tableStyleId>{91EBBBCC-DAD2-459C-BE2E-F6DE35CF9A28}</a:tableStyleId>
              </a:tblPr>
              <a:tblGrid>
                <a:gridCol w="1385903">
                  <a:extLst>
                    <a:ext uri="{9D8B030D-6E8A-4147-A177-3AD203B41FA5}">
                      <a16:colId xmlns:a16="http://schemas.microsoft.com/office/drawing/2014/main" val="3977322020"/>
                    </a:ext>
                  </a:extLst>
                </a:gridCol>
                <a:gridCol w="1784412">
                  <a:extLst>
                    <a:ext uri="{9D8B030D-6E8A-4147-A177-3AD203B41FA5}">
                      <a16:colId xmlns:a16="http://schemas.microsoft.com/office/drawing/2014/main" val="1498244879"/>
                    </a:ext>
                  </a:extLst>
                </a:gridCol>
                <a:gridCol w="2925685">
                  <a:extLst>
                    <a:ext uri="{9D8B030D-6E8A-4147-A177-3AD203B41FA5}">
                      <a16:colId xmlns:a16="http://schemas.microsoft.com/office/drawing/2014/main" val="2291878082"/>
                    </a:ext>
                  </a:extLst>
                </a:gridCol>
                <a:gridCol w="2032000">
                  <a:extLst>
                    <a:ext uri="{9D8B030D-6E8A-4147-A177-3AD203B41FA5}">
                      <a16:colId xmlns:a16="http://schemas.microsoft.com/office/drawing/2014/main" val="1990371133"/>
                    </a:ext>
                  </a:extLst>
                </a:gridCol>
              </a:tblGrid>
              <a:tr h="399423">
                <a:tc>
                  <a:txBody>
                    <a:bodyPr/>
                    <a:lstStyle/>
                    <a:p>
                      <a:r>
                        <a:rPr lang="en-US" dirty="0" err="1"/>
                        <a:t>Sr.No</a:t>
                      </a:r>
                      <a:r>
                        <a:rPr lang="en-US" dirty="0"/>
                        <a:t>.</a:t>
                      </a:r>
                      <a:endParaRPr lang="en-IN" dirty="0"/>
                    </a:p>
                  </a:txBody>
                  <a:tcPr/>
                </a:tc>
                <a:tc>
                  <a:txBody>
                    <a:bodyPr/>
                    <a:lstStyle/>
                    <a:p>
                      <a:r>
                        <a:rPr lang="en-US" dirty="0"/>
                        <a:t>Inputs</a:t>
                      </a:r>
                      <a:endParaRPr lang="en-IN" dirty="0"/>
                    </a:p>
                  </a:txBody>
                  <a:tcPr/>
                </a:tc>
                <a:tc>
                  <a:txBody>
                    <a:bodyPr/>
                    <a:lstStyle/>
                    <a:p>
                      <a:r>
                        <a:rPr lang="en-US" dirty="0"/>
                        <a:t>Amount</a:t>
                      </a:r>
                      <a:endParaRPr lang="en-IN" dirty="0"/>
                    </a:p>
                  </a:txBody>
                  <a:tcPr/>
                </a:tc>
                <a:tc>
                  <a:txBody>
                    <a:bodyPr/>
                    <a:lstStyle/>
                    <a:p>
                      <a:r>
                        <a:rPr lang="en-US" dirty="0"/>
                        <a:t>Percentage</a:t>
                      </a:r>
                      <a:endParaRPr lang="en-IN" dirty="0"/>
                    </a:p>
                  </a:txBody>
                  <a:tcPr/>
                </a:tc>
                <a:extLst>
                  <a:ext uri="{0D108BD9-81ED-4DB2-BD59-A6C34878D82A}">
                    <a16:rowId xmlns:a16="http://schemas.microsoft.com/office/drawing/2014/main" val="2653284202"/>
                  </a:ext>
                </a:extLst>
              </a:tr>
              <a:tr h="399423">
                <a:tc>
                  <a:txBody>
                    <a:bodyPr/>
                    <a:lstStyle/>
                    <a:p>
                      <a:r>
                        <a:rPr lang="en-US" dirty="0"/>
                        <a:t>1</a:t>
                      </a:r>
                      <a:endParaRPr lang="en-IN" dirty="0"/>
                    </a:p>
                  </a:txBody>
                  <a:tcPr/>
                </a:tc>
                <a:tc>
                  <a:txBody>
                    <a:bodyPr/>
                    <a:lstStyle/>
                    <a:p>
                      <a:r>
                        <a:rPr lang="en-US" dirty="0"/>
                        <a:t>Seeds</a:t>
                      </a:r>
                      <a:endParaRPr lang="en-IN" dirty="0"/>
                    </a:p>
                  </a:txBody>
                  <a:tcPr/>
                </a:tc>
                <a:tc>
                  <a:txBody>
                    <a:bodyPr/>
                    <a:lstStyle/>
                    <a:p>
                      <a:r>
                        <a:rPr lang="en-US" sz="1600" dirty="0"/>
                        <a:t>950000</a:t>
                      </a:r>
                      <a:endParaRPr lang="en-IN" sz="1600" dirty="0"/>
                    </a:p>
                  </a:txBody>
                  <a:tcPr marT="41564" marB="41564"/>
                </a:tc>
                <a:tc>
                  <a:txBody>
                    <a:bodyPr/>
                    <a:lstStyle/>
                    <a:p>
                      <a:r>
                        <a:rPr lang="en-US" dirty="0"/>
                        <a:t>30.4</a:t>
                      </a:r>
                      <a:endParaRPr lang="en-IN" dirty="0"/>
                    </a:p>
                  </a:txBody>
                  <a:tcPr/>
                </a:tc>
                <a:extLst>
                  <a:ext uri="{0D108BD9-81ED-4DB2-BD59-A6C34878D82A}">
                    <a16:rowId xmlns:a16="http://schemas.microsoft.com/office/drawing/2014/main" val="482002859"/>
                  </a:ext>
                </a:extLst>
              </a:tr>
              <a:tr h="399423">
                <a:tc>
                  <a:txBody>
                    <a:bodyPr/>
                    <a:lstStyle/>
                    <a:p>
                      <a:r>
                        <a:rPr lang="en-US" dirty="0"/>
                        <a:t>2</a:t>
                      </a:r>
                      <a:endParaRPr lang="en-IN" dirty="0"/>
                    </a:p>
                  </a:txBody>
                  <a:tcPr/>
                </a:tc>
                <a:tc>
                  <a:txBody>
                    <a:bodyPr/>
                    <a:lstStyle/>
                    <a:p>
                      <a:r>
                        <a:rPr lang="en-US" dirty="0"/>
                        <a:t>Fertilizers</a:t>
                      </a:r>
                      <a:endParaRPr lang="en-IN" dirty="0"/>
                    </a:p>
                  </a:txBody>
                  <a:tcPr/>
                </a:tc>
                <a:tc>
                  <a:txBody>
                    <a:bodyPr/>
                    <a:lstStyle/>
                    <a:p>
                      <a:r>
                        <a:rPr lang="en-US" sz="1600" dirty="0"/>
                        <a:t>585000</a:t>
                      </a:r>
                      <a:endParaRPr lang="en-IN" sz="1600" dirty="0"/>
                    </a:p>
                  </a:txBody>
                  <a:tcPr marT="41564" marB="41564"/>
                </a:tc>
                <a:tc>
                  <a:txBody>
                    <a:bodyPr/>
                    <a:lstStyle/>
                    <a:p>
                      <a:r>
                        <a:rPr lang="en-US" b="1" dirty="0"/>
                        <a:t>18.72</a:t>
                      </a:r>
                      <a:endParaRPr lang="en-IN" b="1" dirty="0"/>
                    </a:p>
                  </a:txBody>
                  <a:tcPr/>
                </a:tc>
                <a:extLst>
                  <a:ext uri="{0D108BD9-81ED-4DB2-BD59-A6C34878D82A}">
                    <a16:rowId xmlns:a16="http://schemas.microsoft.com/office/drawing/2014/main" val="767079840"/>
                  </a:ext>
                </a:extLst>
              </a:tr>
              <a:tr h="399423">
                <a:tc>
                  <a:txBody>
                    <a:bodyPr/>
                    <a:lstStyle/>
                    <a:p>
                      <a:r>
                        <a:rPr lang="en-US" dirty="0"/>
                        <a:t>3</a:t>
                      </a:r>
                      <a:endParaRPr lang="en-IN" dirty="0"/>
                    </a:p>
                  </a:txBody>
                  <a:tcPr/>
                </a:tc>
                <a:tc>
                  <a:txBody>
                    <a:bodyPr/>
                    <a:lstStyle/>
                    <a:p>
                      <a:r>
                        <a:rPr lang="en-US" dirty="0"/>
                        <a:t>Pesticides &amp; Insecticide</a:t>
                      </a:r>
                      <a:endParaRPr lang="en-IN" dirty="0"/>
                    </a:p>
                  </a:txBody>
                  <a:tcPr/>
                </a:tc>
                <a:tc>
                  <a:txBody>
                    <a:bodyPr/>
                    <a:lstStyle/>
                    <a:p>
                      <a:r>
                        <a:rPr lang="en-US" sz="1600" dirty="0"/>
                        <a:t>200000</a:t>
                      </a:r>
                      <a:endParaRPr lang="en-IN" sz="1600" dirty="0"/>
                    </a:p>
                  </a:txBody>
                  <a:tcPr marT="41564" marB="41564"/>
                </a:tc>
                <a:tc>
                  <a:txBody>
                    <a:bodyPr/>
                    <a:lstStyle/>
                    <a:p>
                      <a:r>
                        <a:rPr lang="en-US" dirty="0"/>
                        <a:t>6.4</a:t>
                      </a:r>
                      <a:endParaRPr lang="en-IN" dirty="0"/>
                    </a:p>
                  </a:txBody>
                  <a:tcPr/>
                </a:tc>
                <a:extLst>
                  <a:ext uri="{0D108BD9-81ED-4DB2-BD59-A6C34878D82A}">
                    <a16:rowId xmlns:a16="http://schemas.microsoft.com/office/drawing/2014/main" val="2827331884"/>
                  </a:ext>
                </a:extLst>
              </a:tr>
              <a:tr h="399423">
                <a:tc>
                  <a:txBody>
                    <a:bodyPr/>
                    <a:lstStyle/>
                    <a:p>
                      <a:r>
                        <a:rPr lang="en-US" dirty="0"/>
                        <a:t>4</a:t>
                      </a:r>
                      <a:endParaRPr lang="en-IN" dirty="0"/>
                    </a:p>
                  </a:txBody>
                  <a:tcPr/>
                </a:tc>
                <a:tc>
                  <a:txBody>
                    <a:bodyPr/>
                    <a:lstStyle/>
                    <a:p>
                      <a:r>
                        <a:rPr lang="en-US" dirty="0"/>
                        <a:t>Tonic</a:t>
                      </a:r>
                      <a:endParaRPr lang="en-IN" dirty="0"/>
                    </a:p>
                  </a:txBody>
                  <a:tcPr/>
                </a:tc>
                <a:tc>
                  <a:txBody>
                    <a:bodyPr/>
                    <a:lstStyle/>
                    <a:p>
                      <a:r>
                        <a:rPr lang="en-US" sz="1600" dirty="0"/>
                        <a:t>55000</a:t>
                      </a:r>
                      <a:endParaRPr lang="en-IN" sz="1600" dirty="0"/>
                    </a:p>
                  </a:txBody>
                  <a:tcPr marT="41564" marB="41564"/>
                </a:tc>
                <a:tc>
                  <a:txBody>
                    <a:bodyPr/>
                    <a:lstStyle/>
                    <a:p>
                      <a:r>
                        <a:rPr lang="en-US" dirty="0"/>
                        <a:t>1.76</a:t>
                      </a:r>
                      <a:endParaRPr lang="en-IN" dirty="0"/>
                    </a:p>
                  </a:txBody>
                  <a:tcPr/>
                </a:tc>
                <a:extLst>
                  <a:ext uri="{0D108BD9-81ED-4DB2-BD59-A6C34878D82A}">
                    <a16:rowId xmlns:a16="http://schemas.microsoft.com/office/drawing/2014/main" val="1990062797"/>
                  </a:ext>
                </a:extLst>
              </a:tr>
              <a:tr h="399423">
                <a:tc>
                  <a:txBody>
                    <a:bodyPr/>
                    <a:lstStyle/>
                    <a:p>
                      <a:r>
                        <a:rPr lang="en-US" dirty="0"/>
                        <a:t>5</a:t>
                      </a:r>
                      <a:endParaRPr lang="en-IN" dirty="0"/>
                    </a:p>
                  </a:txBody>
                  <a:tcPr/>
                </a:tc>
                <a:tc>
                  <a:txBody>
                    <a:bodyPr/>
                    <a:lstStyle/>
                    <a:p>
                      <a:r>
                        <a:rPr lang="en-US" dirty="0"/>
                        <a:t>Water </a:t>
                      </a:r>
                      <a:r>
                        <a:rPr lang="en-US" dirty="0" err="1"/>
                        <a:t>solubles</a:t>
                      </a:r>
                      <a:endParaRPr lang="en-IN" dirty="0"/>
                    </a:p>
                  </a:txBody>
                  <a:tcPr/>
                </a:tc>
                <a:tc>
                  <a:txBody>
                    <a:bodyPr/>
                    <a:lstStyle/>
                    <a:p>
                      <a:r>
                        <a:rPr lang="en-US" sz="1600" dirty="0"/>
                        <a:t>115000</a:t>
                      </a:r>
                      <a:endParaRPr lang="en-IN" sz="1600" dirty="0"/>
                    </a:p>
                  </a:txBody>
                  <a:tcPr marT="41564" marB="41564"/>
                </a:tc>
                <a:tc>
                  <a:txBody>
                    <a:bodyPr/>
                    <a:lstStyle/>
                    <a:p>
                      <a:r>
                        <a:rPr lang="en-US" dirty="0"/>
                        <a:t>3.68</a:t>
                      </a:r>
                      <a:endParaRPr lang="en-IN" dirty="0"/>
                    </a:p>
                  </a:txBody>
                  <a:tcPr/>
                </a:tc>
                <a:extLst>
                  <a:ext uri="{0D108BD9-81ED-4DB2-BD59-A6C34878D82A}">
                    <a16:rowId xmlns:a16="http://schemas.microsoft.com/office/drawing/2014/main" val="1346268857"/>
                  </a:ext>
                </a:extLst>
              </a:tr>
              <a:tr h="399423">
                <a:tc>
                  <a:txBody>
                    <a:bodyPr/>
                    <a:lstStyle/>
                    <a:p>
                      <a:r>
                        <a:rPr lang="en-US" dirty="0"/>
                        <a:t>6</a:t>
                      </a:r>
                      <a:endParaRPr lang="en-IN" dirty="0"/>
                    </a:p>
                  </a:txBody>
                  <a:tcPr/>
                </a:tc>
                <a:tc>
                  <a:txBody>
                    <a:bodyPr/>
                    <a:lstStyle/>
                    <a:p>
                      <a:r>
                        <a:rPr lang="en-US" dirty="0"/>
                        <a:t>Herbicide &amp; Weedicide</a:t>
                      </a:r>
                      <a:endParaRPr lang="en-IN" dirty="0"/>
                    </a:p>
                  </a:txBody>
                  <a:tcPr/>
                </a:tc>
                <a:tc>
                  <a:txBody>
                    <a:bodyPr/>
                    <a:lstStyle/>
                    <a:p>
                      <a:r>
                        <a:rPr lang="en-US" sz="1600" dirty="0"/>
                        <a:t>220000</a:t>
                      </a:r>
                      <a:endParaRPr lang="en-IN" sz="1600" dirty="0"/>
                    </a:p>
                  </a:txBody>
                  <a:tcPr marT="41564" marB="41564"/>
                </a:tc>
                <a:tc>
                  <a:txBody>
                    <a:bodyPr/>
                    <a:lstStyle/>
                    <a:p>
                      <a:r>
                        <a:rPr lang="en-US" dirty="0"/>
                        <a:t>7.04</a:t>
                      </a:r>
                      <a:endParaRPr lang="en-IN" dirty="0"/>
                    </a:p>
                  </a:txBody>
                  <a:tcPr/>
                </a:tc>
                <a:extLst>
                  <a:ext uri="{0D108BD9-81ED-4DB2-BD59-A6C34878D82A}">
                    <a16:rowId xmlns:a16="http://schemas.microsoft.com/office/drawing/2014/main" val="1080597961"/>
                  </a:ext>
                </a:extLst>
              </a:tr>
              <a:tr h="199712">
                <a:tc>
                  <a:txBody>
                    <a:bodyPr/>
                    <a:lstStyle/>
                    <a:p>
                      <a:r>
                        <a:rPr lang="en-US" dirty="0"/>
                        <a:t>7</a:t>
                      </a:r>
                      <a:endParaRPr lang="en-IN" dirty="0"/>
                    </a:p>
                  </a:txBody>
                  <a:tcPr/>
                </a:tc>
                <a:tc>
                  <a:txBody>
                    <a:bodyPr/>
                    <a:lstStyle/>
                    <a:p>
                      <a:r>
                        <a:rPr lang="en-US" dirty="0"/>
                        <a:t>Cattle feed</a:t>
                      </a:r>
                      <a:endParaRPr lang="en-IN" dirty="0"/>
                    </a:p>
                  </a:txBody>
                  <a:tcPr/>
                </a:tc>
                <a:tc>
                  <a:txBody>
                    <a:bodyPr/>
                    <a:lstStyle/>
                    <a:p>
                      <a:r>
                        <a:rPr lang="en-US" sz="1600" dirty="0"/>
                        <a:t>1000000</a:t>
                      </a:r>
                      <a:endParaRPr lang="en-IN" sz="1600" dirty="0"/>
                    </a:p>
                  </a:txBody>
                  <a:tcPr marT="41564" marB="41564"/>
                </a:tc>
                <a:tc>
                  <a:txBody>
                    <a:bodyPr/>
                    <a:lstStyle/>
                    <a:p>
                      <a:r>
                        <a:rPr lang="en-US" dirty="0"/>
                        <a:t>32</a:t>
                      </a:r>
                      <a:endParaRPr lang="en-IN" dirty="0"/>
                    </a:p>
                  </a:txBody>
                  <a:tcPr/>
                </a:tc>
                <a:extLst>
                  <a:ext uri="{0D108BD9-81ED-4DB2-BD59-A6C34878D82A}">
                    <a16:rowId xmlns:a16="http://schemas.microsoft.com/office/drawing/2014/main" val="2162206692"/>
                  </a:ext>
                </a:extLst>
              </a:tr>
              <a:tr h="199712">
                <a:tc gridSpan="2">
                  <a:txBody>
                    <a:bodyPr/>
                    <a:lstStyle/>
                    <a:p>
                      <a:r>
                        <a:rPr lang="en-US" dirty="0"/>
                        <a:t>Total</a:t>
                      </a:r>
                      <a:endParaRPr lang="en-IN" dirty="0"/>
                    </a:p>
                  </a:txBody>
                  <a:tcPr/>
                </a:tc>
                <a:tc hMerge="1">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3125000</a:t>
                      </a:r>
                      <a:endParaRPr lang="en-IN" sz="1600" dirty="0"/>
                    </a:p>
                  </a:txBody>
                  <a:tcPr marT="41564" marB="41564"/>
                </a:tc>
                <a:tc>
                  <a:txBody>
                    <a:bodyPr/>
                    <a:lstStyle/>
                    <a:p>
                      <a:r>
                        <a:rPr lang="en-US" dirty="0"/>
                        <a:t>100</a:t>
                      </a:r>
                      <a:endParaRPr lang="en-IN" dirty="0"/>
                    </a:p>
                  </a:txBody>
                  <a:tcPr/>
                </a:tc>
                <a:extLst>
                  <a:ext uri="{0D108BD9-81ED-4DB2-BD59-A6C34878D82A}">
                    <a16:rowId xmlns:a16="http://schemas.microsoft.com/office/drawing/2014/main" val="1303222169"/>
                  </a:ext>
                </a:extLst>
              </a:tr>
            </a:tbl>
          </a:graphicData>
        </a:graphic>
      </p:graphicFrame>
    </p:spTree>
    <p:extLst>
      <p:ext uri="{BB962C8B-B14F-4D97-AF65-F5344CB8AC3E}">
        <p14:creationId xmlns:p14="http://schemas.microsoft.com/office/powerpoint/2010/main" val="847521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B4153E-359C-414F-A2C7-F72ABD1B1E9A}"/>
              </a:ext>
            </a:extLst>
          </p:cNvPr>
          <p:cNvSpPr>
            <a:spLocks noGrp="1"/>
          </p:cNvSpPr>
          <p:nvPr>
            <p:ph idx="1"/>
          </p:nvPr>
        </p:nvSpPr>
        <p:spPr>
          <a:xfrm>
            <a:off x="417250" y="230819"/>
            <a:ext cx="10936550" cy="5919511"/>
          </a:xfrm>
        </p:spPr>
        <p:txBody>
          <a:bodyPr/>
          <a:lstStyle/>
          <a:p>
            <a:pPr marL="0" indent="0">
              <a:buNone/>
            </a:pPr>
            <a:r>
              <a:rPr lang="en-US" b="1" dirty="0"/>
              <a:t>Fixed Cost :-</a:t>
            </a:r>
            <a:endParaRPr lang="en-IN" b="1" dirty="0"/>
          </a:p>
        </p:txBody>
      </p:sp>
      <p:graphicFrame>
        <p:nvGraphicFramePr>
          <p:cNvPr id="2" name="Table 3">
            <a:extLst>
              <a:ext uri="{FF2B5EF4-FFF2-40B4-BE49-F238E27FC236}">
                <a16:creationId xmlns:a16="http://schemas.microsoft.com/office/drawing/2014/main" id="{CE2B776D-3E52-4B68-A253-86D8295FA52C}"/>
              </a:ext>
            </a:extLst>
          </p:cNvPr>
          <p:cNvGraphicFramePr>
            <a:graphicFrameLocks noGrp="1"/>
          </p:cNvGraphicFramePr>
          <p:nvPr/>
        </p:nvGraphicFramePr>
        <p:xfrm>
          <a:off x="2032000" y="2315728"/>
          <a:ext cx="8128000" cy="1483360"/>
        </p:xfrm>
        <a:graphic>
          <a:graphicData uri="http://schemas.openxmlformats.org/drawingml/2006/table">
            <a:tbl>
              <a:tblPr firstRow="1" bandRow="1">
                <a:tableStyleId>{91EBBBCC-DAD2-459C-BE2E-F6DE35CF9A28}</a:tableStyleId>
              </a:tblPr>
              <a:tblGrid>
                <a:gridCol w="835487">
                  <a:extLst>
                    <a:ext uri="{9D8B030D-6E8A-4147-A177-3AD203B41FA5}">
                      <a16:colId xmlns:a16="http://schemas.microsoft.com/office/drawing/2014/main" val="1624163263"/>
                    </a:ext>
                  </a:extLst>
                </a:gridCol>
                <a:gridCol w="3228513">
                  <a:extLst>
                    <a:ext uri="{9D8B030D-6E8A-4147-A177-3AD203B41FA5}">
                      <a16:colId xmlns:a16="http://schemas.microsoft.com/office/drawing/2014/main" val="2624755536"/>
                    </a:ext>
                  </a:extLst>
                </a:gridCol>
                <a:gridCol w="2032000">
                  <a:extLst>
                    <a:ext uri="{9D8B030D-6E8A-4147-A177-3AD203B41FA5}">
                      <a16:colId xmlns:a16="http://schemas.microsoft.com/office/drawing/2014/main" val="3143622896"/>
                    </a:ext>
                  </a:extLst>
                </a:gridCol>
                <a:gridCol w="2032000">
                  <a:extLst>
                    <a:ext uri="{9D8B030D-6E8A-4147-A177-3AD203B41FA5}">
                      <a16:colId xmlns:a16="http://schemas.microsoft.com/office/drawing/2014/main" val="2546580838"/>
                    </a:ext>
                  </a:extLst>
                </a:gridCol>
              </a:tblGrid>
              <a:tr h="370840">
                <a:tc>
                  <a:txBody>
                    <a:bodyPr/>
                    <a:lstStyle/>
                    <a:p>
                      <a:r>
                        <a:rPr lang="en-US" dirty="0" err="1"/>
                        <a:t>Sr.No</a:t>
                      </a:r>
                      <a:r>
                        <a:rPr lang="en-US" dirty="0"/>
                        <a:t>.</a:t>
                      </a:r>
                      <a:endParaRPr lang="en-IN" dirty="0"/>
                    </a:p>
                  </a:txBody>
                  <a:tcPr/>
                </a:tc>
                <a:tc>
                  <a:txBody>
                    <a:bodyPr/>
                    <a:lstStyle/>
                    <a:p>
                      <a:r>
                        <a:rPr lang="en-US" dirty="0"/>
                        <a:t>Particulars</a:t>
                      </a:r>
                      <a:endParaRPr lang="en-IN" dirty="0"/>
                    </a:p>
                  </a:txBody>
                  <a:tcPr/>
                </a:tc>
                <a:tc>
                  <a:txBody>
                    <a:bodyPr/>
                    <a:lstStyle/>
                    <a:p>
                      <a:r>
                        <a:rPr lang="en-US" dirty="0"/>
                        <a:t>Amount</a:t>
                      </a:r>
                      <a:endParaRPr lang="en-IN" dirty="0"/>
                    </a:p>
                  </a:txBody>
                  <a:tcPr/>
                </a:tc>
                <a:tc>
                  <a:txBody>
                    <a:bodyPr/>
                    <a:lstStyle/>
                    <a:p>
                      <a:r>
                        <a:rPr lang="en-US" dirty="0"/>
                        <a:t>Percentage</a:t>
                      </a:r>
                      <a:endParaRPr lang="en-IN" dirty="0"/>
                    </a:p>
                  </a:txBody>
                  <a:tcPr/>
                </a:tc>
                <a:extLst>
                  <a:ext uri="{0D108BD9-81ED-4DB2-BD59-A6C34878D82A}">
                    <a16:rowId xmlns:a16="http://schemas.microsoft.com/office/drawing/2014/main" val="2815418541"/>
                  </a:ext>
                </a:extLst>
              </a:tr>
              <a:tr h="370840">
                <a:tc>
                  <a:txBody>
                    <a:bodyPr/>
                    <a:lstStyle/>
                    <a:p>
                      <a:r>
                        <a:rPr lang="en-US" dirty="0"/>
                        <a:t>1</a:t>
                      </a:r>
                      <a:endParaRPr lang="en-IN" dirty="0"/>
                    </a:p>
                  </a:txBody>
                  <a:tcPr/>
                </a:tc>
                <a:tc>
                  <a:txBody>
                    <a:bodyPr/>
                    <a:lstStyle/>
                    <a:p>
                      <a:r>
                        <a:rPr lang="en-US" dirty="0"/>
                        <a:t>Fixed Cost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1755300</a:t>
                      </a:r>
                      <a:endParaRPr lang="en-IN" dirty="0"/>
                    </a:p>
                  </a:txBody>
                  <a:tcPr/>
                </a:tc>
                <a:tc>
                  <a:txBody>
                    <a:bodyPr/>
                    <a:lstStyle/>
                    <a:p>
                      <a:r>
                        <a:rPr lang="en-US" dirty="0"/>
                        <a:t>90.90</a:t>
                      </a:r>
                      <a:endParaRPr lang="en-IN" dirty="0"/>
                    </a:p>
                  </a:txBody>
                  <a:tcPr/>
                </a:tc>
                <a:extLst>
                  <a:ext uri="{0D108BD9-81ED-4DB2-BD59-A6C34878D82A}">
                    <a16:rowId xmlns:a16="http://schemas.microsoft.com/office/drawing/2014/main" val="825099901"/>
                  </a:ext>
                </a:extLst>
              </a:tr>
              <a:tr h="370840">
                <a:tc>
                  <a:txBody>
                    <a:bodyPr/>
                    <a:lstStyle/>
                    <a:p>
                      <a:r>
                        <a:rPr lang="en-US" dirty="0"/>
                        <a:t>2</a:t>
                      </a:r>
                      <a:endParaRPr lang="en-IN" dirty="0"/>
                    </a:p>
                  </a:txBody>
                  <a:tcPr/>
                </a:tc>
                <a:tc>
                  <a:txBody>
                    <a:bodyPr/>
                    <a:lstStyle/>
                    <a:p>
                      <a:r>
                        <a:rPr lang="en-US" dirty="0"/>
                        <a:t>Interest on Fixed capital @ 10 %</a:t>
                      </a:r>
                      <a:endParaRPr lang="en-IN" dirty="0"/>
                    </a:p>
                  </a:txBody>
                  <a:tcPr/>
                </a:tc>
                <a:tc>
                  <a:txBody>
                    <a:bodyPr/>
                    <a:lstStyle/>
                    <a:p>
                      <a:r>
                        <a:rPr lang="en-US" dirty="0"/>
                        <a:t>175530</a:t>
                      </a:r>
                      <a:endParaRPr lang="en-IN" dirty="0"/>
                    </a:p>
                  </a:txBody>
                  <a:tcPr/>
                </a:tc>
                <a:tc>
                  <a:txBody>
                    <a:bodyPr/>
                    <a:lstStyle/>
                    <a:p>
                      <a:r>
                        <a:rPr lang="en-US" dirty="0"/>
                        <a:t>9.09</a:t>
                      </a:r>
                      <a:endParaRPr lang="en-IN" dirty="0"/>
                    </a:p>
                  </a:txBody>
                  <a:tcPr/>
                </a:tc>
                <a:extLst>
                  <a:ext uri="{0D108BD9-81ED-4DB2-BD59-A6C34878D82A}">
                    <a16:rowId xmlns:a16="http://schemas.microsoft.com/office/drawing/2014/main" val="68393499"/>
                  </a:ext>
                </a:extLst>
              </a:tr>
              <a:tr h="370840">
                <a:tc gridSpan="2">
                  <a:txBody>
                    <a:bodyPr/>
                    <a:lstStyle/>
                    <a:p>
                      <a:r>
                        <a:rPr lang="en-US" dirty="0"/>
                        <a:t>Total Fixed Cost </a:t>
                      </a:r>
                      <a:endParaRPr lang="en-IN" dirty="0"/>
                    </a:p>
                  </a:txBody>
                  <a:tcPr/>
                </a:tc>
                <a:tc hMerge="1">
                  <a:txBody>
                    <a:bodyPr/>
                    <a:lstStyle/>
                    <a:p>
                      <a:endParaRPr lang="en-IN" dirty="0"/>
                    </a:p>
                  </a:txBody>
                  <a:tcPr/>
                </a:tc>
                <a:tc>
                  <a:txBody>
                    <a:bodyPr/>
                    <a:lstStyle/>
                    <a:p>
                      <a:r>
                        <a:rPr lang="en-US" dirty="0"/>
                        <a:t>1930830</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2360879779"/>
                  </a:ext>
                </a:extLst>
              </a:tr>
            </a:tbl>
          </a:graphicData>
        </a:graphic>
      </p:graphicFrame>
    </p:spTree>
    <p:extLst>
      <p:ext uri="{BB962C8B-B14F-4D97-AF65-F5344CB8AC3E}">
        <p14:creationId xmlns:p14="http://schemas.microsoft.com/office/powerpoint/2010/main" val="2791280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9CA630-EC37-44C7-BC4A-4DCAE96E1A4E}"/>
              </a:ext>
            </a:extLst>
          </p:cNvPr>
          <p:cNvSpPr>
            <a:spLocks noGrp="1"/>
          </p:cNvSpPr>
          <p:nvPr>
            <p:ph idx="1"/>
          </p:nvPr>
        </p:nvSpPr>
        <p:spPr>
          <a:xfrm>
            <a:off x="301842" y="204186"/>
            <a:ext cx="9996258" cy="3746377"/>
          </a:xfrm>
        </p:spPr>
        <p:txBody>
          <a:bodyPr/>
          <a:lstStyle/>
          <a:p>
            <a:pPr marL="0" indent="0">
              <a:buNone/>
            </a:pPr>
            <a:r>
              <a:rPr lang="en-US" b="1" dirty="0"/>
              <a:t>Variable Cost :-</a:t>
            </a:r>
            <a:endParaRPr lang="en-IN" b="1" dirty="0"/>
          </a:p>
        </p:txBody>
      </p:sp>
      <p:graphicFrame>
        <p:nvGraphicFramePr>
          <p:cNvPr id="4" name="Table 3">
            <a:extLst>
              <a:ext uri="{FF2B5EF4-FFF2-40B4-BE49-F238E27FC236}">
                <a16:creationId xmlns:a16="http://schemas.microsoft.com/office/drawing/2014/main" id="{144460CA-C32D-41C8-A981-083B274DAB7E}"/>
              </a:ext>
            </a:extLst>
          </p:cNvPr>
          <p:cNvGraphicFramePr>
            <a:graphicFrameLocks noGrp="1"/>
          </p:cNvGraphicFramePr>
          <p:nvPr/>
        </p:nvGraphicFramePr>
        <p:xfrm>
          <a:off x="1186647" y="844266"/>
          <a:ext cx="9996258" cy="4453927"/>
        </p:xfrm>
        <a:graphic>
          <a:graphicData uri="http://schemas.openxmlformats.org/drawingml/2006/table">
            <a:tbl>
              <a:tblPr firstRow="1" bandRow="1">
                <a:tableStyleId>{91EBBBCC-DAD2-459C-BE2E-F6DE35CF9A28}</a:tableStyleId>
              </a:tblPr>
              <a:tblGrid>
                <a:gridCol w="1139303">
                  <a:extLst>
                    <a:ext uri="{9D8B030D-6E8A-4147-A177-3AD203B41FA5}">
                      <a16:colId xmlns:a16="http://schemas.microsoft.com/office/drawing/2014/main" val="1044139479"/>
                    </a:ext>
                  </a:extLst>
                </a:gridCol>
                <a:gridCol w="3858825">
                  <a:extLst>
                    <a:ext uri="{9D8B030D-6E8A-4147-A177-3AD203B41FA5}">
                      <a16:colId xmlns:a16="http://schemas.microsoft.com/office/drawing/2014/main" val="2633443060"/>
                    </a:ext>
                  </a:extLst>
                </a:gridCol>
                <a:gridCol w="2499065">
                  <a:extLst>
                    <a:ext uri="{9D8B030D-6E8A-4147-A177-3AD203B41FA5}">
                      <a16:colId xmlns:a16="http://schemas.microsoft.com/office/drawing/2014/main" val="2186101755"/>
                    </a:ext>
                  </a:extLst>
                </a:gridCol>
                <a:gridCol w="2499065">
                  <a:extLst>
                    <a:ext uri="{9D8B030D-6E8A-4147-A177-3AD203B41FA5}">
                      <a16:colId xmlns:a16="http://schemas.microsoft.com/office/drawing/2014/main" val="857716804"/>
                    </a:ext>
                  </a:extLst>
                </a:gridCol>
              </a:tblGrid>
              <a:tr h="332279">
                <a:tc>
                  <a:txBody>
                    <a:bodyPr/>
                    <a:lstStyle/>
                    <a:p>
                      <a:r>
                        <a:rPr lang="en-IN" dirty="0" err="1"/>
                        <a:t>Sr.No</a:t>
                      </a:r>
                      <a:r>
                        <a:rPr lang="en-IN" dirty="0"/>
                        <a:t>.</a:t>
                      </a:r>
                    </a:p>
                  </a:txBody>
                  <a:tcPr/>
                </a:tc>
                <a:tc>
                  <a:txBody>
                    <a:bodyPr/>
                    <a:lstStyle/>
                    <a:p>
                      <a:r>
                        <a:rPr lang="en-US" dirty="0"/>
                        <a:t>Particulars</a:t>
                      </a:r>
                      <a:endParaRPr lang="en-IN" dirty="0"/>
                    </a:p>
                  </a:txBody>
                  <a:tcPr/>
                </a:tc>
                <a:tc>
                  <a:txBody>
                    <a:bodyPr/>
                    <a:lstStyle/>
                    <a:p>
                      <a:r>
                        <a:rPr lang="en-US" dirty="0"/>
                        <a:t>Amount</a:t>
                      </a:r>
                      <a:endParaRPr lang="en-IN" dirty="0"/>
                    </a:p>
                  </a:txBody>
                  <a:tcPr/>
                </a:tc>
                <a:tc>
                  <a:txBody>
                    <a:bodyPr/>
                    <a:lstStyle/>
                    <a:p>
                      <a:r>
                        <a:rPr lang="en-US" dirty="0"/>
                        <a:t>Percentage</a:t>
                      </a:r>
                      <a:endParaRPr lang="en-IN" dirty="0"/>
                    </a:p>
                  </a:txBody>
                  <a:tcPr/>
                </a:tc>
                <a:extLst>
                  <a:ext uri="{0D108BD9-81ED-4DB2-BD59-A6C34878D82A}">
                    <a16:rowId xmlns:a16="http://schemas.microsoft.com/office/drawing/2014/main" val="3124317363"/>
                  </a:ext>
                </a:extLst>
              </a:tr>
              <a:tr h="332279">
                <a:tc>
                  <a:txBody>
                    <a:bodyPr/>
                    <a:lstStyle/>
                    <a:p>
                      <a:r>
                        <a:rPr lang="en-US" dirty="0"/>
                        <a:t>1</a:t>
                      </a:r>
                      <a:endParaRPr lang="en-IN" dirty="0"/>
                    </a:p>
                  </a:txBody>
                  <a:tcPr/>
                </a:tc>
                <a:tc>
                  <a:txBody>
                    <a:bodyPr/>
                    <a:lstStyle/>
                    <a:p>
                      <a:r>
                        <a:rPr lang="en-US" dirty="0"/>
                        <a:t>ASC license renewal fee</a:t>
                      </a:r>
                      <a:endParaRPr lang="en-IN" dirty="0"/>
                    </a:p>
                  </a:txBody>
                  <a:tcPr/>
                </a:tc>
                <a:tc>
                  <a:txBody>
                    <a:bodyPr/>
                    <a:lstStyle/>
                    <a:p>
                      <a:r>
                        <a:rPr lang="en-US" dirty="0"/>
                        <a:t>10000</a:t>
                      </a:r>
                      <a:endParaRPr lang="en-IN" dirty="0"/>
                    </a:p>
                  </a:txBody>
                  <a:tcPr/>
                </a:tc>
                <a:tc>
                  <a:txBody>
                    <a:bodyPr/>
                    <a:lstStyle/>
                    <a:p>
                      <a:r>
                        <a:rPr lang="en-US" dirty="0"/>
                        <a:t>0.24</a:t>
                      </a:r>
                      <a:endParaRPr lang="en-IN" dirty="0"/>
                    </a:p>
                  </a:txBody>
                  <a:tcPr/>
                </a:tc>
                <a:extLst>
                  <a:ext uri="{0D108BD9-81ED-4DB2-BD59-A6C34878D82A}">
                    <a16:rowId xmlns:a16="http://schemas.microsoft.com/office/drawing/2014/main" val="3840354397"/>
                  </a:ext>
                </a:extLst>
              </a:tr>
              <a:tr h="430567">
                <a:tc>
                  <a:txBody>
                    <a:bodyPr/>
                    <a:lstStyle/>
                    <a:p>
                      <a:r>
                        <a:rPr lang="en-US" dirty="0"/>
                        <a:t>2</a:t>
                      </a:r>
                      <a:endParaRPr lang="en-IN" dirty="0"/>
                    </a:p>
                  </a:txBody>
                  <a:tcPr/>
                </a:tc>
                <a:tc>
                  <a:txBody>
                    <a:bodyPr/>
                    <a:lstStyle/>
                    <a:p>
                      <a:r>
                        <a:rPr lang="en-US" dirty="0"/>
                        <a:t>Input Cost</a:t>
                      </a:r>
                      <a:endParaRPr lang="en-IN" dirty="0"/>
                    </a:p>
                  </a:txBody>
                  <a:tcPr/>
                </a:tc>
                <a:tc>
                  <a:txBody>
                    <a:bodyPr/>
                    <a:lstStyle/>
                    <a:p>
                      <a:r>
                        <a:rPr lang="en-US" dirty="0"/>
                        <a:t>3125000</a:t>
                      </a:r>
                      <a:endParaRPr lang="en-IN" dirty="0"/>
                    </a:p>
                  </a:txBody>
                  <a:tcPr/>
                </a:tc>
                <a:tc>
                  <a:txBody>
                    <a:bodyPr/>
                    <a:lstStyle/>
                    <a:p>
                      <a:r>
                        <a:rPr lang="en-US" b="1" dirty="0"/>
                        <a:t>74.01</a:t>
                      </a:r>
                      <a:endParaRPr lang="en-IN" b="1" dirty="0"/>
                    </a:p>
                  </a:txBody>
                  <a:tcPr/>
                </a:tc>
                <a:extLst>
                  <a:ext uri="{0D108BD9-81ED-4DB2-BD59-A6C34878D82A}">
                    <a16:rowId xmlns:a16="http://schemas.microsoft.com/office/drawing/2014/main" val="736698856"/>
                  </a:ext>
                </a:extLst>
              </a:tr>
              <a:tr h="182880">
                <a:tc>
                  <a:txBody>
                    <a:bodyPr/>
                    <a:lstStyle/>
                    <a:p>
                      <a:r>
                        <a:rPr lang="en-US" dirty="0"/>
                        <a:t>3</a:t>
                      </a:r>
                      <a:endParaRPr lang="en-IN" dirty="0"/>
                    </a:p>
                  </a:txBody>
                  <a:tcPr/>
                </a:tc>
                <a:tc>
                  <a:txBody>
                    <a:bodyPr/>
                    <a:lstStyle/>
                    <a:p>
                      <a:r>
                        <a:rPr lang="en-US" dirty="0"/>
                        <a:t>Rent Charges</a:t>
                      </a:r>
                      <a:endParaRPr lang="en-IN" dirty="0"/>
                    </a:p>
                  </a:txBody>
                  <a:tcPr/>
                </a:tc>
                <a:tc>
                  <a:txBody>
                    <a:bodyPr/>
                    <a:lstStyle/>
                    <a:p>
                      <a:r>
                        <a:rPr lang="en-US" sz="1800" dirty="0"/>
                        <a:t>240000</a:t>
                      </a:r>
                      <a:endParaRPr lang="en-IN" sz="1800" dirty="0"/>
                    </a:p>
                  </a:txBody>
                  <a:tcPr marT="41564" marB="41564"/>
                </a:tc>
                <a:tc>
                  <a:txBody>
                    <a:bodyPr/>
                    <a:lstStyle/>
                    <a:p>
                      <a:r>
                        <a:rPr lang="en-US" sz="1800" dirty="0"/>
                        <a:t>5.68</a:t>
                      </a:r>
                      <a:endParaRPr lang="en-IN" sz="1800" dirty="0"/>
                    </a:p>
                  </a:txBody>
                  <a:tcPr marT="41564" marB="41564"/>
                </a:tc>
                <a:extLst>
                  <a:ext uri="{0D108BD9-81ED-4DB2-BD59-A6C34878D82A}">
                    <a16:rowId xmlns:a16="http://schemas.microsoft.com/office/drawing/2014/main" val="945325121"/>
                  </a:ext>
                </a:extLst>
              </a:tr>
              <a:tr h="182880">
                <a:tc>
                  <a:txBody>
                    <a:bodyPr/>
                    <a:lstStyle/>
                    <a:p>
                      <a:r>
                        <a:rPr lang="en-US" dirty="0"/>
                        <a:t>4</a:t>
                      </a:r>
                      <a:endParaRPr lang="en-IN" dirty="0"/>
                    </a:p>
                  </a:txBody>
                  <a:tcPr/>
                </a:tc>
                <a:tc>
                  <a:txBody>
                    <a:bodyPr/>
                    <a:lstStyle/>
                    <a:p>
                      <a:r>
                        <a:rPr lang="en-US" dirty="0" err="1"/>
                        <a:t>Labour</a:t>
                      </a:r>
                      <a:r>
                        <a:rPr lang="en-US" dirty="0"/>
                        <a:t> Charges</a:t>
                      </a:r>
                      <a:endParaRPr lang="en-IN" dirty="0"/>
                    </a:p>
                  </a:txBody>
                  <a:tcPr/>
                </a:tc>
                <a:tc>
                  <a:txBody>
                    <a:bodyPr/>
                    <a:lstStyle/>
                    <a:p>
                      <a:r>
                        <a:rPr lang="en-US" dirty="0"/>
                        <a:t>120000</a:t>
                      </a:r>
                      <a:endParaRPr lang="en-IN" dirty="0"/>
                    </a:p>
                  </a:txBody>
                  <a:tcPr/>
                </a:tc>
                <a:tc>
                  <a:txBody>
                    <a:bodyPr/>
                    <a:lstStyle/>
                    <a:p>
                      <a:r>
                        <a:rPr lang="en-US" sz="1800" dirty="0"/>
                        <a:t>2.84</a:t>
                      </a:r>
                      <a:endParaRPr lang="en-IN" sz="1800" dirty="0"/>
                    </a:p>
                  </a:txBody>
                  <a:tcPr/>
                </a:tc>
                <a:extLst>
                  <a:ext uri="{0D108BD9-81ED-4DB2-BD59-A6C34878D82A}">
                    <a16:rowId xmlns:a16="http://schemas.microsoft.com/office/drawing/2014/main" val="1349978319"/>
                  </a:ext>
                </a:extLst>
              </a:tr>
              <a:tr h="332279">
                <a:tc>
                  <a:txBody>
                    <a:bodyPr/>
                    <a:lstStyle/>
                    <a:p>
                      <a:r>
                        <a:rPr lang="en-US" dirty="0"/>
                        <a:t>5</a:t>
                      </a:r>
                      <a:endParaRPr lang="en-IN" dirty="0"/>
                    </a:p>
                  </a:txBody>
                  <a:tcPr/>
                </a:tc>
                <a:tc>
                  <a:txBody>
                    <a:bodyPr/>
                    <a:lstStyle/>
                    <a:p>
                      <a:r>
                        <a:rPr lang="en-US" dirty="0"/>
                        <a:t>Electricity charges </a:t>
                      </a:r>
                      <a:endParaRPr lang="en-IN" dirty="0"/>
                    </a:p>
                  </a:txBody>
                  <a:tcPr/>
                </a:tc>
                <a:tc>
                  <a:txBody>
                    <a:bodyPr/>
                    <a:lstStyle/>
                    <a:p>
                      <a:r>
                        <a:rPr lang="en-US" dirty="0"/>
                        <a:t>6000</a:t>
                      </a:r>
                      <a:endParaRPr lang="en-IN" dirty="0"/>
                    </a:p>
                  </a:txBody>
                  <a:tcPr/>
                </a:tc>
                <a:tc>
                  <a:txBody>
                    <a:bodyPr/>
                    <a:lstStyle/>
                    <a:p>
                      <a:r>
                        <a:rPr lang="en-US" dirty="0"/>
                        <a:t>0.14</a:t>
                      </a:r>
                      <a:endParaRPr lang="en-IN" dirty="0"/>
                    </a:p>
                  </a:txBody>
                  <a:tcPr/>
                </a:tc>
                <a:extLst>
                  <a:ext uri="{0D108BD9-81ED-4DB2-BD59-A6C34878D82A}">
                    <a16:rowId xmlns:a16="http://schemas.microsoft.com/office/drawing/2014/main" val="3990156207"/>
                  </a:ext>
                </a:extLst>
              </a:tr>
              <a:tr h="332279">
                <a:tc>
                  <a:txBody>
                    <a:bodyPr/>
                    <a:lstStyle/>
                    <a:p>
                      <a:r>
                        <a:rPr lang="en-US" dirty="0"/>
                        <a:t>6</a:t>
                      </a:r>
                      <a:endParaRPr lang="en-IN" dirty="0"/>
                    </a:p>
                  </a:txBody>
                  <a:tcPr/>
                </a:tc>
                <a:tc>
                  <a:txBody>
                    <a:bodyPr/>
                    <a:lstStyle/>
                    <a:p>
                      <a:r>
                        <a:rPr lang="en-US" dirty="0"/>
                        <a:t>Transportation charges</a:t>
                      </a:r>
                      <a:endParaRPr lang="en-IN" dirty="0"/>
                    </a:p>
                  </a:txBody>
                  <a:tcPr/>
                </a:tc>
                <a:tc>
                  <a:txBody>
                    <a:bodyPr/>
                    <a:lstStyle/>
                    <a:p>
                      <a:r>
                        <a:rPr lang="en-US" dirty="0"/>
                        <a:t>250000</a:t>
                      </a:r>
                      <a:endParaRPr lang="en-IN" dirty="0"/>
                    </a:p>
                  </a:txBody>
                  <a:tcPr/>
                </a:tc>
                <a:tc>
                  <a:txBody>
                    <a:bodyPr/>
                    <a:lstStyle/>
                    <a:p>
                      <a:r>
                        <a:rPr lang="en-US" dirty="0"/>
                        <a:t>5.92</a:t>
                      </a:r>
                      <a:endParaRPr lang="en-IN" dirty="0"/>
                    </a:p>
                  </a:txBody>
                  <a:tcPr/>
                </a:tc>
                <a:extLst>
                  <a:ext uri="{0D108BD9-81ED-4DB2-BD59-A6C34878D82A}">
                    <a16:rowId xmlns:a16="http://schemas.microsoft.com/office/drawing/2014/main" val="3699427746"/>
                  </a:ext>
                </a:extLst>
              </a:tr>
              <a:tr h="332279">
                <a:tc>
                  <a:txBody>
                    <a:bodyPr/>
                    <a:lstStyle/>
                    <a:p>
                      <a:r>
                        <a:rPr lang="en-US" dirty="0"/>
                        <a:t>7</a:t>
                      </a:r>
                      <a:endParaRPr lang="en-IN" dirty="0"/>
                    </a:p>
                  </a:txBody>
                  <a:tcPr/>
                </a:tc>
                <a:tc>
                  <a:txBody>
                    <a:bodyPr/>
                    <a:lstStyle/>
                    <a:p>
                      <a:r>
                        <a:rPr lang="en-US" dirty="0"/>
                        <a:t>Advertisement charges </a:t>
                      </a:r>
                      <a:endParaRPr lang="en-IN" dirty="0"/>
                    </a:p>
                  </a:txBody>
                  <a:tcPr/>
                </a:tc>
                <a:tc>
                  <a:txBody>
                    <a:bodyPr/>
                    <a:lstStyle/>
                    <a:p>
                      <a:r>
                        <a:rPr lang="en-US" dirty="0"/>
                        <a:t>10000</a:t>
                      </a:r>
                      <a:endParaRPr lang="en-IN" dirty="0"/>
                    </a:p>
                  </a:txBody>
                  <a:tcPr/>
                </a:tc>
                <a:tc>
                  <a:txBody>
                    <a:bodyPr/>
                    <a:lstStyle/>
                    <a:p>
                      <a:r>
                        <a:rPr lang="en-US" dirty="0"/>
                        <a:t>0.24</a:t>
                      </a:r>
                      <a:endParaRPr lang="en-IN" dirty="0"/>
                    </a:p>
                  </a:txBody>
                  <a:tcPr/>
                </a:tc>
                <a:extLst>
                  <a:ext uri="{0D108BD9-81ED-4DB2-BD59-A6C34878D82A}">
                    <a16:rowId xmlns:a16="http://schemas.microsoft.com/office/drawing/2014/main" val="2027296907"/>
                  </a:ext>
                </a:extLst>
              </a:tr>
              <a:tr h="332279">
                <a:tc>
                  <a:txBody>
                    <a:bodyPr/>
                    <a:lstStyle/>
                    <a:p>
                      <a:r>
                        <a:rPr lang="en-US" dirty="0"/>
                        <a:t>8</a:t>
                      </a:r>
                      <a:endParaRPr lang="en-IN" dirty="0"/>
                    </a:p>
                  </a:txBody>
                  <a:tcPr/>
                </a:tc>
                <a:tc>
                  <a:txBody>
                    <a:bodyPr/>
                    <a:lstStyle/>
                    <a:p>
                      <a:pPr marL="0" indent="0">
                        <a:buFont typeface="Arial" panose="020B0604020202020204" pitchFamily="34" charset="0"/>
                        <a:buNone/>
                      </a:pPr>
                      <a:r>
                        <a:rPr lang="en-US" dirty="0"/>
                        <a:t>Stationary cost</a:t>
                      </a:r>
                      <a:endParaRPr lang="en-IN" dirty="0"/>
                    </a:p>
                  </a:txBody>
                  <a:tcPr/>
                </a:tc>
                <a:tc>
                  <a:txBody>
                    <a:bodyPr/>
                    <a:lstStyle/>
                    <a:p>
                      <a:r>
                        <a:rPr lang="en-US" dirty="0"/>
                        <a:t>10000</a:t>
                      </a:r>
                      <a:endParaRPr lang="en-IN" dirty="0"/>
                    </a:p>
                  </a:txBody>
                  <a:tcPr/>
                </a:tc>
                <a:tc>
                  <a:txBody>
                    <a:bodyPr/>
                    <a:lstStyle/>
                    <a:p>
                      <a:r>
                        <a:rPr lang="en-US" dirty="0"/>
                        <a:t>0.24</a:t>
                      </a:r>
                      <a:endParaRPr lang="en-IN" dirty="0"/>
                    </a:p>
                  </a:txBody>
                  <a:tcPr/>
                </a:tc>
                <a:extLst>
                  <a:ext uri="{0D108BD9-81ED-4DB2-BD59-A6C34878D82A}">
                    <a16:rowId xmlns:a16="http://schemas.microsoft.com/office/drawing/2014/main" val="3122357428"/>
                  </a:ext>
                </a:extLst>
              </a:tr>
              <a:tr h="182880">
                <a:tc>
                  <a:txBody>
                    <a:bodyPr/>
                    <a:lstStyle/>
                    <a:p>
                      <a:r>
                        <a:rPr lang="en-US" dirty="0"/>
                        <a:t>9</a:t>
                      </a:r>
                      <a:endParaRPr lang="en-IN" dirty="0"/>
                    </a:p>
                  </a:txBody>
                  <a:tcPr/>
                </a:tc>
                <a:tc>
                  <a:txBody>
                    <a:bodyPr/>
                    <a:lstStyle/>
                    <a:p>
                      <a:pPr marL="0" indent="0">
                        <a:buFont typeface="Arial" panose="020B0604020202020204" pitchFamily="34" charset="0"/>
                        <a:buNone/>
                      </a:pPr>
                      <a:r>
                        <a:rPr lang="en-US" dirty="0"/>
                        <a:t>Repair &amp; maintenance </a:t>
                      </a:r>
                      <a:endParaRPr lang="en-IN" dirty="0"/>
                    </a:p>
                  </a:txBody>
                  <a:tcPr/>
                </a:tc>
                <a:tc>
                  <a:txBody>
                    <a:bodyPr/>
                    <a:lstStyle/>
                    <a:p>
                      <a:r>
                        <a:rPr lang="en-US" dirty="0"/>
                        <a:t>8000</a:t>
                      </a:r>
                      <a:endParaRPr lang="en-IN" dirty="0"/>
                    </a:p>
                  </a:txBody>
                  <a:tcPr/>
                </a:tc>
                <a:tc>
                  <a:txBody>
                    <a:bodyPr/>
                    <a:lstStyle/>
                    <a:p>
                      <a:r>
                        <a:rPr lang="en-US" dirty="0"/>
                        <a:t>0.18</a:t>
                      </a:r>
                      <a:endParaRPr lang="en-IN" dirty="0"/>
                    </a:p>
                  </a:txBody>
                  <a:tcPr/>
                </a:tc>
                <a:extLst>
                  <a:ext uri="{0D108BD9-81ED-4DB2-BD59-A6C34878D82A}">
                    <a16:rowId xmlns:a16="http://schemas.microsoft.com/office/drawing/2014/main" val="983344273"/>
                  </a:ext>
                </a:extLst>
              </a:tr>
              <a:tr h="182880">
                <a:tc>
                  <a:txBody>
                    <a:bodyPr/>
                    <a:lstStyle/>
                    <a:p>
                      <a:r>
                        <a:rPr lang="en-US" dirty="0"/>
                        <a:t>10</a:t>
                      </a:r>
                      <a:endParaRPr lang="en-IN" dirty="0"/>
                    </a:p>
                  </a:txBody>
                  <a:tcPr/>
                </a:tc>
                <a:tc>
                  <a:txBody>
                    <a:bodyPr/>
                    <a:lstStyle/>
                    <a:p>
                      <a:pPr marL="0" indent="0">
                        <a:buFont typeface="Arial" panose="020B0604020202020204" pitchFamily="34" charset="0"/>
                        <a:buNone/>
                      </a:pPr>
                      <a:r>
                        <a:rPr lang="en-US" dirty="0"/>
                        <a:t>Interest on Working capital @ 12 %</a:t>
                      </a:r>
                      <a:endParaRPr lang="en-IN" dirty="0"/>
                    </a:p>
                  </a:txBody>
                  <a:tcPr/>
                </a:tc>
                <a:tc>
                  <a:txBody>
                    <a:bodyPr/>
                    <a:lstStyle/>
                    <a:p>
                      <a:r>
                        <a:rPr lang="en-US" dirty="0"/>
                        <a:t>452400</a:t>
                      </a:r>
                      <a:endParaRPr lang="en-IN" dirty="0"/>
                    </a:p>
                  </a:txBody>
                  <a:tcPr/>
                </a:tc>
                <a:tc>
                  <a:txBody>
                    <a:bodyPr/>
                    <a:lstStyle/>
                    <a:p>
                      <a:r>
                        <a:rPr lang="en-US" dirty="0"/>
                        <a:t>10.71</a:t>
                      </a:r>
                      <a:endParaRPr lang="en-IN" dirty="0"/>
                    </a:p>
                  </a:txBody>
                  <a:tcPr/>
                </a:tc>
                <a:extLst>
                  <a:ext uri="{0D108BD9-81ED-4DB2-BD59-A6C34878D82A}">
                    <a16:rowId xmlns:a16="http://schemas.microsoft.com/office/drawing/2014/main" val="1543439644"/>
                  </a:ext>
                </a:extLst>
              </a:tr>
              <a:tr h="332279">
                <a:tc gridSpan="2">
                  <a:txBody>
                    <a:bodyPr/>
                    <a:lstStyle/>
                    <a:p>
                      <a:r>
                        <a:rPr lang="en-US" dirty="0"/>
                        <a:t>Total Variable Cost</a:t>
                      </a:r>
                      <a:endParaRPr lang="en-IN" dirty="0"/>
                    </a:p>
                  </a:txBody>
                  <a:tcPr/>
                </a:tc>
                <a:tc hMerge="1">
                  <a:txBody>
                    <a:bodyPr/>
                    <a:lstStyle/>
                    <a:p>
                      <a:endParaRPr lang="en-IN" dirty="0"/>
                    </a:p>
                  </a:txBody>
                  <a:tcPr/>
                </a:tc>
                <a:tc>
                  <a:txBody>
                    <a:bodyPr/>
                    <a:lstStyle/>
                    <a:p>
                      <a:r>
                        <a:rPr lang="en-US" sz="1800" dirty="0"/>
                        <a:t>4222400</a:t>
                      </a:r>
                      <a:endParaRPr lang="en-IN" sz="1800" dirty="0"/>
                    </a:p>
                  </a:txBody>
                  <a:tcPr/>
                </a:tc>
                <a:tc>
                  <a:txBody>
                    <a:bodyPr/>
                    <a:lstStyle/>
                    <a:p>
                      <a:r>
                        <a:rPr lang="en-US" dirty="0"/>
                        <a:t>100</a:t>
                      </a:r>
                      <a:endParaRPr lang="en-IN" dirty="0"/>
                    </a:p>
                  </a:txBody>
                  <a:tcPr/>
                </a:tc>
                <a:extLst>
                  <a:ext uri="{0D108BD9-81ED-4DB2-BD59-A6C34878D82A}">
                    <a16:rowId xmlns:a16="http://schemas.microsoft.com/office/drawing/2014/main" val="2735898248"/>
                  </a:ext>
                </a:extLst>
              </a:tr>
            </a:tbl>
          </a:graphicData>
        </a:graphic>
      </p:graphicFrame>
    </p:spTree>
    <p:extLst>
      <p:ext uri="{BB962C8B-B14F-4D97-AF65-F5344CB8AC3E}">
        <p14:creationId xmlns:p14="http://schemas.microsoft.com/office/powerpoint/2010/main" val="3853261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E26E2DF-9FEE-4084-AA17-7F841CCB2B63}"/>
              </a:ext>
            </a:extLst>
          </p:cNvPr>
          <p:cNvGraphicFramePr>
            <a:graphicFrameLocks noGrp="1"/>
          </p:cNvGraphicFramePr>
          <p:nvPr/>
        </p:nvGraphicFramePr>
        <p:xfrm>
          <a:off x="706760" y="694773"/>
          <a:ext cx="10778479" cy="5791048"/>
        </p:xfrm>
        <a:graphic>
          <a:graphicData uri="http://schemas.openxmlformats.org/drawingml/2006/table">
            <a:tbl>
              <a:tblPr firstRow="1" bandRow="1">
                <a:tableStyleId>{91EBBBCC-DAD2-459C-BE2E-F6DE35CF9A28}</a:tableStyleId>
              </a:tblPr>
              <a:tblGrid>
                <a:gridCol w="820199">
                  <a:extLst>
                    <a:ext uri="{9D8B030D-6E8A-4147-A177-3AD203B41FA5}">
                      <a16:colId xmlns:a16="http://schemas.microsoft.com/office/drawing/2014/main" val="3821590075"/>
                    </a:ext>
                  </a:extLst>
                </a:gridCol>
                <a:gridCol w="4569040">
                  <a:extLst>
                    <a:ext uri="{9D8B030D-6E8A-4147-A177-3AD203B41FA5}">
                      <a16:colId xmlns:a16="http://schemas.microsoft.com/office/drawing/2014/main" val="2440851476"/>
                    </a:ext>
                  </a:extLst>
                </a:gridCol>
                <a:gridCol w="2694620">
                  <a:extLst>
                    <a:ext uri="{9D8B030D-6E8A-4147-A177-3AD203B41FA5}">
                      <a16:colId xmlns:a16="http://schemas.microsoft.com/office/drawing/2014/main" val="984968568"/>
                    </a:ext>
                  </a:extLst>
                </a:gridCol>
                <a:gridCol w="2694620">
                  <a:extLst>
                    <a:ext uri="{9D8B030D-6E8A-4147-A177-3AD203B41FA5}">
                      <a16:colId xmlns:a16="http://schemas.microsoft.com/office/drawing/2014/main" val="3206485300"/>
                    </a:ext>
                  </a:extLst>
                </a:gridCol>
              </a:tblGrid>
              <a:tr h="371751">
                <a:tc>
                  <a:txBody>
                    <a:bodyPr/>
                    <a:lstStyle/>
                    <a:p>
                      <a:r>
                        <a:rPr lang="en-US" sz="1600" dirty="0" err="1"/>
                        <a:t>Sr.No</a:t>
                      </a:r>
                      <a:r>
                        <a:rPr lang="en-US" sz="1600" dirty="0"/>
                        <a:t>.</a:t>
                      </a:r>
                      <a:endParaRPr lang="en-IN" sz="1600" dirty="0"/>
                    </a:p>
                  </a:txBody>
                  <a:tcPr marT="41564" marB="41564"/>
                </a:tc>
                <a:tc>
                  <a:txBody>
                    <a:bodyPr/>
                    <a:lstStyle/>
                    <a:p>
                      <a:r>
                        <a:rPr lang="en-US" sz="1600" dirty="0"/>
                        <a:t>Particulars</a:t>
                      </a:r>
                      <a:endParaRPr lang="en-IN" sz="1600" dirty="0"/>
                    </a:p>
                  </a:txBody>
                  <a:tcPr marT="41564" marB="41564"/>
                </a:tc>
                <a:tc>
                  <a:txBody>
                    <a:bodyPr/>
                    <a:lstStyle/>
                    <a:p>
                      <a:r>
                        <a:rPr lang="en-US" sz="1600" dirty="0"/>
                        <a:t>Amount</a:t>
                      </a:r>
                      <a:endParaRPr lang="en-IN" sz="1600" dirty="0"/>
                    </a:p>
                  </a:txBody>
                  <a:tcPr marT="41564" marB="41564"/>
                </a:tc>
                <a:tc>
                  <a:txBody>
                    <a:bodyPr/>
                    <a:lstStyle/>
                    <a:p>
                      <a:r>
                        <a:rPr lang="en-US" sz="1600" dirty="0"/>
                        <a:t>Percentage</a:t>
                      </a:r>
                      <a:endParaRPr lang="en-IN" sz="1600" dirty="0"/>
                    </a:p>
                  </a:txBody>
                  <a:tcPr marT="41564" marB="41564"/>
                </a:tc>
                <a:extLst>
                  <a:ext uri="{0D108BD9-81ED-4DB2-BD59-A6C34878D82A}">
                    <a16:rowId xmlns:a16="http://schemas.microsoft.com/office/drawing/2014/main" val="65416362"/>
                  </a:ext>
                </a:extLst>
              </a:tr>
              <a:tr h="332509">
                <a:tc>
                  <a:txBody>
                    <a:bodyPr/>
                    <a:lstStyle/>
                    <a:p>
                      <a:r>
                        <a:rPr lang="en-US" sz="1600" dirty="0"/>
                        <a:t>1</a:t>
                      </a:r>
                      <a:endParaRPr lang="en-IN" sz="1600" dirty="0"/>
                    </a:p>
                  </a:txBody>
                  <a:tcPr marT="41564" marB="41564"/>
                </a:tc>
                <a:tc>
                  <a:txBody>
                    <a:bodyPr/>
                    <a:lstStyle/>
                    <a:p>
                      <a:r>
                        <a:rPr lang="en-US" sz="1600" dirty="0"/>
                        <a:t>Fixed Cost</a:t>
                      </a:r>
                      <a:endParaRPr lang="en-IN" sz="1600" dirty="0"/>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1755300</a:t>
                      </a:r>
                      <a:endParaRPr lang="en-IN" sz="1600" dirty="0"/>
                    </a:p>
                  </a:txBody>
                  <a:tcPr marT="41564" marB="41564"/>
                </a:tc>
                <a:tc>
                  <a:txBody>
                    <a:bodyPr/>
                    <a:lstStyle/>
                    <a:p>
                      <a:r>
                        <a:rPr lang="en-US" sz="1600" dirty="0"/>
                        <a:t>28.53</a:t>
                      </a:r>
                      <a:endParaRPr lang="en-IN" sz="1600" dirty="0"/>
                    </a:p>
                  </a:txBody>
                  <a:tcPr marT="41564" marB="41564"/>
                </a:tc>
                <a:extLst>
                  <a:ext uri="{0D108BD9-81ED-4DB2-BD59-A6C34878D82A}">
                    <a16:rowId xmlns:a16="http://schemas.microsoft.com/office/drawing/2014/main" val="1134260340"/>
                  </a:ext>
                </a:extLst>
              </a:tr>
              <a:tr h="332509">
                <a:tc>
                  <a:txBody>
                    <a:bodyPr/>
                    <a:lstStyle/>
                    <a:p>
                      <a:r>
                        <a:rPr lang="en-US" sz="1600" dirty="0"/>
                        <a:t>2</a:t>
                      </a:r>
                      <a:endParaRPr lang="en-IN" sz="1600" dirty="0"/>
                    </a:p>
                  </a:txBody>
                  <a:tcPr marT="41564" marB="41564"/>
                </a:tc>
                <a:tc>
                  <a:txBody>
                    <a:bodyPr/>
                    <a:lstStyle/>
                    <a:p>
                      <a:r>
                        <a:rPr lang="en-US" sz="1600" dirty="0"/>
                        <a:t>Interest on Fixed capital @ 10 %</a:t>
                      </a:r>
                      <a:endParaRPr lang="en-IN" sz="1600" dirty="0"/>
                    </a:p>
                  </a:txBody>
                  <a:tcPr marT="41564" marB="41564"/>
                </a:tc>
                <a:tc>
                  <a:txBody>
                    <a:bodyPr/>
                    <a:lstStyle/>
                    <a:p>
                      <a:r>
                        <a:rPr lang="en-US" sz="1600" dirty="0"/>
                        <a:t>175530</a:t>
                      </a:r>
                      <a:endParaRPr lang="en-IN" sz="1600" dirty="0"/>
                    </a:p>
                  </a:txBody>
                  <a:tcPr marT="41564" marB="41564"/>
                </a:tc>
                <a:tc>
                  <a:txBody>
                    <a:bodyPr/>
                    <a:lstStyle/>
                    <a:p>
                      <a:r>
                        <a:rPr lang="en-US" sz="1600" dirty="0"/>
                        <a:t>2.85</a:t>
                      </a:r>
                      <a:endParaRPr lang="en-IN" sz="1600" dirty="0"/>
                    </a:p>
                  </a:txBody>
                  <a:tcPr marT="41564" marB="41564"/>
                </a:tc>
                <a:extLst>
                  <a:ext uri="{0D108BD9-81ED-4DB2-BD59-A6C34878D82A}">
                    <a16:rowId xmlns:a16="http://schemas.microsoft.com/office/drawing/2014/main" val="2781257064"/>
                  </a:ext>
                </a:extLst>
              </a:tr>
              <a:tr h="371751">
                <a:tc gridSpan="2">
                  <a:txBody>
                    <a:bodyPr/>
                    <a:lstStyle/>
                    <a:p>
                      <a:r>
                        <a:rPr lang="en-US" sz="1600" dirty="0"/>
                        <a:t>Total Fixed Cost</a:t>
                      </a:r>
                      <a:endParaRPr lang="en-IN" sz="1600" dirty="0"/>
                    </a:p>
                  </a:txBody>
                  <a:tcPr marT="41564" marB="41564"/>
                </a:tc>
                <a:tc hMerge="1">
                  <a:txBody>
                    <a:bodyPr/>
                    <a:lstStyle/>
                    <a:p>
                      <a:endParaRPr lang="en-IN" dirty="0"/>
                    </a:p>
                  </a:txBody>
                  <a:tcPr/>
                </a:tc>
                <a:tc>
                  <a:txBody>
                    <a:bodyPr/>
                    <a:lstStyle/>
                    <a:p>
                      <a:r>
                        <a:rPr lang="en-US" sz="1600" dirty="0"/>
                        <a:t>1930830</a:t>
                      </a:r>
                      <a:endParaRPr lang="en-IN" sz="1600" dirty="0"/>
                    </a:p>
                  </a:txBody>
                  <a:tcPr marT="41564" marB="41564"/>
                </a:tc>
                <a:tc>
                  <a:txBody>
                    <a:bodyPr/>
                    <a:lstStyle/>
                    <a:p>
                      <a:r>
                        <a:rPr lang="en-US" sz="1600" b="1" dirty="0"/>
                        <a:t>31.38</a:t>
                      </a:r>
                      <a:endParaRPr lang="en-IN" sz="1600" b="1" dirty="0"/>
                    </a:p>
                  </a:txBody>
                  <a:tcPr marT="41564" marB="41564"/>
                </a:tc>
                <a:extLst>
                  <a:ext uri="{0D108BD9-81ED-4DB2-BD59-A6C34878D82A}">
                    <a16:rowId xmlns:a16="http://schemas.microsoft.com/office/drawing/2014/main" val="1993676242"/>
                  </a:ext>
                </a:extLst>
              </a:tr>
              <a:tr h="371751">
                <a:tc>
                  <a:txBody>
                    <a:bodyPr/>
                    <a:lstStyle/>
                    <a:p>
                      <a:r>
                        <a:rPr lang="en-US" sz="1600" dirty="0"/>
                        <a:t>3</a:t>
                      </a:r>
                      <a:endParaRPr lang="en-IN" sz="1600" dirty="0"/>
                    </a:p>
                  </a:txBody>
                  <a:tcPr marT="41564" marB="41564"/>
                </a:tc>
                <a:tc>
                  <a:txBody>
                    <a:bodyPr/>
                    <a:lstStyle/>
                    <a:p>
                      <a:r>
                        <a:rPr lang="en-US" sz="1600" dirty="0"/>
                        <a:t>ASC license renewal fee</a:t>
                      </a:r>
                      <a:endParaRPr lang="en-IN" sz="1600" dirty="0"/>
                    </a:p>
                  </a:txBody>
                  <a:tcPr marT="41564" marB="41564"/>
                </a:tc>
                <a:tc>
                  <a:txBody>
                    <a:bodyPr/>
                    <a:lstStyle/>
                    <a:p>
                      <a:r>
                        <a:rPr lang="en-US" sz="1600" dirty="0"/>
                        <a:t>10000</a:t>
                      </a:r>
                      <a:endParaRPr lang="en-IN" sz="1600" dirty="0"/>
                    </a:p>
                  </a:txBody>
                  <a:tcPr marT="41564" marB="41564"/>
                </a:tc>
                <a:tc>
                  <a:txBody>
                    <a:bodyPr/>
                    <a:lstStyle/>
                    <a:p>
                      <a:r>
                        <a:rPr lang="en-US" sz="1600" dirty="0"/>
                        <a:t>0.16</a:t>
                      </a:r>
                      <a:endParaRPr lang="en-IN" sz="1600" dirty="0"/>
                    </a:p>
                  </a:txBody>
                  <a:tcPr marT="41564" marB="41564"/>
                </a:tc>
                <a:extLst>
                  <a:ext uri="{0D108BD9-81ED-4DB2-BD59-A6C34878D82A}">
                    <a16:rowId xmlns:a16="http://schemas.microsoft.com/office/drawing/2014/main" val="2344501612"/>
                  </a:ext>
                </a:extLst>
              </a:tr>
              <a:tr h="371751">
                <a:tc>
                  <a:txBody>
                    <a:bodyPr/>
                    <a:lstStyle/>
                    <a:p>
                      <a:r>
                        <a:rPr lang="en-US" sz="1600" dirty="0"/>
                        <a:t>4</a:t>
                      </a:r>
                      <a:endParaRPr lang="en-IN" sz="1600" dirty="0"/>
                    </a:p>
                  </a:txBody>
                  <a:tcPr marT="41564" marB="41564"/>
                </a:tc>
                <a:tc>
                  <a:txBody>
                    <a:bodyPr/>
                    <a:lstStyle/>
                    <a:p>
                      <a:r>
                        <a:rPr lang="en-US" sz="1600" dirty="0"/>
                        <a:t>Input Cost</a:t>
                      </a:r>
                      <a:endParaRPr lang="en-IN" sz="1600" dirty="0"/>
                    </a:p>
                  </a:txBody>
                  <a:tcPr marT="41564" marB="41564"/>
                </a:tc>
                <a:tc>
                  <a:txBody>
                    <a:bodyPr/>
                    <a:lstStyle/>
                    <a:p>
                      <a:r>
                        <a:rPr lang="en-US" sz="1600" dirty="0"/>
                        <a:t>3125000</a:t>
                      </a:r>
                      <a:endParaRPr lang="en-IN" sz="1600" dirty="0"/>
                    </a:p>
                  </a:txBody>
                  <a:tcPr marT="41564" marB="41564"/>
                </a:tc>
                <a:tc>
                  <a:txBody>
                    <a:bodyPr/>
                    <a:lstStyle/>
                    <a:p>
                      <a:r>
                        <a:rPr lang="en-US" sz="1600" dirty="0"/>
                        <a:t>50.79</a:t>
                      </a:r>
                      <a:endParaRPr lang="en-IN" sz="1600" dirty="0"/>
                    </a:p>
                  </a:txBody>
                  <a:tcPr marT="41564" marB="41564"/>
                </a:tc>
                <a:extLst>
                  <a:ext uri="{0D108BD9-81ED-4DB2-BD59-A6C34878D82A}">
                    <a16:rowId xmlns:a16="http://schemas.microsoft.com/office/drawing/2014/main" val="1599545025"/>
                  </a:ext>
                </a:extLst>
              </a:tr>
              <a:tr h="371751">
                <a:tc>
                  <a:txBody>
                    <a:bodyPr/>
                    <a:lstStyle/>
                    <a:p>
                      <a:r>
                        <a:rPr lang="en-US" sz="1600" dirty="0"/>
                        <a:t>5</a:t>
                      </a:r>
                      <a:endParaRPr lang="en-IN" sz="1600" dirty="0"/>
                    </a:p>
                  </a:txBody>
                  <a:tcPr marT="41564" marB="41564"/>
                </a:tc>
                <a:tc>
                  <a:txBody>
                    <a:bodyPr/>
                    <a:lstStyle/>
                    <a:p>
                      <a:r>
                        <a:rPr lang="en-US" sz="1600" dirty="0"/>
                        <a:t>Rent Charges</a:t>
                      </a:r>
                      <a:endParaRPr lang="en-IN" sz="1600" dirty="0"/>
                    </a:p>
                  </a:txBody>
                  <a:tcPr marT="41564" marB="41564"/>
                </a:tc>
                <a:tc>
                  <a:txBody>
                    <a:bodyPr/>
                    <a:lstStyle/>
                    <a:p>
                      <a:r>
                        <a:rPr lang="en-US" sz="1600" dirty="0"/>
                        <a:t>240000</a:t>
                      </a:r>
                      <a:endParaRPr lang="en-IN" sz="1600" dirty="0"/>
                    </a:p>
                  </a:txBody>
                  <a:tcPr marT="37785" marB="37785"/>
                </a:tc>
                <a:tc>
                  <a:txBody>
                    <a:bodyPr/>
                    <a:lstStyle/>
                    <a:p>
                      <a:r>
                        <a:rPr lang="en-US" sz="1600" dirty="0"/>
                        <a:t>3.90</a:t>
                      </a:r>
                      <a:endParaRPr lang="en-IN" sz="1600" dirty="0"/>
                    </a:p>
                  </a:txBody>
                  <a:tcPr marT="37785" marB="37785"/>
                </a:tc>
                <a:extLst>
                  <a:ext uri="{0D108BD9-81ED-4DB2-BD59-A6C34878D82A}">
                    <a16:rowId xmlns:a16="http://schemas.microsoft.com/office/drawing/2014/main" val="3886014304"/>
                  </a:ext>
                </a:extLst>
              </a:tr>
              <a:tr h="371751">
                <a:tc>
                  <a:txBody>
                    <a:bodyPr/>
                    <a:lstStyle/>
                    <a:p>
                      <a:r>
                        <a:rPr lang="en-US" sz="1600" dirty="0"/>
                        <a:t>6</a:t>
                      </a:r>
                      <a:endParaRPr lang="en-IN" sz="1600" dirty="0"/>
                    </a:p>
                  </a:txBody>
                  <a:tcPr marT="41564" marB="41564"/>
                </a:tc>
                <a:tc>
                  <a:txBody>
                    <a:bodyPr/>
                    <a:lstStyle/>
                    <a:p>
                      <a:r>
                        <a:rPr lang="en-US" sz="1600" dirty="0" err="1"/>
                        <a:t>Labour</a:t>
                      </a:r>
                      <a:r>
                        <a:rPr lang="en-US" sz="1600" dirty="0"/>
                        <a:t> Charges</a:t>
                      </a:r>
                      <a:endParaRPr lang="en-IN" sz="1600" dirty="0"/>
                    </a:p>
                  </a:txBody>
                  <a:tcPr marT="41564" marB="41564"/>
                </a:tc>
                <a:tc>
                  <a:txBody>
                    <a:bodyPr/>
                    <a:lstStyle/>
                    <a:p>
                      <a:r>
                        <a:rPr lang="en-US" sz="1600" dirty="0"/>
                        <a:t>120000</a:t>
                      </a:r>
                      <a:endParaRPr lang="en-IN" sz="1600" dirty="0"/>
                    </a:p>
                  </a:txBody>
                  <a:tcPr marT="41564" marB="41564"/>
                </a:tc>
                <a:tc>
                  <a:txBody>
                    <a:bodyPr/>
                    <a:lstStyle/>
                    <a:p>
                      <a:r>
                        <a:rPr lang="en-US" sz="1600" dirty="0"/>
                        <a:t>1.95</a:t>
                      </a:r>
                      <a:endParaRPr lang="en-IN" sz="1600" dirty="0"/>
                    </a:p>
                  </a:txBody>
                  <a:tcPr marT="41564" marB="41564"/>
                </a:tc>
                <a:extLst>
                  <a:ext uri="{0D108BD9-81ED-4DB2-BD59-A6C34878D82A}">
                    <a16:rowId xmlns:a16="http://schemas.microsoft.com/office/drawing/2014/main" val="3057177315"/>
                  </a:ext>
                </a:extLst>
              </a:tr>
              <a:tr h="371751">
                <a:tc>
                  <a:txBody>
                    <a:bodyPr/>
                    <a:lstStyle/>
                    <a:p>
                      <a:r>
                        <a:rPr lang="en-US" sz="1600" dirty="0"/>
                        <a:t>7</a:t>
                      </a:r>
                      <a:endParaRPr lang="en-IN" sz="1600" dirty="0"/>
                    </a:p>
                  </a:txBody>
                  <a:tcPr marT="41564" marB="41564"/>
                </a:tc>
                <a:tc>
                  <a:txBody>
                    <a:bodyPr/>
                    <a:lstStyle/>
                    <a:p>
                      <a:r>
                        <a:rPr lang="en-US" sz="1600" dirty="0"/>
                        <a:t>Electricity charges </a:t>
                      </a:r>
                      <a:endParaRPr lang="en-IN" sz="1600" dirty="0"/>
                    </a:p>
                  </a:txBody>
                  <a:tcPr marT="41564" marB="41564"/>
                </a:tc>
                <a:tc>
                  <a:txBody>
                    <a:bodyPr/>
                    <a:lstStyle/>
                    <a:p>
                      <a:r>
                        <a:rPr lang="en-US" sz="1600" dirty="0"/>
                        <a:t>6000</a:t>
                      </a:r>
                      <a:endParaRPr lang="en-IN" sz="1600" dirty="0"/>
                    </a:p>
                  </a:txBody>
                  <a:tcPr marT="41564" marB="41564"/>
                </a:tc>
                <a:tc>
                  <a:txBody>
                    <a:bodyPr/>
                    <a:lstStyle/>
                    <a:p>
                      <a:r>
                        <a:rPr lang="en-US" sz="1600" dirty="0"/>
                        <a:t>0.09</a:t>
                      </a:r>
                      <a:endParaRPr lang="en-IN" sz="1600" dirty="0"/>
                    </a:p>
                  </a:txBody>
                  <a:tcPr marT="41564" marB="41564"/>
                </a:tc>
                <a:extLst>
                  <a:ext uri="{0D108BD9-81ED-4DB2-BD59-A6C34878D82A}">
                    <a16:rowId xmlns:a16="http://schemas.microsoft.com/office/drawing/2014/main" val="3936938180"/>
                  </a:ext>
                </a:extLst>
              </a:tr>
              <a:tr h="371751">
                <a:tc>
                  <a:txBody>
                    <a:bodyPr/>
                    <a:lstStyle/>
                    <a:p>
                      <a:r>
                        <a:rPr lang="en-US" sz="1600" dirty="0"/>
                        <a:t>8</a:t>
                      </a:r>
                      <a:endParaRPr lang="en-IN" sz="1600" dirty="0"/>
                    </a:p>
                  </a:txBody>
                  <a:tcPr marT="41564" marB="41564"/>
                </a:tc>
                <a:tc>
                  <a:txBody>
                    <a:bodyPr/>
                    <a:lstStyle/>
                    <a:p>
                      <a:r>
                        <a:rPr lang="en-US" sz="1600" dirty="0"/>
                        <a:t>Transportation charges</a:t>
                      </a:r>
                      <a:endParaRPr lang="en-IN" sz="1600" dirty="0"/>
                    </a:p>
                  </a:txBody>
                  <a:tcPr marT="41564" marB="41564"/>
                </a:tc>
                <a:tc>
                  <a:txBody>
                    <a:bodyPr/>
                    <a:lstStyle/>
                    <a:p>
                      <a:r>
                        <a:rPr lang="en-US" sz="1600" dirty="0"/>
                        <a:t>250000</a:t>
                      </a:r>
                      <a:endParaRPr lang="en-IN" sz="1600" dirty="0"/>
                    </a:p>
                  </a:txBody>
                  <a:tcPr marT="41564" marB="41564"/>
                </a:tc>
                <a:tc>
                  <a:txBody>
                    <a:bodyPr/>
                    <a:lstStyle/>
                    <a:p>
                      <a:r>
                        <a:rPr lang="en-US" sz="1600" dirty="0"/>
                        <a:t>4.06</a:t>
                      </a:r>
                      <a:endParaRPr lang="en-IN" sz="1600" dirty="0"/>
                    </a:p>
                  </a:txBody>
                  <a:tcPr marT="41564" marB="41564"/>
                </a:tc>
                <a:extLst>
                  <a:ext uri="{0D108BD9-81ED-4DB2-BD59-A6C34878D82A}">
                    <a16:rowId xmlns:a16="http://schemas.microsoft.com/office/drawing/2014/main" val="2632497905"/>
                  </a:ext>
                </a:extLst>
              </a:tr>
              <a:tr h="371751">
                <a:tc>
                  <a:txBody>
                    <a:bodyPr/>
                    <a:lstStyle/>
                    <a:p>
                      <a:r>
                        <a:rPr lang="en-US" sz="1600" dirty="0"/>
                        <a:t>9</a:t>
                      </a:r>
                      <a:endParaRPr lang="en-IN" sz="1600" dirty="0"/>
                    </a:p>
                  </a:txBody>
                  <a:tcPr marT="41564" marB="41564"/>
                </a:tc>
                <a:tc>
                  <a:txBody>
                    <a:bodyPr/>
                    <a:lstStyle/>
                    <a:p>
                      <a:r>
                        <a:rPr lang="en-US" sz="1600" dirty="0"/>
                        <a:t>Advertisement charges </a:t>
                      </a:r>
                      <a:endParaRPr lang="en-IN" sz="1600" dirty="0"/>
                    </a:p>
                  </a:txBody>
                  <a:tcPr marT="41564" marB="41564"/>
                </a:tc>
                <a:tc>
                  <a:txBody>
                    <a:bodyPr/>
                    <a:lstStyle/>
                    <a:p>
                      <a:r>
                        <a:rPr lang="en-US" sz="1600" dirty="0"/>
                        <a:t>10000</a:t>
                      </a:r>
                      <a:endParaRPr lang="en-IN" sz="1600" dirty="0"/>
                    </a:p>
                  </a:txBody>
                  <a:tcPr marT="41564" marB="41564"/>
                </a:tc>
                <a:tc>
                  <a:txBody>
                    <a:bodyPr/>
                    <a:lstStyle/>
                    <a:p>
                      <a:r>
                        <a:rPr lang="en-US" sz="1600" dirty="0"/>
                        <a:t>0.16</a:t>
                      </a:r>
                      <a:endParaRPr lang="en-IN" sz="1600" dirty="0"/>
                    </a:p>
                  </a:txBody>
                  <a:tcPr marT="41564" marB="41564"/>
                </a:tc>
                <a:extLst>
                  <a:ext uri="{0D108BD9-81ED-4DB2-BD59-A6C34878D82A}">
                    <a16:rowId xmlns:a16="http://schemas.microsoft.com/office/drawing/2014/main" val="1071735123"/>
                  </a:ext>
                </a:extLst>
              </a:tr>
              <a:tr h="371751">
                <a:tc>
                  <a:txBody>
                    <a:bodyPr/>
                    <a:lstStyle/>
                    <a:p>
                      <a:r>
                        <a:rPr lang="en-US" sz="1600" dirty="0"/>
                        <a:t>10</a:t>
                      </a:r>
                      <a:endParaRPr lang="en-IN" sz="1600" dirty="0"/>
                    </a:p>
                  </a:txBody>
                  <a:tcPr marT="41564" marB="41564"/>
                </a:tc>
                <a:tc>
                  <a:txBody>
                    <a:bodyPr/>
                    <a:lstStyle/>
                    <a:p>
                      <a:pPr marL="0" indent="0">
                        <a:buFont typeface="Arial" panose="020B0604020202020204" pitchFamily="34" charset="0"/>
                        <a:buNone/>
                      </a:pPr>
                      <a:r>
                        <a:rPr lang="en-US" sz="1600" dirty="0"/>
                        <a:t>Stationary cost</a:t>
                      </a:r>
                      <a:endParaRPr lang="en-IN" sz="1600" dirty="0"/>
                    </a:p>
                  </a:txBody>
                  <a:tcPr marT="41564" marB="41564"/>
                </a:tc>
                <a:tc>
                  <a:txBody>
                    <a:bodyPr/>
                    <a:lstStyle/>
                    <a:p>
                      <a:r>
                        <a:rPr lang="en-US" sz="1600" dirty="0"/>
                        <a:t>10000</a:t>
                      </a:r>
                      <a:endParaRPr lang="en-IN" sz="1600" dirty="0"/>
                    </a:p>
                  </a:txBody>
                  <a:tcPr marT="41564" marB="41564"/>
                </a:tc>
                <a:tc>
                  <a:txBody>
                    <a:bodyPr/>
                    <a:lstStyle/>
                    <a:p>
                      <a:r>
                        <a:rPr lang="en-US" sz="1600" dirty="0"/>
                        <a:t>0.16</a:t>
                      </a:r>
                      <a:endParaRPr lang="en-IN" sz="1600" dirty="0"/>
                    </a:p>
                  </a:txBody>
                  <a:tcPr marT="41564" marB="41564"/>
                </a:tc>
                <a:extLst>
                  <a:ext uri="{0D108BD9-81ED-4DB2-BD59-A6C34878D82A}">
                    <a16:rowId xmlns:a16="http://schemas.microsoft.com/office/drawing/2014/main" val="2884767694"/>
                  </a:ext>
                </a:extLst>
              </a:tr>
              <a:tr h="371751">
                <a:tc>
                  <a:txBody>
                    <a:bodyPr/>
                    <a:lstStyle/>
                    <a:p>
                      <a:r>
                        <a:rPr lang="en-US" sz="1600" dirty="0"/>
                        <a:t>11</a:t>
                      </a:r>
                      <a:endParaRPr lang="en-IN" sz="1600" dirty="0"/>
                    </a:p>
                  </a:txBody>
                  <a:tcPr marT="41564" marB="41564"/>
                </a:tc>
                <a:tc>
                  <a:txBody>
                    <a:bodyPr/>
                    <a:lstStyle/>
                    <a:p>
                      <a:pPr marL="0" indent="0">
                        <a:buFont typeface="Arial" panose="020B0604020202020204" pitchFamily="34" charset="0"/>
                        <a:buNone/>
                      </a:pPr>
                      <a:r>
                        <a:rPr lang="en-US" sz="1600" dirty="0"/>
                        <a:t>Repair &amp; maintenance </a:t>
                      </a:r>
                      <a:endParaRPr lang="en-IN" sz="1600" dirty="0"/>
                    </a:p>
                  </a:txBody>
                  <a:tcPr marT="41564" marB="41564"/>
                </a:tc>
                <a:tc>
                  <a:txBody>
                    <a:bodyPr/>
                    <a:lstStyle/>
                    <a:p>
                      <a:r>
                        <a:rPr lang="en-US" sz="1600" dirty="0"/>
                        <a:t>8000</a:t>
                      </a:r>
                      <a:endParaRPr lang="en-IN" sz="1600" dirty="0"/>
                    </a:p>
                  </a:txBody>
                  <a:tcPr marT="41564" marB="41564"/>
                </a:tc>
                <a:tc>
                  <a:txBody>
                    <a:bodyPr/>
                    <a:lstStyle/>
                    <a:p>
                      <a:r>
                        <a:rPr lang="en-US" sz="1600" dirty="0"/>
                        <a:t>0.13</a:t>
                      </a:r>
                      <a:endParaRPr lang="en-IN" sz="1600" dirty="0"/>
                    </a:p>
                  </a:txBody>
                  <a:tcPr marT="41564" marB="41564"/>
                </a:tc>
                <a:extLst>
                  <a:ext uri="{0D108BD9-81ED-4DB2-BD59-A6C34878D82A}">
                    <a16:rowId xmlns:a16="http://schemas.microsoft.com/office/drawing/2014/main" val="4062960856"/>
                  </a:ext>
                </a:extLst>
              </a:tr>
              <a:tr h="371751">
                <a:tc>
                  <a:txBody>
                    <a:bodyPr/>
                    <a:lstStyle/>
                    <a:p>
                      <a:r>
                        <a:rPr lang="en-US" sz="1600" dirty="0"/>
                        <a:t>12</a:t>
                      </a:r>
                      <a:endParaRPr lang="en-IN" sz="1600" dirty="0"/>
                    </a:p>
                  </a:txBody>
                  <a:tcPr marT="41564" marB="41564"/>
                </a:tc>
                <a:tc>
                  <a:txBody>
                    <a:bodyPr/>
                    <a:lstStyle/>
                    <a:p>
                      <a:pPr marL="0" indent="0">
                        <a:buFont typeface="Arial" panose="020B0604020202020204" pitchFamily="34" charset="0"/>
                        <a:buNone/>
                      </a:pPr>
                      <a:r>
                        <a:rPr lang="en-US" sz="1600" dirty="0"/>
                        <a:t>Interest on Working capital @ 12 %</a:t>
                      </a:r>
                      <a:endParaRPr lang="en-IN" sz="1600" dirty="0"/>
                    </a:p>
                  </a:txBody>
                  <a:tcPr marT="41564" marB="41564"/>
                </a:tc>
                <a:tc>
                  <a:txBody>
                    <a:bodyPr/>
                    <a:lstStyle/>
                    <a:p>
                      <a:r>
                        <a:rPr lang="en-US" sz="1600" dirty="0"/>
                        <a:t>452400</a:t>
                      </a:r>
                      <a:endParaRPr lang="en-IN" sz="1600" dirty="0"/>
                    </a:p>
                  </a:txBody>
                  <a:tcPr marT="41564" marB="41564"/>
                </a:tc>
                <a:tc>
                  <a:txBody>
                    <a:bodyPr/>
                    <a:lstStyle/>
                    <a:p>
                      <a:r>
                        <a:rPr lang="en-US" sz="1600" dirty="0"/>
                        <a:t>7.35</a:t>
                      </a:r>
                      <a:endParaRPr lang="en-IN" sz="1600" dirty="0"/>
                    </a:p>
                  </a:txBody>
                  <a:tcPr marT="41564" marB="41564"/>
                </a:tc>
                <a:extLst>
                  <a:ext uri="{0D108BD9-81ED-4DB2-BD59-A6C34878D82A}">
                    <a16:rowId xmlns:a16="http://schemas.microsoft.com/office/drawing/2014/main" val="2583948860"/>
                  </a:ext>
                </a:extLst>
              </a:tr>
              <a:tr h="332509">
                <a:tc gridSpan="2">
                  <a:txBody>
                    <a:bodyPr/>
                    <a:lstStyle/>
                    <a:p>
                      <a:r>
                        <a:rPr lang="en-US" sz="1600" dirty="0"/>
                        <a:t>Total Variable Cost</a:t>
                      </a:r>
                      <a:endParaRPr lang="en-IN" sz="1600" dirty="0"/>
                    </a:p>
                  </a:txBody>
                  <a:tcPr marT="41564" marB="41564"/>
                </a:tc>
                <a:tc hMerge="1">
                  <a:txBody>
                    <a:bodyPr/>
                    <a:lstStyle/>
                    <a:p>
                      <a:endParaRPr lang="en-IN" dirty="0"/>
                    </a:p>
                  </a:txBody>
                  <a:tcPr/>
                </a:tc>
                <a:tc>
                  <a:txBody>
                    <a:bodyPr/>
                    <a:lstStyle/>
                    <a:p>
                      <a:r>
                        <a:rPr lang="en-US" sz="1600" dirty="0"/>
                        <a:t>4222400</a:t>
                      </a:r>
                      <a:endParaRPr lang="en-IN" sz="1600" dirty="0"/>
                    </a:p>
                  </a:txBody>
                  <a:tcPr marT="41564" marB="41564"/>
                </a:tc>
                <a:tc>
                  <a:txBody>
                    <a:bodyPr/>
                    <a:lstStyle/>
                    <a:p>
                      <a:r>
                        <a:rPr lang="en-US" sz="1600" b="1" dirty="0"/>
                        <a:t>68.62</a:t>
                      </a:r>
                      <a:endParaRPr lang="en-IN" sz="1600" b="1" dirty="0"/>
                    </a:p>
                  </a:txBody>
                  <a:tcPr marT="41564" marB="41564"/>
                </a:tc>
                <a:extLst>
                  <a:ext uri="{0D108BD9-81ED-4DB2-BD59-A6C34878D82A}">
                    <a16:rowId xmlns:a16="http://schemas.microsoft.com/office/drawing/2014/main" val="2447489977"/>
                  </a:ext>
                </a:extLst>
              </a:tr>
              <a:tr h="332509">
                <a:tc gridSpan="2">
                  <a:txBody>
                    <a:bodyPr/>
                    <a:lstStyle/>
                    <a:p>
                      <a:r>
                        <a:rPr lang="en-US" sz="1600" dirty="0"/>
                        <a:t>Total Cost</a:t>
                      </a:r>
                      <a:endParaRPr lang="en-IN" sz="1600" dirty="0"/>
                    </a:p>
                  </a:txBody>
                  <a:tcPr marT="41564" marB="41564"/>
                </a:tc>
                <a:tc hMerge="1">
                  <a:txBody>
                    <a:bodyPr/>
                    <a:lstStyle/>
                    <a:p>
                      <a:endParaRPr lang="en-IN"/>
                    </a:p>
                  </a:txBody>
                  <a:tcPr/>
                </a:tc>
                <a:tc>
                  <a:txBody>
                    <a:bodyPr/>
                    <a:lstStyle/>
                    <a:p>
                      <a:r>
                        <a:rPr lang="en-US" sz="1600" dirty="0"/>
                        <a:t>6153230</a:t>
                      </a:r>
                      <a:endParaRPr lang="en-IN" sz="1600" dirty="0"/>
                    </a:p>
                  </a:txBody>
                  <a:tcPr marT="41564" marB="41564"/>
                </a:tc>
                <a:tc>
                  <a:txBody>
                    <a:bodyPr/>
                    <a:lstStyle/>
                    <a:p>
                      <a:r>
                        <a:rPr lang="en-US" sz="1600" dirty="0"/>
                        <a:t>100</a:t>
                      </a:r>
                      <a:endParaRPr lang="en-IN" sz="1600" dirty="0"/>
                    </a:p>
                  </a:txBody>
                  <a:tcPr marT="41564" marB="41564"/>
                </a:tc>
                <a:extLst>
                  <a:ext uri="{0D108BD9-81ED-4DB2-BD59-A6C34878D82A}">
                    <a16:rowId xmlns:a16="http://schemas.microsoft.com/office/drawing/2014/main" val="2748285246"/>
                  </a:ext>
                </a:extLst>
              </a:tr>
            </a:tbl>
          </a:graphicData>
        </a:graphic>
      </p:graphicFrame>
      <p:sp>
        <p:nvSpPr>
          <p:cNvPr id="5" name="TextBox 4">
            <a:extLst>
              <a:ext uri="{FF2B5EF4-FFF2-40B4-BE49-F238E27FC236}">
                <a16:creationId xmlns:a16="http://schemas.microsoft.com/office/drawing/2014/main" id="{C8E8F757-112B-4828-B6A3-3F7E68A74DC9}"/>
              </a:ext>
            </a:extLst>
          </p:cNvPr>
          <p:cNvSpPr txBox="1"/>
          <p:nvPr/>
        </p:nvSpPr>
        <p:spPr>
          <a:xfrm>
            <a:off x="346230" y="141346"/>
            <a:ext cx="6094520" cy="461665"/>
          </a:xfrm>
          <a:prstGeom prst="rect">
            <a:avLst/>
          </a:prstGeom>
          <a:noFill/>
        </p:spPr>
        <p:txBody>
          <a:bodyPr wrap="square">
            <a:spAutoFit/>
          </a:bodyPr>
          <a:lstStyle/>
          <a:p>
            <a:pPr marL="0" indent="0">
              <a:buNone/>
            </a:pPr>
            <a:r>
              <a:rPr lang="en-US" sz="2400" b="1" dirty="0"/>
              <a:t>Total Cost :-</a:t>
            </a:r>
            <a:endParaRPr lang="en-IN" sz="2400" b="1" dirty="0"/>
          </a:p>
        </p:txBody>
      </p:sp>
    </p:spTree>
    <p:extLst>
      <p:ext uri="{BB962C8B-B14F-4D97-AF65-F5344CB8AC3E}">
        <p14:creationId xmlns:p14="http://schemas.microsoft.com/office/powerpoint/2010/main" val="1110872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9A7754-E613-4BFC-B0CB-CF61F2960361}"/>
              </a:ext>
            </a:extLst>
          </p:cNvPr>
          <p:cNvSpPr>
            <a:spLocks noGrp="1"/>
          </p:cNvSpPr>
          <p:nvPr>
            <p:ph idx="1"/>
          </p:nvPr>
        </p:nvSpPr>
        <p:spPr>
          <a:xfrm>
            <a:off x="355107" y="150920"/>
            <a:ext cx="10998693" cy="5866245"/>
          </a:xfrm>
        </p:spPr>
        <p:txBody>
          <a:bodyPr>
            <a:normAutofit lnSpcReduction="10000"/>
          </a:bodyPr>
          <a:lstStyle/>
          <a:p>
            <a:pPr marL="0" indent="0">
              <a:buNone/>
            </a:pPr>
            <a:r>
              <a:rPr lang="en-US" b="1" dirty="0"/>
              <a:t>Net Present Worth :- (in lakh)</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sz="2000" dirty="0"/>
              <a:t>                    </a:t>
            </a:r>
          </a:p>
          <a:p>
            <a:pPr marL="0" indent="0">
              <a:buNone/>
            </a:pPr>
            <a:r>
              <a:rPr lang="en-US" sz="2000" dirty="0"/>
              <a:t>                               NPW is positive hence the project is financially feasible and accepted.</a:t>
            </a:r>
            <a:endParaRPr lang="en-IN" dirty="0"/>
          </a:p>
        </p:txBody>
      </p:sp>
      <p:graphicFrame>
        <p:nvGraphicFramePr>
          <p:cNvPr id="2" name="Table 3">
            <a:extLst>
              <a:ext uri="{FF2B5EF4-FFF2-40B4-BE49-F238E27FC236}">
                <a16:creationId xmlns:a16="http://schemas.microsoft.com/office/drawing/2014/main" id="{EDBD09B3-A877-46A9-8F34-6FF73AFC7AAF}"/>
              </a:ext>
            </a:extLst>
          </p:cNvPr>
          <p:cNvGraphicFramePr>
            <a:graphicFrameLocks noGrp="1"/>
          </p:cNvGraphicFramePr>
          <p:nvPr/>
        </p:nvGraphicFramePr>
        <p:xfrm>
          <a:off x="1874667" y="840835"/>
          <a:ext cx="8442665" cy="4199141"/>
        </p:xfrm>
        <a:graphic>
          <a:graphicData uri="http://schemas.openxmlformats.org/drawingml/2006/table">
            <a:tbl>
              <a:tblPr firstRow="1" bandRow="1">
                <a:tableStyleId>{91EBBBCC-DAD2-459C-BE2E-F6DE35CF9A28}</a:tableStyleId>
              </a:tblPr>
              <a:tblGrid>
                <a:gridCol w="1206095">
                  <a:extLst>
                    <a:ext uri="{9D8B030D-6E8A-4147-A177-3AD203B41FA5}">
                      <a16:colId xmlns:a16="http://schemas.microsoft.com/office/drawing/2014/main" val="3691086780"/>
                    </a:ext>
                  </a:extLst>
                </a:gridCol>
                <a:gridCol w="1206095">
                  <a:extLst>
                    <a:ext uri="{9D8B030D-6E8A-4147-A177-3AD203B41FA5}">
                      <a16:colId xmlns:a16="http://schemas.microsoft.com/office/drawing/2014/main" val="2358691656"/>
                    </a:ext>
                  </a:extLst>
                </a:gridCol>
                <a:gridCol w="1206095">
                  <a:extLst>
                    <a:ext uri="{9D8B030D-6E8A-4147-A177-3AD203B41FA5}">
                      <a16:colId xmlns:a16="http://schemas.microsoft.com/office/drawing/2014/main" val="3117483114"/>
                    </a:ext>
                  </a:extLst>
                </a:gridCol>
                <a:gridCol w="1206095">
                  <a:extLst>
                    <a:ext uri="{9D8B030D-6E8A-4147-A177-3AD203B41FA5}">
                      <a16:colId xmlns:a16="http://schemas.microsoft.com/office/drawing/2014/main" val="171960541"/>
                    </a:ext>
                  </a:extLst>
                </a:gridCol>
                <a:gridCol w="1206095">
                  <a:extLst>
                    <a:ext uri="{9D8B030D-6E8A-4147-A177-3AD203B41FA5}">
                      <a16:colId xmlns:a16="http://schemas.microsoft.com/office/drawing/2014/main" val="2696401816"/>
                    </a:ext>
                  </a:extLst>
                </a:gridCol>
                <a:gridCol w="1206095">
                  <a:extLst>
                    <a:ext uri="{9D8B030D-6E8A-4147-A177-3AD203B41FA5}">
                      <a16:colId xmlns:a16="http://schemas.microsoft.com/office/drawing/2014/main" val="1432413897"/>
                    </a:ext>
                  </a:extLst>
                </a:gridCol>
                <a:gridCol w="1206095">
                  <a:extLst>
                    <a:ext uri="{9D8B030D-6E8A-4147-A177-3AD203B41FA5}">
                      <a16:colId xmlns:a16="http://schemas.microsoft.com/office/drawing/2014/main" val="2608352301"/>
                    </a:ext>
                  </a:extLst>
                </a:gridCol>
              </a:tblGrid>
              <a:tr h="938105">
                <a:tc>
                  <a:txBody>
                    <a:bodyPr/>
                    <a:lstStyle/>
                    <a:p>
                      <a:r>
                        <a:rPr lang="en-US" dirty="0" err="1"/>
                        <a:t>Sr.No</a:t>
                      </a:r>
                      <a:r>
                        <a:rPr lang="en-US" dirty="0"/>
                        <a:t>.</a:t>
                      </a:r>
                      <a:endParaRPr lang="en-IN" dirty="0"/>
                    </a:p>
                  </a:txBody>
                  <a:tcPr/>
                </a:tc>
                <a:tc>
                  <a:txBody>
                    <a:bodyPr/>
                    <a:lstStyle/>
                    <a:p>
                      <a:r>
                        <a:rPr lang="en-US" dirty="0"/>
                        <a:t>Year </a:t>
                      </a:r>
                      <a:endParaRPr lang="en-IN" dirty="0"/>
                    </a:p>
                  </a:txBody>
                  <a:tcPr/>
                </a:tc>
                <a:tc>
                  <a:txBody>
                    <a:bodyPr/>
                    <a:lstStyle/>
                    <a:p>
                      <a:r>
                        <a:rPr lang="en-US" dirty="0"/>
                        <a:t>Total Cost (₹)</a:t>
                      </a:r>
                      <a:endParaRPr lang="en-IN" dirty="0"/>
                    </a:p>
                  </a:txBody>
                  <a:tcPr/>
                </a:tc>
                <a:tc>
                  <a:txBody>
                    <a:bodyPr/>
                    <a:lstStyle/>
                    <a:p>
                      <a:r>
                        <a:rPr lang="en-US" dirty="0"/>
                        <a:t>Gross Income(₹)</a:t>
                      </a:r>
                      <a:endParaRPr lang="en-IN" dirty="0"/>
                    </a:p>
                  </a:txBody>
                  <a:tcPr/>
                </a:tc>
                <a:tc>
                  <a:txBody>
                    <a:bodyPr/>
                    <a:lstStyle/>
                    <a:p>
                      <a:r>
                        <a:rPr lang="en-US" dirty="0"/>
                        <a:t>Net income(₹) </a:t>
                      </a:r>
                      <a:endParaRPr lang="en-IN" dirty="0"/>
                    </a:p>
                  </a:txBody>
                  <a:tcPr/>
                </a:tc>
                <a:tc>
                  <a:txBody>
                    <a:bodyPr/>
                    <a:lstStyle/>
                    <a:p>
                      <a:r>
                        <a:rPr lang="en-US" dirty="0"/>
                        <a:t>D.F.(14%)</a:t>
                      </a:r>
                      <a:endParaRPr lang="en-IN" dirty="0"/>
                    </a:p>
                  </a:txBody>
                  <a:tcPr/>
                </a:tc>
                <a:tc>
                  <a:txBody>
                    <a:bodyPr/>
                    <a:lstStyle/>
                    <a:p>
                      <a:r>
                        <a:rPr lang="en-US" dirty="0"/>
                        <a:t>NPW(₹) (14%)</a:t>
                      </a:r>
                      <a:endParaRPr lang="en-IN" dirty="0"/>
                    </a:p>
                  </a:txBody>
                  <a:tcPr/>
                </a:tc>
                <a:extLst>
                  <a:ext uri="{0D108BD9-81ED-4DB2-BD59-A6C34878D82A}">
                    <a16:rowId xmlns:a16="http://schemas.microsoft.com/office/drawing/2014/main" val="3866358936"/>
                  </a:ext>
                </a:extLst>
              </a:tr>
              <a:tr h="543506">
                <a:tc>
                  <a:txBody>
                    <a:bodyPr/>
                    <a:lstStyle/>
                    <a:p>
                      <a:r>
                        <a:rPr lang="en-US" dirty="0"/>
                        <a:t>1</a:t>
                      </a:r>
                      <a:endParaRPr lang="en-IN" dirty="0"/>
                    </a:p>
                  </a:txBody>
                  <a:tcPr/>
                </a:tc>
                <a:tc>
                  <a:txBody>
                    <a:bodyPr/>
                    <a:lstStyle/>
                    <a:p>
                      <a:r>
                        <a:rPr lang="en-US" dirty="0"/>
                        <a:t>2015-16</a:t>
                      </a:r>
                      <a:endParaRPr lang="en-IN" dirty="0"/>
                    </a:p>
                  </a:txBody>
                  <a:tcPr/>
                </a:tc>
                <a:tc>
                  <a:txBody>
                    <a:bodyPr/>
                    <a:lstStyle/>
                    <a:p>
                      <a:r>
                        <a:rPr lang="en-US" dirty="0"/>
                        <a:t>50.85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31.25</a:t>
                      </a:r>
                      <a:endParaRPr lang="en-IN" sz="1800" dirty="0"/>
                    </a:p>
                  </a:txBody>
                  <a:tcPr/>
                </a:tc>
                <a:tc>
                  <a:txBody>
                    <a:bodyPr/>
                    <a:lstStyle/>
                    <a:p>
                      <a:r>
                        <a:rPr lang="en-US" dirty="0"/>
                        <a:t>-19.33</a:t>
                      </a:r>
                      <a:endParaRPr lang="en-IN" dirty="0"/>
                    </a:p>
                  </a:txBody>
                  <a:tcPr/>
                </a:tc>
                <a:tc>
                  <a:txBody>
                    <a:bodyPr/>
                    <a:lstStyle/>
                    <a:p>
                      <a:r>
                        <a:rPr lang="en-US" dirty="0"/>
                        <a:t>0.8771</a:t>
                      </a:r>
                      <a:endParaRPr lang="en-IN" dirty="0"/>
                    </a:p>
                  </a:txBody>
                  <a:tcPr/>
                </a:tc>
                <a:tc>
                  <a:txBody>
                    <a:bodyPr/>
                    <a:lstStyle/>
                    <a:p>
                      <a:r>
                        <a:rPr lang="en-US" dirty="0"/>
                        <a:t>-16.95</a:t>
                      </a:r>
                      <a:endParaRPr lang="en-IN" dirty="0"/>
                    </a:p>
                  </a:txBody>
                  <a:tcPr/>
                </a:tc>
                <a:extLst>
                  <a:ext uri="{0D108BD9-81ED-4DB2-BD59-A6C34878D82A}">
                    <a16:rowId xmlns:a16="http://schemas.microsoft.com/office/drawing/2014/main" val="4167919490"/>
                  </a:ext>
                </a:extLst>
              </a:tr>
              <a:tr h="543506">
                <a:tc>
                  <a:txBody>
                    <a:bodyPr/>
                    <a:lstStyle/>
                    <a:p>
                      <a:r>
                        <a:rPr lang="en-US" dirty="0"/>
                        <a:t>2</a:t>
                      </a:r>
                      <a:endParaRPr lang="en-IN" dirty="0"/>
                    </a:p>
                  </a:txBody>
                  <a:tcPr/>
                </a:tc>
                <a:tc>
                  <a:txBody>
                    <a:bodyPr/>
                    <a:lstStyle/>
                    <a:p>
                      <a:r>
                        <a:rPr lang="en-US" dirty="0"/>
                        <a:t>2016-17</a:t>
                      </a:r>
                      <a:endParaRPr lang="en-IN" dirty="0"/>
                    </a:p>
                  </a:txBody>
                  <a:tcPr/>
                </a:tc>
                <a:tc>
                  <a:txBody>
                    <a:bodyPr/>
                    <a:lstStyle/>
                    <a:p>
                      <a:r>
                        <a:rPr lang="en-US" dirty="0"/>
                        <a:t>62.58</a:t>
                      </a:r>
                      <a:endParaRPr lang="en-IN" dirty="0"/>
                    </a:p>
                  </a:txBody>
                  <a:tcPr/>
                </a:tc>
                <a:tc>
                  <a:txBody>
                    <a:bodyPr/>
                    <a:lstStyle/>
                    <a:p>
                      <a:r>
                        <a:rPr lang="en-US" dirty="0"/>
                        <a:t>71.09</a:t>
                      </a:r>
                      <a:endParaRPr lang="en-IN" dirty="0"/>
                    </a:p>
                  </a:txBody>
                  <a:tcPr/>
                </a:tc>
                <a:tc>
                  <a:txBody>
                    <a:bodyPr/>
                    <a:lstStyle/>
                    <a:p>
                      <a:r>
                        <a:rPr lang="en-US" dirty="0"/>
                        <a:t>8.51</a:t>
                      </a:r>
                      <a:endParaRPr lang="en-IN" dirty="0"/>
                    </a:p>
                  </a:txBody>
                  <a:tcPr/>
                </a:tc>
                <a:tc>
                  <a:txBody>
                    <a:bodyPr/>
                    <a:lstStyle/>
                    <a:p>
                      <a:r>
                        <a:rPr lang="en-US" dirty="0"/>
                        <a:t>0.7694</a:t>
                      </a:r>
                      <a:endParaRPr lang="en-IN" dirty="0"/>
                    </a:p>
                  </a:txBody>
                  <a:tcPr/>
                </a:tc>
                <a:tc>
                  <a:txBody>
                    <a:bodyPr/>
                    <a:lstStyle/>
                    <a:p>
                      <a:r>
                        <a:rPr lang="en-US" dirty="0"/>
                        <a:t>6.54</a:t>
                      </a:r>
                      <a:endParaRPr lang="en-IN" dirty="0"/>
                    </a:p>
                  </a:txBody>
                  <a:tcPr/>
                </a:tc>
                <a:extLst>
                  <a:ext uri="{0D108BD9-81ED-4DB2-BD59-A6C34878D82A}">
                    <a16:rowId xmlns:a16="http://schemas.microsoft.com/office/drawing/2014/main" val="3606317300"/>
                  </a:ext>
                </a:extLst>
              </a:tr>
              <a:tr h="543506">
                <a:tc>
                  <a:txBody>
                    <a:bodyPr/>
                    <a:lstStyle/>
                    <a:p>
                      <a:r>
                        <a:rPr lang="en-US" dirty="0"/>
                        <a:t>3</a:t>
                      </a:r>
                      <a:endParaRPr lang="en-IN" dirty="0"/>
                    </a:p>
                  </a:txBody>
                  <a:tcPr/>
                </a:tc>
                <a:tc>
                  <a:txBody>
                    <a:bodyPr/>
                    <a:lstStyle/>
                    <a:p>
                      <a:r>
                        <a:rPr lang="en-US" dirty="0"/>
                        <a:t>2017-18</a:t>
                      </a:r>
                      <a:endParaRPr lang="en-IN" dirty="0"/>
                    </a:p>
                  </a:txBody>
                  <a:tcPr/>
                </a:tc>
                <a:tc>
                  <a:txBody>
                    <a:bodyPr/>
                    <a:lstStyle/>
                    <a:p>
                      <a:r>
                        <a:rPr lang="en-US" dirty="0"/>
                        <a:t>65.68</a:t>
                      </a:r>
                      <a:endParaRPr lang="en-IN" dirty="0"/>
                    </a:p>
                  </a:txBody>
                  <a:tcPr/>
                </a:tc>
                <a:tc>
                  <a:txBody>
                    <a:bodyPr/>
                    <a:lstStyle/>
                    <a:p>
                      <a:r>
                        <a:rPr lang="en-US" dirty="0"/>
                        <a:t>79.76</a:t>
                      </a:r>
                      <a:endParaRPr lang="en-IN" dirty="0"/>
                    </a:p>
                  </a:txBody>
                  <a:tcPr/>
                </a:tc>
                <a:tc>
                  <a:txBody>
                    <a:bodyPr/>
                    <a:lstStyle/>
                    <a:p>
                      <a:r>
                        <a:rPr lang="en-US" dirty="0"/>
                        <a:t>14.11</a:t>
                      </a:r>
                      <a:endParaRPr lang="en-IN" dirty="0"/>
                    </a:p>
                  </a:txBody>
                  <a:tcPr/>
                </a:tc>
                <a:tc>
                  <a:txBody>
                    <a:bodyPr/>
                    <a:lstStyle/>
                    <a:p>
                      <a:r>
                        <a:rPr lang="en-US" dirty="0"/>
                        <a:t>0.6749</a:t>
                      </a:r>
                      <a:endParaRPr lang="en-IN" dirty="0"/>
                    </a:p>
                  </a:txBody>
                  <a:tcPr/>
                </a:tc>
                <a:tc>
                  <a:txBody>
                    <a:bodyPr/>
                    <a:lstStyle/>
                    <a:p>
                      <a:r>
                        <a:rPr lang="en-US" dirty="0"/>
                        <a:t>9.52</a:t>
                      </a:r>
                      <a:endParaRPr lang="en-IN" dirty="0"/>
                    </a:p>
                  </a:txBody>
                  <a:tcPr/>
                </a:tc>
                <a:extLst>
                  <a:ext uri="{0D108BD9-81ED-4DB2-BD59-A6C34878D82A}">
                    <a16:rowId xmlns:a16="http://schemas.microsoft.com/office/drawing/2014/main" val="1385573466"/>
                  </a:ext>
                </a:extLst>
              </a:tr>
              <a:tr h="543506">
                <a:tc>
                  <a:txBody>
                    <a:bodyPr/>
                    <a:lstStyle/>
                    <a:p>
                      <a:r>
                        <a:rPr lang="en-US" dirty="0"/>
                        <a:t>4</a:t>
                      </a:r>
                      <a:endParaRPr lang="en-IN" dirty="0"/>
                    </a:p>
                  </a:txBody>
                  <a:tcPr/>
                </a:tc>
                <a:tc>
                  <a:txBody>
                    <a:bodyPr/>
                    <a:lstStyle/>
                    <a:p>
                      <a:r>
                        <a:rPr lang="en-US" dirty="0"/>
                        <a:t>2018-19</a:t>
                      </a:r>
                      <a:endParaRPr lang="en-IN" dirty="0"/>
                    </a:p>
                  </a:txBody>
                  <a:tcPr/>
                </a:tc>
                <a:tc>
                  <a:txBody>
                    <a:bodyPr/>
                    <a:lstStyle/>
                    <a:p>
                      <a:r>
                        <a:rPr lang="en-US" dirty="0"/>
                        <a:t>68.23</a:t>
                      </a:r>
                      <a:endParaRPr lang="en-IN" dirty="0"/>
                    </a:p>
                  </a:txBody>
                  <a:tcPr/>
                </a:tc>
                <a:tc>
                  <a:txBody>
                    <a:bodyPr/>
                    <a:lstStyle/>
                    <a:p>
                      <a:r>
                        <a:rPr lang="en-US" dirty="0"/>
                        <a:t>85.62</a:t>
                      </a:r>
                      <a:endParaRPr lang="en-IN" dirty="0"/>
                    </a:p>
                  </a:txBody>
                  <a:tcPr/>
                </a:tc>
                <a:tc>
                  <a:txBody>
                    <a:bodyPr/>
                    <a:lstStyle/>
                    <a:p>
                      <a:r>
                        <a:rPr lang="en-US" dirty="0"/>
                        <a:t>17.39</a:t>
                      </a:r>
                      <a:endParaRPr lang="en-IN" dirty="0"/>
                    </a:p>
                  </a:txBody>
                  <a:tcPr/>
                </a:tc>
                <a:tc>
                  <a:txBody>
                    <a:bodyPr/>
                    <a:lstStyle/>
                    <a:p>
                      <a:r>
                        <a:rPr lang="en-US" dirty="0"/>
                        <a:t>0.5920</a:t>
                      </a:r>
                      <a:endParaRPr lang="en-IN" dirty="0"/>
                    </a:p>
                  </a:txBody>
                  <a:tcPr/>
                </a:tc>
                <a:tc>
                  <a:txBody>
                    <a:bodyPr/>
                    <a:lstStyle/>
                    <a:p>
                      <a:r>
                        <a:rPr lang="en-US" dirty="0"/>
                        <a:t>10.29</a:t>
                      </a:r>
                      <a:endParaRPr lang="en-IN" dirty="0"/>
                    </a:p>
                  </a:txBody>
                  <a:tcPr/>
                </a:tc>
                <a:extLst>
                  <a:ext uri="{0D108BD9-81ED-4DB2-BD59-A6C34878D82A}">
                    <a16:rowId xmlns:a16="http://schemas.microsoft.com/office/drawing/2014/main" val="1399730085"/>
                  </a:ext>
                </a:extLst>
              </a:tr>
              <a:tr h="543506">
                <a:tc>
                  <a:txBody>
                    <a:bodyPr/>
                    <a:lstStyle/>
                    <a:p>
                      <a:r>
                        <a:rPr lang="en-US" dirty="0"/>
                        <a:t>5</a:t>
                      </a:r>
                      <a:endParaRPr lang="en-IN" dirty="0"/>
                    </a:p>
                  </a:txBody>
                  <a:tcPr/>
                </a:tc>
                <a:tc>
                  <a:txBody>
                    <a:bodyPr/>
                    <a:lstStyle/>
                    <a:p>
                      <a:r>
                        <a:rPr lang="en-US" dirty="0"/>
                        <a:t>2019-20</a:t>
                      </a:r>
                      <a:endParaRPr lang="en-IN" dirty="0"/>
                    </a:p>
                  </a:txBody>
                  <a:tcPr/>
                </a:tc>
                <a:tc>
                  <a:txBody>
                    <a:bodyPr/>
                    <a:lstStyle/>
                    <a:p>
                      <a:r>
                        <a:rPr lang="en-US" dirty="0"/>
                        <a:t>71.08</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93.45</a:t>
                      </a:r>
                      <a:endParaRPr lang="en-IN" sz="1800" dirty="0"/>
                    </a:p>
                  </a:txBody>
                  <a:tcPr/>
                </a:tc>
                <a:tc>
                  <a:txBody>
                    <a:bodyPr/>
                    <a:lstStyle/>
                    <a:p>
                      <a:r>
                        <a:rPr lang="en-US" dirty="0"/>
                        <a:t>22.37</a:t>
                      </a:r>
                      <a:endParaRPr lang="en-IN" dirty="0"/>
                    </a:p>
                  </a:txBody>
                  <a:tcPr/>
                </a:tc>
                <a:tc>
                  <a:txBody>
                    <a:bodyPr/>
                    <a:lstStyle/>
                    <a:p>
                      <a:r>
                        <a:rPr lang="en-US" dirty="0"/>
                        <a:t>0.5193</a:t>
                      </a:r>
                      <a:endParaRPr lang="en-IN" dirty="0"/>
                    </a:p>
                  </a:txBody>
                  <a:tcPr/>
                </a:tc>
                <a:tc>
                  <a:txBody>
                    <a:bodyPr/>
                    <a:lstStyle/>
                    <a:p>
                      <a:r>
                        <a:rPr lang="en-US" dirty="0"/>
                        <a:t>11.61</a:t>
                      </a:r>
                      <a:endParaRPr lang="en-IN" dirty="0"/>
                    </a:p>
                  </a:txBody>
                  <a:tcPr/>
                </a:tc>
                <a:extLst>
                  <a:ext uri="{0D108BD9-81ED-4DB2-BD59-A6C34878D82A}">
                    <a16:rowId xmlns:a16="http://schemas.microsoft.com/office/drawing/2014/main" val="3283515098"/>
                  </a:ext>
                </a:extLst>
              </a:tr>
              <a:tr h="543506">
                <a:tc>
                  <a:txBody>
                    <a:bodyPr/>
                    <a:lstStyle/>
                    <a:p>
                      <a:r>
                        <a:rPr lang="en-US"/>
                        <a:t>Total</a:t>
                      </a:r>
                      <a:endParaRPr lang="en-IN" dirty="0"/>
                    </a:p>
                  </a:txBody>
                  <a:tcPr/>
                </a:tc>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318.42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361.17</a:t>
                      </a:r>
                      <a:endParaRPr lang="en-IN" sz="1800" dirty="0"/>
                    </a:p>
                  </a:txBody>
                  <a:tcPr/>
                </a:tc>
                <a:tc>
                  <a:txBody>
                    <a:bodyPr/>
                    <a:lstStyle/>
                    <a:p>
                      <a:r>
                        <a:rPr lang="en-US" dirty="0"/>
                        <a:t>43.05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r>
                        <a:rPr lang="en-US" b="1" dirty="0"/>
                        <a:t>21.01</a:t>
                      </a:r>
                      <a:endParaRPr lang="en-IN" b="1" dirty="0"/>
                    </a:p>
                  </a:txBody>
                  <a:tcPr/>
                </a:tc>
                <a:extLst>
                  <a:ext uri="{0D108BD9-81ED-4DB2-BD59-A6C34878D82A}">
                    <a16:rowId xmlns:a16="http://schemas.microsoft.com/office/drawing/2014/main" val="545270932"/>
                  </a:ext>
                </a:extLst>
              </a:tr>
            </a:tbl>
          </a:graphicData>
        </a:graphic>
      </p:graphicFrame>
    </p:spTree>
    <p:extLst>
      <p:ext uri="{BB962C8B-B14F-4D97-AF65-F5344CB8AC3E}">
        <p14:creationId xmlns:p14="http://schemas.microsoft.com/office/powerpoint/2010/main" val="1926255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E03125-1F0B-4A1D-85BE-984CB4C1B4F8}"/>
                  </a:ext>
                </a:extLst>
              </p:cNvPr>
              <p:cNvSpPr>
                <a:spLocks noGrp="1"/>
              </p:cNvSpPr>
              <p:nvPr>
                <p:ph idx="1"/>
              </p:nvPr>
            </p:nvSpPr>
            <p:spPr>
              <a:xfrm>
                <a:off x="266330" y="106532"/>
                <a:ext cx="11087470" cy="5990532"/>
              </a:xfrm>
            </p:spPr>
            <p:txBody>
              <a:bodyPr/>
              <a:lstStyle/>
              <a:p>
                <a:pPr marL="0" indent="0">
                  <a:buNone/>
                </a:pPr>
                <a:r>
                  <a:rPr lang="en-US" b="1" dirty="0"/>
                  <a:t>Benefit Cost Ratio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400" i="1" dirty="0">
                  <a:latin typeface="Cambria Math" panose="02040503050406030204" pitchFamily="18" charset="0"/>
                </a:endParaRPr>
              </a:p>
              <a:p>
                <a:pPr marL="0" indent="0">
                  <a:buNone/>
                </a:pPr>
                <a14:m>
                  <m:oMath xmlns:m="http://schemas.openxmlformats.org/officeDocument/2006/math">
                    <m:r>
                      <a:rPr lang="en-US" sz="2400" i="1" smtClean="0">
                        <a:latin typeface="Cambria Math" panose="02040503050406030204" pitchFamily="18" charset="0"/>
                      </a:rPr>
                      <m:t>𝐵𝑒𝑛𝑒𝑓𝑖𝑡</m:t>
                    </m:r>
                    <m:r>
                      <a:rPr lang="en-US" sz="2400" i="1" smtClean="0">
                        <a:latin typeface="Cambria Math" panose="02040503050406030204" pitchFamily="18" charset="0"/>
                      </a:rPr>
                      <m:t>  </m:t>
                    </m:r>
                    <m:r>
                      <a:rPr lang="en-US" sz="2400" i="1" smtClean="0">
                        <a:latin typeface="Cambria Math" panose="02040503050406030204" pitchFamily="18" charset="0"/>
                      </a:rPr>
                      <m:t>𝐶𝑜𝑠𝑡</m:t>
                    </m:r>
                    <m:r>
                      <a:rPr lang="en-US" sz="2400" i="1" smtClean="0">
                        <a:latin typeface="Cambria Math" panose="02040503050406030204" pitchFamily="18" charset="0"/>
                      </a:rPr>
                      <m:t> </m:t>
                    </m:r>
                    <m:r>
                      <a:rPr lang="en-US" sz="2400" i="1" smtClean="0">
                        <a:latin typeface="Cambria Math" panose="02040503050406030204" pitchFamily="18" charset="0"/>
                      </a:rPr>
                      <m:t>𝑅𝑎𝑡𝑖𝑜</m:t>
                    </m:r>
                    <m:r>
                      <a:rPr lang="en-US" sz="2400" i="1" smtClean="0">
                        <a:latin typeface="Cambria Math" panose="02040503050406030204" pitchFamily="18" charset="0"/>
                      </a:rPr>
                      <m:t>=</m:t>
                    </m:r>
                    <m:f>
                      <m:fPr>
                        <m:ctrlPr>
                          <a:rPr lang="en-US" sz="2400" i="1">
                            <a:latin typeface="Cambria Math" panose="02040503050406030204" pitchFamily="18" charset="0"/>
                          </a:rPr>
                        </m:ctrlPr>
                      </m:fPr>
                      <m:num>
                        <m:nary>
                          <m:naryPr>
                            <m:chr m:val="∑"/>
                            <m:subHide m:val="on"/>
                            <m:supHide m:val="on"/>
                            <m:ctrlPr>
                              <a:rPr lang="en-US" sz="2400" i="1">
                                <a:latin typeface="Cambria Math" panose="02040503050406030204" pitchFamily="18" charset="0"/>
                              </a:rPr>
                            </m:ctrlPr>
                          </m:naryPr>
                          <m:sub/>
                          <m:sup/>
                          <m:e>
                            <m:r>
                              <a:rPr lang="en-US" sz="2400" i="1">
                                <a:latin typeface="Cambria Math" panose="02040503050406030204" pitchFamily="18" charset="0"/>
                              </a:rPr>
                              <m:t>𝑃𝑟𝑒𝑠𝑒𝑛𝑡</m:t>
                            </m:r>
                            <m:r>
                              <a:rPr lang="en-US" sz="2400" i="1">
                                <a:latin typeface="Cambria Math" panose="02040503050406030204" pitchFamily="18" charset="0"/>
                              </a:rPr>
                              <m:t> </m:t>
                            </m:r>
                            <m:r>
                              <a:rPr lang="en-US" sz="2400" i="1">
                                <a:latin typeface="Cambria Math" panose="02040503050406030204" pitchFamily="18" charset="0"/>
                              </a:rPr>
                              <m:t>𝑊𝑜𝑟𝑡h</m:t>
                            </m:r>
                            <m:r>
                              <a:rPr lang="en-US" sz="2400" i="1">
                                <a:latin typeface="Cambria Math" panose="02040503050406030204" pitchFamily="18" charset="0"/>
                              </a:rPr>
                              <m:t> </m:t>
                            </m:r>
                            <m:r>
                              <a:rPr lang="en-US" sz="2400" i="1">
                                <a:latin typeface="Cambria Math" panose="02040503050406030204" pitchFamily="18" charset="0"/>
                              </a:rPr>
                              <m:t>𝑜𝑓</m:t>
                            </m:r>
                            <m:r>
                              <a:rPr lang="en-US" sz="2400" i="1">
                                <a:latin typeface="Cambria Math" panose="02040503050406030204" pitchFamily="18" charset="0"/>
                              </a:rPr>
                              <m:t> </m:t>
                            </m:r>
                            <m:r>
                              <a:rPr lang="en-US" sz="2400" i="1">
                                <a:latin typeface="Cambria Math" panose="02040503050406030204" pitchFamily="18" charset="0"/>
                              </a:rPr>
                              <m:t>𝐵𝑒𝑛𝑒𝑓𝑖𝑡</m:t>
                            </m:r>
                          </m:e>
                        </m:nary>
                      </m:num>
                      <m:den>
                        <m:nary>
                          <m:naryPr>
                            <m:chr m:val="∑"/>
                            <m:subHide m:val="on"/>
                            <m:supHide m:val="on"/>
                            <m:ctrlPr>
                              <a:rPr lang="en-US" sz="2400" i="1" dirty="0">
                                <a:latin typeface="Cambria Math" panose="02040503050406030204" pitchFamily="18" charset="0"/>
                              </a:rPr>
                            </m:ctrlPr>
                          </m:naryPr>
                          <m:sub/>
                          <m:sup/>
                          <m:e>
                            <m:r>
                              <a:rPr lang="en-US" sz="2400" i="1" dirty="0">
                                <a:latin typeface="Cambria Math" panose="02040503050406030204" pitchFamily="18" charset="0"/>
                              </a:rPr>
                              <m:t>𝑃𝑟𝑒𝑠𝑒𝑛𝑡</m:t>
                            </m:r>
                            <m:r>
                              <a:rPr lang="en-US" sz="2400" i="1" dirty="0">
                                <a:latin typeface="Cambria Math" panose="02040503050406030204" pitchFamily="18" charset="0"/>
                              </a:rPr>
                              <m:t> </m:t>
                            </m:r>
                            <m:r>
                              <a:rPr lang="en-US" sz="2400" i="1" dirty="0">
                                <a:latin typeface="Cambria Math" panose="02040503050406030204" pitchFamily="18" charset="0"/>
                              </a:rPr>
                              <m:t>𝑊𝑜𝑟𝑡h</m:t>
                            </m:r>
                            <m:r>
                              <a:rPr lang="en-US" sz="2400" i="1" dirty="0">
                                <a:latin typeface="Cambria Math" panose="02040503050406030204" pitchFamily="18" charset="0"/>
                              </a:rPr>
                              <m:t> </m:t>
                            </m:r>
                            <m:r>
                              <a:rPr lang="en-US" sz="2400" i="1" dirty="0">
                                <a:latin typeface="Cambria Math" panose="02040503050406030204" pitchFamily="18" charset="0"/>
                              </a:rPr>
                              <m:t>𝑜𝑓</m:t>
                            </m:r>
                            <m:r>
                              <a:rPr lang="en-US" sz="2400" i="1" dirty="0">
                                <a:latin typeface="Cambria Math" panose="02040503050406030204" pitchFamily="18" charset="0"/>
                              </a:rPr>
                              <m:t> </m:t>
                            </m:r>
                            <m:r>
                              <a:rPr lang="en-US" sz="2400" i="1" dirty="0">
                                <a:latin typeface="Cambria Math" panose="02040503050406030204" pitchFamily="18" charset="0"/>
                              </a:rPr>
                              <m:t>𝐶𝑜𝑠𝑡</m:t>
                            </m:r>
                          </m:e>
                        </m:nary>
                      </m:den>
                    </m:f>
                    <m:r>
                      <a:rPr lang="en-US" sz="2400" b="0" i="1" dirty="0" smtClean="0">
                        <a:latin typeface="Cambria Math" panose="02040503050406030204" pitchFamily="18" charset="0"/>
                      </a:rPr>
                      <m:t>=</m:t>
                    </m:r>
                    <m:f>
                      <m:fPr>
                        <m:ctrlPr>
                          <a:rPr lang="en-IN" sz="2400" i="1" dirty="0" smtClean="0">
                            <a:latin typeface="Cambria Math" panose="02040503050406030204" pitchFamily="18" charset="0"/>
                          </a:rPr>
                        </m:ctrlPr>
                      </m:fPr>
                      <m:num>
                        <m:r>
                          <a:rPr lang="en-US" sz="2400" b="0" i="1" dirty="0" smtClean="0">
                            <a:latin typeface="Cambria Math" panose="02040503050406030204" pitchFamily="18" charset="0"/>
                          </a:rPr>
                          <m:t>235.12</m:t>
                        </m:r>
                      </m:num>
                      <m:den>
                        <m:r>
                          <a:rPr lang="en-US" sz="2400" b="0" i="1" dirty="0" smtClean="0">
                            <a:latin typeface="Cambria Math" panose="02040503050406030204" pitchFamily="18" charset="0"/>
                          </a:rPr>
                          <m:t>214.36</m:t>
                        </m:r>
                      </m:den>
                    </m:f>
                    <m:r>
                      <a:rPr lang="en-US" sz="2400" b="0" i="1" dirty="0" smtClean="0">
                        <a:latin typeface="Cambria Math" panose="02040503050406030204" pitchFamily="18" charset="0"/>
                      </a:rPr>
                      <m:t> </m:t>
                    </m:r>
                  </m:oMath>
                </a14:m>
                <a:r>
                  <a:rPr lang="en-IN" sz="2400" dirty="0"/>
                  <a:t> = </a:t>
                </a:r>
                <a:r>
                  <a:rPr lang="en-IN" sz="2400" b="1" dirty="0"/>
                  <a:t>1.09</a:t>
                </a:r>
              </a:p>
            </p:txBody>
          </p:sp>
        </mc:Choice>
        <mc:Fallback xmlns="">
          <p:sp>
            <p:nvSpPr>
              <p:cNvPr id="3" name="Content Placeholder 2">
                <a:extLst>
                  <a:ext uri="{FF2B5EF4-FFF2-40B4-BE49-F238E27FC236}">
                    <a16:creationId xmlns:a16="http://schemas.microsoft.com/office/drawing/2014/main" id="{E9E03125-1F0B-4A1D-85BE-984CB4C1B4F8}"/>
                  </a:ext>
                </a:extLst>
              </p:cNvPr>
              <p:cNvSpPr>
                <a:spLocks noGrp="1" noRot="1" noChangeAspect="1" noMove="1" noResize="1" noEditPoints="1" noAdjustHandles="1" noChangeArrowheads="1" noChangeShapeType="1" noTextEdit="1"/>
              </p:cNvSpPr>
              <p:nvPr>
                <p:ph idx="1"/>
              </p:nvPr>
            </p:nvSpPr>
            <p:spPr>
              <a:xfrm>
                <a:off x="266330" y="106532"/>
                <a:ext cx="11087470" cy="5990532"/>
              </a:xfrm>
              <a:blipFill>
                <a:blip r:embed="rId2"/>
                <a:stretch>
                  <a:fillRect l="-1154" t="-1628"/>
                </a:stretch>
              </a:blipFill>
            </p:spPr>
            <p:txBody>
              <a:bodyPr/>
              <a:lstStyle/>
              <a:p>
                <a:r>
                  <a:rPr lang="en-IN">
                    <a:noFill/>
                  </a:rPr>
                  <a:t> </a:t>
                </a:r>
              </a:p>
            </p:txBody>
          </p:sp>
        </mc:Fallback>
      </mc:AlternateContent>
      <p:graphicFrame>
        <p:nvGraphicFramePr>
          <p:cNvPr id="4" name="Table 3">
            <a:extLst>
              <a:ext uri="{FF2B5EF4-FFF2-40B4-BE49-F238E27FC236}">
                <a16:creationId xmlns:a16="http://schemas.microsoft.com/office/drawing/2014/main" id="{12620C6D-20A0-49DA-826E-259D1314C7ED}"/>
              </a:ext>
            </a:extLst>
          </p:cNvPr>
          <p:cNvGraphicFramePr>
            <a:graphicFrameLocks noGrp="1"/>
          </p:cNvGraphicFramePr>
          <p:nvPr/>
        </p:nvGraphicFramePr>
        <p:xfrm>
          <a:off x="2067508" y="897217"/>
          <a:ext cx="7458234" cy="3381820"/>
        </p:xfrm>
        <a:graphic>
          <a:graphicData uri="http://schemas.openxmlformats.org/drawingml/2006/table">
            <a:tbl>
              <a:tblPr firstRow="1" bandRow="1">
                <a:tableStyleId>{91EBBBCC-DAD2-459C-BE2E-F6DE35CF9A28}</a:tableStyleId>
              </a:tblPr>
              <a:tblGrid>
                <a:gridCol w="1243039">
                  <a:extLst>
                    <a:ext uri="{9D8B030D-6E8A-4147-A177-3AD203B41FA5}">
                      <a16:colId xmlns:a16="http://schemas.microsoft.com/office/drawing/2014/main" val="3691086780"/>
                    </a:ext>
                  </a:extLst>
                </a:gridCol>
                <a:gridCol w="1243039">
                  <a:extLst>
                    <a:ext uri="{9D8B030D-6E8A-4147-A177-3AD203B41FA5}">
                      <a16:colId xmlns:a16="http://schemas.microsoft.com/office/drawing/2014/main" val="2358691656"/>
                    </a:ext>
                  </a:extLst>
                </a:gridCol>
                <a:gridCol w="1243039">
                  <a:extLst>
                    <a:ext uri="{9D8B030D-6E8A-4147-A177-3AD203B41FA5}">
                      <a16:colId xmlns:a16="http://schemas.microsoft.com/office/drawing/2014/main" val="3117483114"/>
                    </a:ext>
                  </a:extLst>
                </a:gridCol>
                <a:gridCol w="1243039">
                  <a:extLst>
                    <a:ext uri="{9D8B030D-6E8A-4147-A177-3AD203B41FA5}">
                      <a16:colId xmlns:a16="http://schemas.microsoft.com/office/drawing/2014/main" val="2696401816"/>
                    </a:ext>
                  </a:extLst>
                </a:gridCol>
                <a:gridCol w="1243039">
                  <a:extLst>
                    <a:ext uri="{9D8B030D-6E8A-4147-A177-3AD203B41FA5}">
                      <a16:colId xmlns:a16="http://schemas.microsoft.com/office/drawing/2014/main" val="1432413897"/>
                    </a:ext>
                  </a:extLst>
                </a:gridCol>
                <a:gridCol w="1243039">
                  <a:extLst>
                    <a:ext uri="{9D8B030D-6E8A-4147-A177-3AD203B41FA5}">
                      <a16:colId xmlns:a16="http://schemas.microsoft.com/office/drawing/2014/main" val="2608352301"/>
                    </a:ext>
                  </a:extLst>
                </a:gridCol>
              </a:tblGrid>
              <a:tr h="755512">
                <a:tc>
                  <a:txBody>
                    <a:bodyPr/>
                    <a:lstStyle/>
                    <a:p>
                      <a:r>
                        <a:rPr lang="en-US" dirty="0"/>
                        <a:t>Year </a:t>
                      </a:r>
                      <a:endParaRPr lang="en-IN" dirty="0"/>
                    </a:p>
                  </a:txBody>
                  <a:tcPr/>
                </a:tc>
                <a:tc>
                  <a:txBody>
                    <a:bodyPr/>
                    <a:lstStyle/>
                    <a:p>
                      <a:r>
                        <a:rPr lang="en-US" dirty="0"/>
                        <a:t>Total Cost (₹)</a:t>
                      </a:r>
                      <a:endParaRPr lang="en-IN" dirty="0"/>
                    </a:p>
                  </a:txBody>
                  <a:tcPr/>
                </a:tc>
                <a:tc>
                  <a:txBody>
                    <a:bodyPr/>
                    <a:lstStyle/>
                    <a:p>
                      <a:r>
                        <a:rPr lang="en-US" dirty="0"/>
                        <a:t>Gross Income(₹)</a:t>
                      </a:r>
                      <a:endParaRPr lang="en-IN" dirty="0"/>
                    </a:p>
                  </a:txBody>
                  <a:tcPr/>
                </a:tc>
                <a:tc>
                  <a:txBody>
                    <a:bodyPr/>
                    <a:lstStyle/>
                    <a:p>
                      <a:r>
                        <a:rPr lang="en-US" dirty="0"/>
                        <a:t>D.F.(14%)</a:t>
                      </a:r>
                      <a:endParaRPr lang="en-IN" dirty="0"/>
                    </a:p>
                  </a:txBody>
                  <a:tcPr/>
                </a:tc>
                <a:tc>
                  <a:txBody>
                    <a:bodyPr/>
                    <a:lstStyle/>
                    <a:p>
                      <a:r>
                        <a:rPr lang="en-US" dirty="0"/>
                        <a:t>PWC (₹)</a:t>
                      </a:r>
                      <a:endParaRPr lang="en-IN" dirty="0"/>
                    </a:p>
                  </a:txBody>
                  <a:tcPr/>
                </a:tc>
                <a:tc>
                  <a:txBody>
                    <a:bodyPr/>
                    <a:lstStyle/>
                    <a:p>
                      <a:r>
                        <a:rPr lang="en-US" dirty="0"/>
                        <a:t>PWB (₹)</a:t>
                      </a:r>
                      <a:endParaRPr lang="en-IN" dirty="0"/>
                    </a:p>
                  </a:txBody>
                  <a:tcPr/>
                </a:tc>
                <a:extLst>
                  <a:ext uri="{0D108BD9-81ED-4DB2-BD59-A6C34878D82A}">
                    <a16:rowId xmlns:a16="http://schemas.microsoft.com/office/drawing/2014/main" val="3866358936"/>
                  </a:ext>
                </a:extLst>
              </a:tr>
              <a:tr h="437718">
                <a:tc>
                  <a:txBody>
                    <a:bodyPr/>
                    <a:lstStyle/>
                    <a:p>
                      <a:r>
                        <a:rPr lang="en-US" dirty="0"/>
                        <a:t>2015-16</a:t>
                      </a:r>
                      <a:endParaRPr lang="en-IN" dirty="0"/>
                    </a:p>
                  </a:txBody>
                  <a:tcPr/>
                </a:tc>
                <a:tc>
                  <a:txBody>
                    <a:bodyPr/>
                    <a:lstStyle/>
                    <a:p>
                      <a:r>
                        <a:rPr lang="en-US" dirty="0"/>
                        <a:t>50.85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31.25</a:t>
                      </a:r>
                      <a:endParaRPr lang="en-IN" sz="1800" dirty="0"/>
                    </a:p>
                  </a:txBody>
                  <a:tcPr/>
                </a:tc>
                <a:tc>
                  <a:txBody>
                    <a:bodyPr/>
                    <a:lstStyle/>
                    <a:p>
                      <a:r>
                        <a:rPr lang="en-US" dirty="0"/>
                        <a:t>0.8771</a:t>
                      </a:r>
                      <a:endParaRPr lang="en-IN" dirty="0"/>
                    </a:p>
                  </a:txBody>
                  <a:tcPr/>
                </a:tc>
                <a:tc>
                  <a:txBody>
                    <a:bodyPr/>
                    <a:lstStyle/>
                    <a:p>
                      <a:r>
                        <a:rPr lang="en-US" dirty="0"/>
                        <a:t>44.60</a:t>
                      </a:r>
                      <a:endParaRPr lang="en-IN" dirty="0"/>
                    </a:p>
                  </a:txBody>
                  <a:tcPr/>
                </a:tc>
                <a:tc>
                  <a:txBody>
                    <a:bodyPr/>
                    <a:lstStyle/>
                    <a:p>
                      <a:r>
                        <a:rPr lang="en-US"/>
                        <a:t>27.40</a:t>
                      </a:r>
                      <a:endParaRPr lang="en-IN" dirty="0"/>
                    </a:p>
                  </a:txBody>
                  <a:tcPr/>
                </a:tc>
                <a:extLst>
                  <a:ext uri="{0D108BD9-81ED-4DB2-BD59-A6C34878D82A}">
                    <a16:rowId xmlns:a16="http://schemas.microsoft.com/office/drawing/2014/main" val="4167919490"/>
                  </a:ext>
                </a:extLst>
              </a:tr>
              <a:tr h="437718">
                <a:tc>
                  <a:txBody>
                    <a:bodyPr/>
                    <a:lstStyle/>
                    <a:p>
                      <a:r>
                        <a:rPr lang="en-US" dirty="0"/>
                        <a:t>2016-17</a:t>
                      </a:r>
                      <a:endParaRPr lang="en-IN" dirty="0"/>
                    </a:p>
                  </a:txBody>
                  <a:tcPr/>
                </a:tc>
                <a:tc>
                  <a:txBody>
                    <a:bodyPr/>
                    <a:lstStyle/>
                    <a:p>
                      <a:r>
                        <a:rPr lang="en-US" dirty="0"/>
                        <a:t>62.58</a:t>
                      </a:r>
                      <a:endParaRPr lang="en-IN" dirty="0"/>
                    </a:p>
                  </a:txBody>
                  <a:tcPr/>
                </a:tc>
                <a:tc>
                  <a:txBody>
                    <a:bodyPr/>
                    <a:lstStyle/>
                    <a:p>
                      <a:r>
                        <a:rPr lang="en-US" dirty="0"/>
                        <a:t>71.09</a:t>
                      </a:r>
                      <a:endParaRPr lang="en-IN" dirty="0"/>
                    </a:p>
                  </a:txBody>
                  <a:tcPr/>
                </a:tc>
                <a:tc>
                  <a:txBody>
                    <a:bodyPr/>
                    <a:lstStyle/>
                    <a:p>
                      <a:r>
                        <a:rPr lang="en-US" dirty="0"/>
                        <a:t>0.7694</a:t>
                      </a:r>
                      <a:endParaRPr lang="en-IN" dirty="0"/>
                    </a:p>
                  </a:txBody>
                  <a:tcPr/>
                </a:tc>
                <a:tc>
                  <a:txBody>
                    <a:bodyPr/>
                    <a:lstStyle/>
                    <a:p>
                      <a:r>
                        <a:rPr lang="en-US" dirty="0"/>
                        <a:t>48.14</a:t>
                      </a:r>
                      <a:endParaRPr lang="en-IN" dirty="0"/>
                    </a:p>
                  </a:txBody>
                  <a:tcPr/>
                </a:tc>
                <a:tc>
                  <a:txBody>
                    <a:bodyPr/>
                    <a:lstStyle/>
                    <a:p>
                      <a:r>
                        <a:rPr lang="en-US" dirty="0"/>
                        <a:t>54.69</a:t>
                      </a:r>
                      <a:endParaRPr lang="en-IN" dirty="0"/>
                    </a:p>
                  </a:txBody>
                  <a:tcPr/>
                </a:tc>
                <a:extLst>
                  <a:ext uri="{0D108BD9-81ED-4DB2-BD59-A6C34878D82A}">
                    <a16:rowId xmlns:a16="http://schemas.microsoft.com/office/drawing/2014/main" val="3606317300"/>
                  </a:ext>
                </a:extLst>
              </a:tr>
              <a:tr h="437718">
                <a:tc>
                  <a:txBody>
                    <a:bodyPr/>
                    <a:lstStyle/>
                    <a:p>
                      <a:r>
                        <a:rPr lang="en-US" dirty="0"/>
                        <a:t>2017-18</a:t>
                      </a:r>
                      <a:endParaRPr lang="en-IN" dirty="0"/>
                    </a:p>
                  </a:txBody>
                  <a:tcPr/>
                </a:tc>
                <a:tc>
                  <a:txBody>
                    <a:bodyPr/>
                    <a:lstStyle/>
                    <a:p>
                      <a:r>
                        <a:rPr lang="en-US" dirty="0"/>
                        <a:t>65.68</a:t>
                      </a:r>
                      <a:endParaRPr lang="en-IN" dirty="0"/>
                    </a:p>
                  </a:txBody>
                  <a:tcPr/>
                </a:tc>
                <a:tc>
                  <a:txBody>
                    <a:bodyPr/>
                    <a:lstStyle/>
                    <a:p>
                      <a:r>
                        <a:rPr lang="en-US" dirty="0"/>
                        <a:t>79.76</a:t>
                      </a:r>
                      <a:endParaRPr lang="en-IN" dirty="0"/>
                    </a:p>
                  </a:txBody>
                  <a:tcPr/>
                </a:tc>
                <a:tc>
                  <a:txBody>
                    <a:bodyPr/>
                    <a:lstStyle/>
                    <a:p>
                      <a:r>
                        <a:rPr lang="en-US" dirty="0"/>
                        <a:t>0.6749</a:t>
                      </a:r>
                      <a:endParaRPr lang="en-IN" dirty="0"/>
                    </a:p>
                  </a:txBody>
                  <a:tcPr/>
                </a:tc>
                <a:tc>
                  <a:txBody>
                    <a:bodyPr/>
                    <a:lstStyle/>
                    <a:p>
                      <a:r>
                        <a:rPr lang="en-US" dirty="0"/>
                        <a:t>44.32</a:t>
                      </a:r>
                      <a:endParaRPr lang="en-IN" dirty="0"/>
                    </a:p>
                  </a:txBody>
                  <a:tcPr/>
                </a:tc>
                <a:tc>
                  <a:txBody>
                    <a:bodyPr/>
                    <a:lstStyle/>
                    <a:p>
                      <a:r>
                        <a:rPr lang="en-US" b="0" dirty="0"/>
                        <a:t>53.83</a:t>
                      </a:r>
                      <a:endParaRPr lang="en-IN" b="0" dirty="0"/>
                    </a:p>
                  </a:txBody>
                  <a:tcPr/>
                </a:tc>
                <a:extLst>
                  <a:ext uri="{0D108BD9-81ED-4DB2-BD59-A6C34878D82A}">
                    <a16:rowId xmlns:a16="http://schemas.microsoft.com/office/drawing/2014/main" val="1385573466"/>
                  </a:ext>
                </a:extLst>
              </a:tr>
              <a:tr h="437718">
                <a:tc>
                  <a:txBody>
                    <a:bodyPr/>
                    <a:lstStyle/>
                    <a:p>
                      <a:r>
                        <a:rPr lang="en-US" dirty="0"/>
                        <a:t>2018-19</a:t>
                      </a:r>
                      <a:endParaRPr lang="en-IN" dirty="0"/>
                    </a:p>
                  </a:txBody>
                  <a:tcPr/>
                </a:tc>
                <a:tc>
                  <a:txBody>
                    <a:bodyPr/>
                    <a:lstStyle/>
                    <a:p>
                      <a:r>
                        <a:rPr lang="en-US" dirty="0"/>
                        <a:t>68.23</a:t>
                      </a:r>
                      <a:endParaRPr lang="en-IN" dirty="0"/>
                    </a:p>
                  </a:txBody>
                  <a:tcPr/>
                </a:tc>
                <a:tc>
                  <a:txBody>
                    <a:bodyPr/>
                    <a:lstStyle/>
                    <a:p>
                      <a:r>
                        <a:rPr lang="en-US" dirty="0"/>
                        <a:t>85.62</a:t>
                      </a:r>
                      <a:endParaRPr lang="en-IN" dirty="0"/>
                    </a:p>
                  </a:txBody>
                  <a:tcPr/>
                </a:tc>
                <a:tc>
                  <a:txBody>
                    <a:bodyPr/>
                    <a:lstStyle/>
                    <a:p>
                      <a:r>
                        <a:rPr lang="en-US" dirty="0"/>
                        <a:t>0.5920</a:t>
                      </a:r>
                      <a:endParaRPr lang="en-IN" dirty="0"/>
                    </a:p>
                  </a:txBody>
                  <a:tcPr/>
                </a:tc>
                <a:tc>
                  <a:txBody>
                    <a:bodyPr/>
                    <a:lstStyle/>
                    <a:p>
                      <a:r>
                        <a:rPr lang="en-US" dirty="0"/>
                        <a:t>40.39</a:t>
                      </a:r>
                      <a:endParaRPr lang="en-IN" dirty="0"/>
                    </a:p>
                  </a:txBody>
                  <a:tcPr/>
                </a:tc>
                <a:tc>
                  <a:txBody>
                    <a:bodyPr/>
                    <a:lstStyle/>
                    <a:p>
                      <a:r>
                        <a:rPr lang="en-US" dirty="0"/>
                        <a:t>50.68</a:t>
                      </a:r>
                      <a:endParaRPr lang="en-IN" dirty="0"/>
                    </a:p>
                  </a:txBody>
                  <a:tcPr/>
                </a:tc>
                <a:extLst>
                  <a:ext uri="{0D108BD9-81ED-4DB2-BD59-A6C34878D82A}">
                    <a16:rowId xmlns:a16="http://schemas.microsoft.com/office/drawing/2014/main" val="1399730085"/>
                  </a:ext>
                </a:extLst>
              </a:tr>
              <a:tr h="437718">
                <a:tc>
                  <a:txBody>
                    <a:bodyPr/>
                    <a:lstStyle/>
                    <a:p>
                      <a:r>
                        <a:rPr lang="en-US" dirty="0"/>
                        <a:t>2019-20</a:t>
                      </a:r>
                      <a:endParaRPr lang="en-IN" dirty="0"/>
                    </a:p>
                  </a:txBody>
                  <a:tcPr/>
                </a:tc>
                <a:tc>
                  <a:txBody>
                    <a:bodyPr/>
                    <a:lstStyle/>
                    <a:p>
                      <a:r>
                        <a:rPr lang="en-US" dirty="0"/>
                        <a:t>71.08</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93.45</a:t>
                      </a:r>
                      <a:endParaRPr lang="en-IN" sz="1800" dirty="0"/>
                    </a:p>
                  </a:txBody>
                  <a:tcPr/>
                </a:tc>
                <a:tc>
                  <a:txBody>
                    <a:bodyPr/>
                    <a:lstStyle/>
                    <a:p>
                      <a:r>
                        <a:rPr lang="en-US" dirty="0"/>
                        <a:t>0.5193</a:t>
                      </a:r>
                      <a:endParaRPr lang="en-IN" dirty="0"/>
                    </a:p>
                  </a:txBody>
                  <a:tcPr/>
                </a:tc>
                <a:tc>
                  <a:txBody>
                    <a:bodyPr/>
                    <a:lstStyle/>
                    <a:p>
                      <a:r>
                        <a:rPr lang="en-US" dirty="0"/>
                        <a:t>36.91</a:t>
                      </a:r>
                      <a:endParaRPr lang="en-IN" dirty="0"/>
                    </a:p>
                  </a:txBody>
                  <a:tcPr/>
                </a:tc>
                <a:tc>
                  <a:txBody>
                    <a:bodyPr/>
                    <a:lstStyle/>
                    <a:p>
                      <a:r>
                        <a:rPr lang="en-US" dirty="0"/>
                        <a:t>48.52</a:t>
                      </a:r>
                      <a:endParaRPr lang="en-IN" dirty="0"/>
                    </a:p>
                  </a:txBody>
                  <a:tcPr/>
                </a:tc>
                <a:extLst>
                  <a:ext uri="{0D108BD9-81ED-4DB2-BD59-A6C34878D82A}">
                    <a16:rowId xmlns:a16="http://schemas.microsoft.com/office/drawing/2014/main" val="3283515098"/>
                  </a:ext>
                </a:extLst>
              </a:tr>
              <a:tr h="437718">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318.42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361.17</a:t>
                      </a:r>
                      <a:endParaRPr lang="en-IN" sz="1800" dirty="0"/>
                    </a:p>
                  </a:txBody>
                  <a:tcPr/>
                </a:tc>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214.36</a:t>
                      </a:r>
                      <a:endParaRPr lang="en-IN" dirty="0"/>
                    </a:p>
                  </a:txBody>
                  <a:tcPr/>
                </a:tc>
                <a:tc>
                  <a:txBody>
                    <a:bodyPr/>
                    <a:lstStyle/>
                    <a:p>
                      <a:r>
                        <a:rPr lang="en-US" dirty="0"/>
                        <a:t>235.12</a:t>
                      </a:r>
                      <a:endParaRPr lang="en-IN" dirty="0"/>
                    </a:p>
                  </a:txBody>
                  <a:tcPr/>
                </a:tc>
                <a:extLst>
                  <a:ext uri="{0D108BD9-81ED-4DB2-BD59-A6C34878D82A}">
                    <a16:rowId xmlns:a16="http://schemas.microsoft.com/office/drawing/2014/main" val="545270932"/>
                  </a:ext>
                </a:extLst>
              </a:tr>
            </a:tbl>
          </a:graphicData>
        </a:graphic>
      </p:graphicFrame>
    </p:spTree>
    <p:extLst>
      <p:ext uri="{BB962C8B-B14F-4D97-AF65-F5344CB8AC3E}">
        <p14:creationId xmlns:p14="http://schemas.microsoft.com/office/powerpoint/2010/main" val="4115242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E2F0C9-0B03-4D35-A927-DA4A6F455737}"/>
              </a:ext>
            </a:extLst>
          </p:cNvPr>
          <p:cNvSpPr>
            <a:spLocks noGrp="1"/>
          </p:cNvSpPr>
          <p:nvPr>
            <p:ph idx="1"/>
          </p:nvPr>
        </p:nvSpPr>
        <p:spPr>
          <a:xfrm>
            <a:off x="221942" y="230819"/>
            <a:ext cx="11131858" cy="6627181"/>
          </a:xfrm>
        </p:spPr>
        <p:txBody>
          <a:bodyPr>
            <a:normAutofit lnSpcReduction="10000"/>
          </a:bodyPr>
          <a:lstStyle/>
          <a:p>
            <a:pPr marL="0" indent="0">
              <a:buNone/>
            </a:pPr>
            <a:r>
              <a:rPr lang="en-US" b="1" dirty="0"/>
              <a:t>Internal Rate of Return :- (IRR)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Internal Rate of Return = Lower Discount Rate + Difference between two discount rate × NPW of lower discount rate</a:t>
            </a:r>
          </a:p>
          <a:p>
            <a:pPr marL="0" indent="0">
              <a:buNone/>
            </a:pPr>
            <a:r>
              <a:rPr lang="en-US" sz="2000" dirty="0"/>
              <a:t>                                          = 40 + (43-40) × [4.35/(4.35-3.36)]</a:t>
            </a:r>
          </a:p>
          <a:p>
            <a:pPr marL="0" indent="0">
              <a:buNone/>
            </a:pPr>
            <a:r>
              <a:rPr lang="en-US" sz="2000" dirty="0"/>
              <a:t>                                           = 40 + 3 × 4.39</a:t>
            </a:r>
          </a:p>
          <a:p>
            <a:pPr marL="0" indent="0">
              <a:buNone/>
            </a:pPr>
            <a:r>
              <a:rPr lang="en-US" sz="2000" dirty="0"/>
              <a:t>                                           = 40 + 13.18</a:t>
            </a:r>
          </a:p>
          <a:p>
            <a:pPr marL="0" indent="0">
              <a:buNone/>
            </a:pPr>
            <a:r>
              <a:rPr lang="en-US" sz="2000" dirty="0"/>
              <a:t>                                   IRR  </a:t>
            </a:r>
            <a:r>
              <a:rPr lang="en-US" sz="2000" b="1" dirty="0"/>
              <a:t>= 53 %     </a:t>
            </a:r>
          </a:p>
          <a:p>
            <a:pPr marL="0" indent="0">
              <a:buNone/>
            </a:pPr>
            <a:r>
              <a:rPr lang="en-US" sz="2000" dirty="0">
                <a:effectLst/>
              </a:rPr>
              <a:t>IRR is greater than market interest , hence the project is financially feasible and acceptable. </a:t>
            </a:r>
          </a:p>
          <a:p>
            <a:pPr marL="0" indent="0">
              <a:buNone/>
            </a:pPr>
            <a:r>
              <a:rPr lang="en-US" sz="2000" b="1" dirty="0"/>
              <a:t>           </a:t>
            </a:r>
            <a:endParaRPr lang="en-IN" sz="2000" b="1" dirty="0"/>
          </a:p>
        </p:txBody>
      </p:sp>
      <p:graphicFrame>
        <p:nvGraphicFramePr>
          <p:cNvPr id="4" name="Table 3">
            <a:extLst>
              <a:ext uri="{FF2B5EF4-FFF2-40B4-BE49-F238E27FC236}">
                <a16:creationId xmlns:a16="http://schemas.microsoft.com/office/drawing/2014/main" id="{45DA3670-0B95-4EB7-924F-7D642D2BA29C}"/>
              </a:ext>
            </a:extLst>
          </p:cNvPr>
          <p:cNvGraphicFramePr>
            <a:graphicFrameLocks noGrp="1"/>
          </p:cNvGraphicFramePr>
          <p:nvPr>
            <p:extLst>
              <p:ext uri="{D42A27DB-BD31-4B8C-83A1-F6EECF244321}">
                <p14:modId xmlns:p14="http://schemas.microsoft.com/office/powerpoint/2010/main" val="3505572243"/>
              </p:ext>
            </p:extLst>
          </p:nvPr>
        </p:nvGraphicFramePr>
        <p:xfrm>
          <a:off x="1961965" y="679287"/>
          <a:ext cx="8198036" cy="3049332"/>
        </p:xfrm>
        <a:graphic>
          <a:graphicData uri="http://schemas.openxmlformats.org/drawingml/2006/table">
            <a:tbl>
              <a:tblPr firstRow="1" bandRow="1">
                <a:tableStyleId>{91EBBBCC-DAD2-459C-BE2E-F6DE35CF9A28}</a:tableStyleId>
              </a:tblPr>
              <a:tblGrid>
                <a:gridCol w="1171148">
                  <a:extLst>
                    <a:ext uri="{9D8B030D-6E8A-4147-A177-3AD203B41FA5}">
                      <a16:colId xmlns:a16="http://schemas.microsoft.com/office/drawing/2014/main" val="3691086780"/>
                    </a:ext>
                  </a:extLst>
                </a:gridCol>
                <a:gridCol w="1171148">
                  <a:extLst>
                    <a:ext uri="{9D8B030D-6E8A-4147-A177-3AD203B41FA5}">
                      <a16:colId xmlns:a16="http://schemas.microsoft.com/office/drawing/2014/main" val="2358691656"/>
                    </a:ext>
                  </a:extLst>
                </a:gridCol>
                <a:gridCol w="1171148">
                  <a:extLst>
                    <a:ext uri="{9D8B030D-6E8A-4147-A177-3AD203B41FA5}">
                      <a16:colId xmlns:a16="http://schemas.microsoft.com/office/drawing/2014/main" val="3117483114"/>
                    </a:ext>
                  </a:extLst>
                </a:gridCol>
                <a:gridCol w="1171148">
                  <a:extLst>
                    <a:ext uri="{9D8B030D-6E8A-4147-A177-3AD203B41FA5}">
                      <a16:colId xmlns:a16="http://schemas.microsoft.com/office/drawing/2014/main" val="171960541"/>
                    </a:ext>
                  </a:extLst>
                </a:gridCol>
                <a:gridCol w="1171148">
                  <a:extLst>
                    <a:ext uri="{9D8B030D-6E8A-4147-A177-3AD203B41FA5}">
                      <a16:colId xmlns:a16="http://schemas.microsoft.com/office/drawing/2014/main" val="2696401816"/>
                    </a:ext>
                  </a:extLst>
                </a:gridCol>
                <a:gridCol w="1171148">
                  <a:extLst>
                    <a:ext uri="{9D8B030D-6E8A-4147-A177-3AD203B41FA5}">
                      <a16:colId xmlns:a16="http://schemas.microsoft.com/office/drawing/2014/main" val="1432413897"/>
                    </a:ext>
                  </a:extLst>
                </a:gridCol>
                <a:gridCol w="1171148">
                  <a:extLst>
                    <a:ext uri="{9D8B030D-6E8A-4147-A177-3AD203B41FA5}">
                      <a16:colId xmlns:a16="http://schemas.microsoft.com/office/drawing/2014/main" val="2608352301"/>
                    </a:ext>
                  </a:extLst>
                </a:gridCol>
              </a:tblGrid>
              <a:tr h="681234">
                <a:tc>
                  <a:txBody>
                    <a:bodyPr/>
                    <a:lstStyle/>
                    <a:p>
                      <a:r>
                        <a:rPr lang="en-US" dirty="0" err="1"/>
                        <a:t>Sr.No</a:t>
                      </a:r>
                      <a:r>
                        <a:rPr lang="en-US" dirty="0"/>
                        <a:t>.</a:t>
                      </a:r>
                      <a:endParaRPr lang="en-IN" dirty="0"/>
                    </a:p>
                  </a:txBody>
                  <a:tcPr/>
                </a:tc>
                <a:tc>
                  <a:txBody>
                    <a:bodyPr/>
                    <a:lstStyle/>
                    <a:p>
                      <a:r>
                        <a:rPr lang="en-US" dirty="0"/>
                        <a:t>Year </a:t>
                      </a:r>
                      <a:endParaRPr lang="en-IN" dirty="0"/>
                    </a:p>
                  </a:txBody>
                  <a:tcPr/>
                </a:tc>
                <a:tc>
                  <a:txBody>
                    <a:bodyPr/>
                    <a:lstStyle/>
                    <a:p>
                      <a:r>
                        <a:rPr lang="en-US" dirty="0"/>
                        <a:t>Net income(₹)</a:t>
                      </a:r>
                      <a:endParaRPr lang="en-IN" dirty="0"/>
                    </a:p>
                  </a:txBody>
                  <a:tcPr/>
                </a:tc>
                <a:tc>
                  <a:txBody>
                    <a:bodyPr/>
                    <a:lstStyle/>
                    <a:p>
                      <a:r>
                        <a:rPr lang="en-US" dirty="0"/>
                        <a:t>D.F.(40%)</a:t>
                      </a:r>
                      <a:endParaRPr lang="en-IN" dirty="0"/>
                    </a:p>
                  </a:txBody>
                  <a:tcPr/>
                </a:tc>
                <a:tc>
                  <a:txBody>
                    <a:bodyPr/>
                    <a:lstStyle/>
                    <a:p>
                      <a:r>
                        <a:rPr lang="en-US" dirty="0"/>
                        <a:t>D.F.(43%)</a:t>
                      </a:r>
                      <a:endParaRPr lang="en-IN" dirty="0"/>
                    </a:p>
                  </a:txBody>
                  <a:tcPr/>
                </a:tc>
                <a:tc>
                  <a:txBody>
                    <a:bodyPr/>
                    <a:lstStyle/>
                    <a:p>
                      <a:r>
                        <a:rPr lang="en-US" dirty="0"/>
                        <a:t>NPW @ (₹) 40%</a:t>
                      </a:r>
                      <a:endParaRPr lang="en-IN" dirty="0"/>
                    </a:p>
                  </a:txBody>
                  <a:tcPr/>
                </a:tc>
                <a:tc>
                  <a:txBody>
                    <a:bodyPr/>
                    <a:lstStyle/>
                    <a:p>
                      <a:r>
                        <a:rPr lang="en-US" dirty="0"/>
                        <a:t>NPW @ (₹) 43%</a:t>
                      </a:r>
                      <a:endParaRPr lang="en-IN" dirty="0"/>
                    </a:p>
                  </a:txBody>
                  <a:tcPr/>
                </a:tc>
                <a:extLst>
                  <a:ext uri="{0D108BD9-81ED-4DB2-BD59-A6C34878D82A}">
                    <a16:rowId xmlns:a16="http://schemas.microsoft.com/office/drawing/2014/main" val="3866358936"/>
                  </a:ext>
                </a:extLst>
              </a:tr>
              <a:tr h="394683">
                <a:tc>
                  <a:txBody>
                    <a:bodyPr/>
                    <a:lstStyle/>
                    <a:p>
                      <a:r>
                        <a:rPr lang="en-US" dirty="0"/>
                        <a:t>1</a:t>
                      </a:r>
                      <a:endParaRPr lang="en-IN" dirty="0"/>
                    </a:p>
                  </a:txBody>
                  <a:tcPr/>
                </a:tc>
                <a:tc>
                  <a:txBody>
                    <a:bodyPr/>
                    <a:lstStyle/>
                    <a:p>
                      <a:r>
                        <a:rPr lang="en-US" dirty="0"/>
                        <a:t>2015-16</a:t>
                      </a:r>
                      <a:endParaRPr lang="en-IN" dirty="0"/>
                    </a:p>
                  </a:txBody>
                  <a:tcPr/>
                </a:tc>
                <a:tc>
                  <a:txBody>
                    <a:bodyPr/>
                    <a:lstStyle/>
                    <a:p>
                      <a:r>
                        <a:rPr lang="en-US" dirty="0"/>
                        <a:t>-19.33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0.7142</a:t>
                      </a:r>
                      <a:endParaRPr lang="en-IN" sz="1800" dirty="0"/>
                    </a:p>
                  </a:txBody>
                  <a:tcPr/>
                </a:tc>
                <a:tc>
                  <a:txBody>
                    <a:bodyPr/>
                    <a:lstStyle/>
                    <a:p>
                      <a:r>
                        <a:rPr lang="en-US" dirty="0"/>
                        <a:t>0.6993</a:t>
                      </a:r>
                      <a:endParaRPr lang="en-IN" dirty="0"/>
                    </a:p>
                  </a:txBody>
                  <a:tcPr/>
                </a:tc>
                <a:tc>
                  <a:txBody>
                    <a:bodyPr/>
                    <a:lstStyle/>
                    <a:p>
                      <a:r>
                        <a:rPr lang="en-US" dirty="0"/>
                        <a:t>-13.80</a:t>
                      </a:r>
                      <a:endParaRPr lang="en-IN" dirty="0"/>
                    </a:p>
                  </a:txBody>
                  <a:tcPr/>
                </a:tc>
                <a:tc>
                  <a:txBody>
                    <a:bodyPr/>
                    <a:lstStyle/>
                    <a:p>
                      <a:r>
                        <a:rPr lang="en-US" dirty="0"/>
                        <a:t>-13.51</a:t>
                      </a:r>
                      <a:endParaRPr lang="en-IN" dirty="0"/>
                    </a:p>
                  </a:txBody>
                  <a:tcPr/>
                </a:tc>
                <a:extLst>
                  <a:ext uri="{0D108BD9-81ED-4DB2-BD59-A6C34878D82A}">
                    <a16:rowId xmlns:a16="http://schemas.microsoft.com/office/drawing/2014/main" val="4167919490"/>
                  </a:ext>
                </a:extLst>
              </a:tr>
              <a:tr h="394683">
                <a:tc>
                  <a:txBody>
                    <a:bodyPr/>
                    <a:lstStyle/>
                    <a:p>
                      <a:r>
                        <a:rPr lang="en-US" dirty="0"/>
                        <a:t>2</a:t>
                      </a:r>
                      <a:endParaRPr lang="en-IN" dirty="0"/>
                    </a:p>
                  </a:txBody>
                  <a:tcPr/>
                </a:tc>
                <a:tc>
                  <a:txBody>
                    <a:bodyPr/>
                    <a:lstStyle/>
                    <a:p>
                      <a:r>
                        <a:rPr lang="en-US" dirty="0"/>
                        <a:t>2016-17</a:t>
                      </a:r>
                      <a:endParaRPr lang="en-IN" dirty="0"/>
                    </a:p>
                  </a:txBody>
                  <a:tcPr/>
                </a:tc>
                <a:tc>
                  <a:txBody>
                    <a:bodyPr/>
                    <a:lstStyle/>
                    <a:p>
                      <a:r>
                        <a:rPr lang="en-US" dirty="0"/>
                        <a:t>8.51</a:t>
                      </a:r>
                      <a:endParaRPr lang="en-IN" dirty="0"/>
                    </a:p>
                  </a:txBody>
                  <a:tcPr/>
                </a:tc>
                <a:tc>
                  <a:txBody>
                    <a:bodyPr/>
                    <a:lstStyle/>
                    <a:p>
                      <a:r>
                        <a:rPr lang="en-US" dirty="0"/>
                        <a:t>0.5102</a:t>
                      </a:r>
                      <a:endParaRPr lang="en-IN" dirty="0"/>
                    </a:p>
                  </a:txBody>
                  <a:tcPr/>
                </a:tc>
                <a:tc>
                  <a:txBody>
                    <a:bodyPr/>
                    <a:lstStyle/>
                    <a:p>
                      <a:r>
                        <a:rPr lang="en-US" dirty="0"/>
                        <a:t>0.4890</a:t>
                      </a:r>
                      <a:endParaRPr lang="en-IN" dirty="0"/>
                    </a:p>
                  </a:txBody>
                  <a:tcPr/>
                </a:tc>
                <a:tc>
                  <a:txBody>
                    <a:bodyPr/>
                    <a:lstStyle/>
                    <a:p>
                      <a:r>
                        <a:rPr lang="en-US" dirty="0"/>
                        <a:t>4.34</a:t>
                      </a:r>
                      <a:endParaRPr lang="en-IN" dirty="0"/>
                    </a:p>
                  </a:txBody>
                  <a:tcPr/>
                </a:tc>
                <a:tc>
                  <a:txBody>
                    <a:bodyPr/>
                    <a:lstStyle/>
                    <a:p>
                      <a:r>
                        <a:rPr lang="en-US" dirty="0"/>
                        <a:t>4.16</a:t>
                      </a:r>
                      <a:endParaRPr lang="en-IN" dirty="0"/>
                    </a:p>
                  </a:txBody>
                  <a:tcPr/>
                </a:tc>
                <a:extLst>
                  <a:ext uri="{0D108BD9-81ED-4DB2-BD59-A6C34878D82A}">
                    <a16:rowId xmlns:a16="http://schemas.microsoft.com/office/drawing/2014/main" val="3606317300"/>
                  </a:ext>
                </a:extLst>
              </a:tr>
              <a:tr h="394683">
                <a:tc>
                  <a:txBody>
                    <a:bodyPr/>
                    <a:lstStyle/>
                    <a:p>
                      <a:r>
                        <a:rPr lang="en-US" dirty="0"/>
                        <a:t>3</a:t>
                      </a:r>
                      <a:endParaRPr lang="en-IN" dirty="0"/>
                    </a:p>
                  </a:txBody>
                  <a:tcPr/>
                </a:tc>
                <a:tc>
                  <a:txBody>
                    <a:bodyPr/>
                    <a:lstStyle/>
                    <a:p>
                      <a:r>
                        <a:rPr lang="en-US" dirty="0"/>
                        <a:t>2017-18</a:t>
                      </a:r>
                      <a:endParaRPr lang="en-IN" dirty="0"/>
                    </a:p>
                  </a:txBody>
                  <a:tcPr/>
                </a:tc>
                <a:tc>
                  <a:txBody>
                    <a:bodyPr/>
                    <a:lstStyle/>
                    <a:p>
                      <a:r>
                        <a:rPr lang="en-US" dirty="0"/>
                        <a:t>14.11</a:t>
                      </a:r>
                      <a:endParaRPr lang="en-IN" dirty="0"/>
                    </a:p>
                  </a:txBody>
                  <a:tcPr/>
                </a:tc>
                <a:tc>
                  <a:txBody>
                    <a:bodyPr/>
                    <a:lstStyle/>
                    <a:p>
                      <a:r>
                        <a:rPr lang="en-US" dirty="0"/>
                        <a:t>0.3644</a:t>
                      </a:r>
                      <a:endParaRPr lang="en-IN" dirty="0"/>
                    </a:p>
                  </a:txBody>
                  <a:tcPr/>
                </a:tc>
                <a:tc>
                  <a:txBody>
                    <a:bodyPr/>
                    <a:lstStyle/>
                    <a:p>
                      <a:r>
                        <a:rPr lang="en-US" dirty="0"/>
                        <a:t>0.3419</a:t>
                      </a:r>
                      <a:endParaRPr lang="en-IN" dirty="0"/>
                    </a:p>
                  </a:txBody>
                  <a:tcPr/>
                </a:tc>
                <a:tc>
                  <a:txBody>
                    <a:bodyPr/>
                    <a:lstStyle/>
                    <a:p>
                      <a:r>
                        <a:rPr lang="en-US" dirty="0"/>
                        <a:t>5.14</a:t>
                      </a:r>
                      <a:endParaRPr lang="en-IN" dirty="0"/>
                    </a:p>
                  </a:txBody>
                  <a:tcPr/>
                </a:tc>
                <a:tc>
                  <a:txBody>
                    <a:bodyPr/>
                    <a:lstStyle/>
                    <a:p>
                      <a:r>
                        <a:rPr lang="en-US" dirty="0"/>
                        <a:t>4.82</a:t>
                      </a:r>
                      <a:endParaRPr lang="en-IN" dirty="0"/>
                    </a:p>
                  </a:txBody>
                  <a:tcPr/>
                </a:tc>
                <a:extLst>
                  <a:ext uri="{0D108BD9-81ED-4DB2-BD59-A6C34878D82A}">
                    <a16:rowId xmlns:a16="http://schemas.microsoft.com/office/drawing/2014/main" val="1385573466"/>
                  </a:ext>
                </a:extLst>
              </a:tr>
              <a:tr h="394683">
                <a:tc>
                  <a:txBody>
                    <a:bodyPr/>
                    <a:lstStyle/>
                    <a:p>
                      <a:r>
                        <a:rPr lang="en-US" dirty="0"/>
                        <a:t>4</a:t>
                      </a:r>
                      <a:endParaRPr lang="en-IN" dirty="0"/>
                    </a:p>
                  </a:txBody>
                  <a:tcPr/>
                </a:tc>
                <a:tc>
                  <a:txBody>
                    <a:bodyPr/>
                    <a:lstStyle/>
                    <a:p>
                      <a:r>
                        <a:rPr lang="en-US" dirty="0"/>
                        <a:t>2018-19</a:t>
                      </a:r>
                      <a:endParaRPr lang="en-IN" dirty="0"/>
                    </a:p>
                  </a:txBody>
                  <a:tcPr/>
                </a:tc>
                <a:tc>
                  <a:txBody>
                    <a:bodyPr/>
                    <a:lstStyle/>
                    <a:p>
                      <a:r>
                        <a:rPr lang="en-US" dirty="0"/>
                        <a:t>17.39</a:t>
                      </a:r>
                      <a:endParaRPr lang="en-IN" dirty="0"/>
                    </a:p>
                  </a:txBody>
                  <a:tcPr/>
                </a:tc>
                <a:tc>
                  <a:txBody>
                    <a:bodyPr/>
                    <a:lstStyle/>
                    <a:p>
                      <a:r>
                        <a:rPr lang="en-US" dirty="0"/>
                        <a:t>0.2603</a:t>
                      </a:r>
                      <a:endParaRPr lang="en-IN" dirty="0"/>
                    </a:p>
                  </a:txBody>
                  <a:tcPr/>
                </a:tc>
                <a:tc>
                  <a:txBody>
                    <a:bodyPr/>
                    <a:lstStyle/>
                    <a:p>
                      <a:r>
                        <a:rPr lang="en-US" dirty="0"/>
                        <a:t>0.2391</a:t>
                      </a:r>
                      <a:endParaRPr lang="en-IN" dirty="0"/>
                    </a:p>
                  </a:txBody>
                  <a:tcPr/>
                </a:tc>
                <a:tc>
                  <a:txBody>
                    <a:bodyPr/>
                    <a:lstStyle/>
                    <a:p>
                      <a:r>
                        <a:rPr lang="en-US" dirty="0"/>
                        <a:t>4.52</a:t>
                      </a:r>
                      <a:endParaRPr lang="en-IN" dirty="0"/>
                    </a:p>
                  </a:txBody>
                  <a:tcPr/>
                </a:tc>
                <a:tc>
                  <a:txBody>
                    <a:bodyPr/>
                    <a:lstStyle/>
                    <a:p>
                      <a:r>
                        <a:rPr lang="en-US" dirty="0"/>
                        <a:t>4.15</a:t>
                      </a:r>
                      <a:endParaRPr lang="en-IN" dirty="0"/>
                    </a:p>
                  </a:txBody>
                  <a:tcPr/>
                </a:tc>
                <a:extLst>
                  <a:ext uri="{0D108BD9-81ED-4DB2-BD59-A6C34878D82A}">
                    <a16:rowId xmlns:a16="http://schemas.microsoft.com/office/drawing/2014/main" val="1399730085"/>
                  </a:ext>
                </a:extLst>
              </a:tr>
              <a:tr h="394683">
                <a:tc>
                  <a:txBody>
                    <a:bodyPr/>
                    <a:lstStyle/>
                    <a:p>
                      <a:r>
                        <a:rPr lang="en-US" dirty="0"/>
                        <a:t>5</a:t>
                      </a:r>
                      <a:endParaRPr lang="en-IN" dirty="0"/>
                    </a:p>
                  </a:txBody>
                  <a:tcPr/>
                </a:tc>
                <a:tc>
                  <a:txBody>
                    <a:bodyPr/>
                    <a:lstStyle/>
                    <a:p>
                      <a:r>
                        <a:rPr lang="en-US" dirty="0"/>
                        <a:t>2019-20</a:t>
                      </a:r>
                      <a:endParaRPr lang="en-IN" dirty="0"/>
                    </a:p>
                  </a:txBody>
                  <a:tcPr/>
                </a:tc>
                <a:tc>
                  <a:txBody>
                    <a:bodyPr/>
                    <a:lstStyle/>
                    <a:p>
                      <a:r>
                        <a:rPr lang="en-US" dirty="0"/>
                        <a:t>22.37</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0.1859</a:t>
                      </a:r>
                      <a:endParaRPr lang="en-IN" sz="1800" dirty="0"/>
                    </a:p>
                  </a:txBody>
                  <a:tcPr/>
                </a:tc>
                <a:tc>
                  <a:txBody>
                    <a:bodyPr/>
                    <a:lstStyle/>
                    <a:p>
                      <a:r>
                        <a:rPr lang="en-US" dirty="0"/>
                        <a:t>0.1672</a:t>
                      </a:r>
                      <a:endParaRPr lang="en-IN" dirty="0"/>
                    </a:p>
                  </a:txBody>
                  <a:tcPr/>
                </a:tc>
                <a:tc>
                  <a:txBody>
                    <a:bodyPr/>
                    <a:lstStyle/>
                    <a:p>
                      <a:r>
                        <a:rPr lang="en-US" dirty="0"/>
                        <a:t>4.15</a:t>
                      </a:r>
                      <a:endParaRPr lang="en-IN" dirty="0"/>
                    </a:p>
                  </a:txBody>
                  <a:tcPr/>
                </a:tc>
                <a:tc>
                  <a:txBody>
                    <a:bodyPr/>
                    <a:lstStyle/>
                    <a:p>
                      <a:r>
                        <a:rPr lang="en-US" dirty="0"/>
                        <a:t>3.74</a:t>
                      </a:r>
                      <a:endParaRPr lang="en-IN" dirty="0"/>
                    </a:p>
                  </a:txBody>
                  <a:tcPr/>
                </a:tc>
                <a:extLst>
                  <a:ext uri="{0D108BD9-81ED-4DB2-BD59-A6C34878D82A}">
                    <a16:rowId xmlns:a16="http://schemas.microsoft.com/office/drawing/2014/main" val="3283515098"/>
                  </a:ext>
                </a:extLst>
              </a:tr>
              <a:tr h="394683">
                <a:tc>
                  <a:txBody>
                    <a:bodyPr/>
                    <a:lstStyle/>
                    <a:p>
                      <a:r>
                        <a:rPr lang="en-US" dirty="0"/>
                        <a:t>Total</a:t>
                      </a:r>
                      <a:endParaRPr lang="en-IN" dirty="0"/>
                    </a:p>
                  </a:txBody>
                  <a:tcPr/>
                </a:tc>
                <a:tc>
                  <a:txBody>
                    <a:bodyPr/>
                    <a:lstStyle/>
                    <a:p>
                      <a:endParaRPr lang="en-IN" dirty="0"/>
                    </a:p>
                  </a:txBody>
                  <a:tcPr/>
                </a:tc>
                <a:tc>
                  <a:txBody>
                    <a:bodyPr/>
                    <a:lstStyle/>
                    <a:p>
                      <a:r>
                        <a:rPr lang="en-US" dirty="0"/>
                        <a:t>43.05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p>
                  </a:txBody>
                  <a:tcPr/>
                </a:tc>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4.35</a:t>
                      </a:r>
                      <a:endParaRPr lang="en-IN" dirty="0"/>
                    </a:p>
                  </a:txBody>
                  <a:tcPr/>
                </a:tc>
                <a:tc>
                  <a:txBody>
                    <a:bodyPr/>
                    <a:lstStyle/>
                    <a:p>
                      <a:r>
                        <a:rPr lang="en-US" dirty="0"/>
                        <a:t>3.36</a:t>
                      </a:r>
                      <a:endParaRPr lang="en-IN" dirty="0"/>
                    </a:p>
                  </a:txBody>
                  <a:tcPr/>
                </a:tc>
                <a:extLst>
                  <a:ext uri="{0D108BD9-81ED-4DB2-BD59-A6C34878D82A}">
                    <a16:rowId xmlns:a16="http://schemas.microsoft.com/office/drawing/2014/main" val="545270932"/>
                  </a:ext>
                </a:extLst>
              </a:tr>
            </a:tbl>
          </a:graphicData>
        </a:graphic>
      </p:graphicFrame>
    </p:spTree>
    <p:extLst>
      <p:ext uri="{BB962C8B-B14F-4D97-AF65-F5344CB8AC3E}">
        <p14:creationId xmlns:p14="http://schemas.microsoft.com/office/powerpoint/2010/main" val="18613824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DD4A63-A5E2-4934-ACE4-CF1B3C71CFF8}"/>
              </a:ext>
            </a:extLst>
          </p:cNvPr>
          <p:cNvSpPr>
            <a:spLocks noGrp="1"/>
          </p:cNvSpPr>
          <p:nvPr>
            <p:ph idx="1"/>
          </p:nvPr>
        </p:nvSpPr>
        <p:spPr>
          <a:xfrm>
            <a:off x="257452" y="204186"/>
            <a:ext cx="11096348" cy="5972777"/>
          </a:xfrm>
        </p:spPr>
        <p:txBody>
          <a:bodyPr>
            <a:normAutofit/>
          </a:bodyPr>
          <a:lstStyle/>
          <a:p>
            <a:r>
              <a:rPr lang="en-US" sz="2000" dirty="0"/>
              <a:t>Average Income = Net Benefit / No. of years</a:t>
            </a:r>
          </a:p>
          <a:p>
            <a:pPr marL="0" indent="0">
              <a:buNone/>
            </a:pPr>
            <a:r>
              <a:rPr lang="en-US" sz="2000" dirty="0"/>
              <a:t>                                = 43.05</a:t>
            </a:r>
            <a:r>
              <a:rPr lang="en-IN" sz="2000" dirty="0"/>
              <a:t> / 5</a:t>
            </a:r>
          </a:p>
          <a:p>
            <a:pPr marL="0" indent="0">
              <a:buNone/>
            </a:pPr>
            <a:r>
              <a:rPr lang="en-IN" sz="2000" dirty="0"/>
              <a:t>                                = </a:t>
            </a:r>
            <a:r>
              <a:rPr lang="en-US" sz="2000" dirty="0"/>
              <a:t>8.61₹</a:t>
            </a:r>
          </a:p>
          <a:p>
            <a:r>
              <a:rPr lang="en-US" sz="2000" dirty="0"/>
              <a:t>Pay Back Period = Initial Investment / Annual Net Cash Revenue </a:t>
            </a:r>
          </a:p>
          <a:p>
            <a:pPr marL="0" indent="0">
              <a:buNone/>
            </a:pPr>
            <a:r>
              <a:rPr lang="en-US" sz="2000" dirty="0"/>
              <a:t>                                = 17.55 / 43.05</a:t>
            </a:r>
          </a:p>
          <a:p>
            <a:pPr marL="0" indent="0">
              <a:buNone/>
            </a:pPr>
            <a:r>
              <a:rPr lang="en-US" sz="2000" dirty="0"/>
              <a:t>                                = 0.41 </a:t>
            </a:r>
          </a:p>
          <a:p>
            <a:pPr marL="0" indent="0">
              <a:buNone/>
            </a:pPr>
            <a:r>
              <a:rPr lang="en-US" sz="2000" dirty="0"/>
              <a:t>                                = 1 </a:t>
            </a:r>
            <a:r>
              <a:rPr lang="en-US" sz="2000" dirty="0" err="1"/>
              <a:t>yr</a:t>
            </a:r>
            <a:r>
              <a:rPr lang="en-US" sz="2000" dirty="0"/>
              <a:t> 4 month 28 days</a:t>
            </a:r>
          </a:p>
          <a:p>
            <a:pPr marL="0" indent="0">
              <a:buNone/>
            </a:pPr>
            <a:endParaRPr lang="en-US" sz="2000" dirty="0"/>
          </a:p>
          <a:p>
            <a:r>
              <a:rPr lang="en-US" sz="2000" dirty="0"/>
              <a:t>Profitability Index = NPW / Initial Investment </a:t>
            </a:r>
          </a:p>
          <a:p>
            <a:pPr marL="0" indent="0">
              <a:buNone/>
            </a:pPr>
            <a:r>
              <a:rPr lang="en-US" sz="2000" dirty="0"/>
              <a:t>                                   =    </a:t>
            </a:r>
            <a:r>
              <a:rPr lang="en-IN" sz="2000" dirty="0"/>
              <a:t>20.76</a:t>
            </a:r>
            <a:r>
              <a:rPr lang="en-US" sz="2000" dirty="0"/>
              <a:t> / 17.55</a:t>
            </a:r>
          </a:p>
          <a:p>
            <a:pPr marL="0" indent="0">
              <a:buNone/>
            </a:pPr>
            <a:r>
              <a:rPr lang="en-US" sz="2000" dirty="0"/>
              <a:t>                                   =   1.18 ₹</a:t>
            </a:r>
          </a:p>
          <a:p>
            <a:pPr marL="0" indent="0">
              <a:buNone/>
            </a:pPr>
            <a:endParaRPr lang="en-IN" sz="2000" dirty="0"/>
          </a:p>
        </p:txBody>
      </p:sp>
    </p:spTree>
    <p:extLst>
      <p:ext uri="{BB962C8B-B14F-4D97-AF65-F5344CB8AC3E}">
        <p14:creationId xmlns:p14="http://schemas.microsoft.com/office/powerpoint/2010/main" val="20850771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160C94-7661-420A-B99B-641272D16B15}"/>
              </a:ext>
            </a:extLst>
          </p:cNvPr>
          <p:cNvSpPr>
            <a:spLocks noGrp="1"/>
          </p:cNvSpPr>
          <p:nvPr>
            <p:ph idx="1"/>
          </p:nvPr>
        </p:nvSpPr>
        <p:spPr>
          <a:xfrm>
            <a:off x="266330" y="73241"/>
            <a:ext cx="11363418" cy="6462944"/>
          </a:xfrm>
        </p:spPr>
        <p:txBody>
          <a:bodyPr>
            <a:normAutofit/>
          </a:bodyPr>
          <a:lstStyle/>
          <a:p>
            <a:pPr marL="0" indent="0">
              <a:buNone/>
            </a:pPr>
            <a:r>
              <a:rPr lang="en-US" b="1" dirty="0"/>
              <a:t>SWOT Analysis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endParaRPr lang="en-US" sz="2400" dirty="0"/>
          </a:p>
        </p:txBody>
      </p:sp>
      <p:graphicFrame>
        <p:nvGraphicFramePr>
          <p:cNvPr id="2" name="Table 3">
            <a:extLst>
              <a:ext uri="{FF2B5EF4-FFF2-40B4-BE49-F238E27FC236}">
                <a16:creationId xmlns:a16="http://schemas.microsoft.com/office/drawing/2014/main" id="{18703CF3-D38B-44A6-AAC5-92A6D837FBA5}"/>
              </a:ext>
            </a:extLst>
          </p:cNvPr>
          <p:cNvGraphicFramePr>
            <a:graphicFrameLocks noGrp="1"/>
          </p:cNvGraphicFramePr>
          <p:nvPr>
            <p:extLst>
              <p:ext uri="{D42A27DB-BD31-4B8C-83A1-F6EECF244321}">
                <p14:modId xmlns:p14="http://schemas.microsoft.com/office/powerpoint/2010/main" val="509599046"/>
              </p:ext>
            </p:extLst>
          </p:nvPr>
        </p:nvGraphicFramePr>
        <p:xfrm>
          <a:off x="1686757" y="1199059"/>
          <a:ext cx="7979053" cy="4464894"/>
        </p:xfrm>
        <a:graphic>
          <a:graphicData uri="http://schemas.openxmlformats.org/drawingml/2006/table">
            <a:tbl>
              <a:tblPr firstRow="1" bandRow="1">
                <a:tableStyleId>{E269D01E-BC32-4049-B463-5C60D7B0CCD2}</a:tableStyleId>
              </a:tblPr>
              <a:tblGrid>
                <a:gridCol w="3915053">
                  <a:extLst>
                    <a:ext uri="{9D8B030D-6E8A-4147-A177-3AD203B41FA5}">
                      <a16:colId xmlns:a16="http://schemas.microsoft.com/office/drawing/2014/main" val="3728604126"/>
                    </a:ext>
                  </a:extLst>
                </a:gridCol>
                <a:gridCol w="4064000">
                  <a:extLst>
                    <a:ext uri="{9D8B030D-6E8A-4147-A177-3AD203B41FA5}">
                      <a16:colId xmlns:a16="http://schemas.microsoft.com/office/drawing/2014/main" val="1090172896"/>
                    </a:ext>
                  </a:extLst>
                </a:gridCol>
              </a:tblGrid>
              <a:tr h="2232447">
                <a:tc>
                  <a:txBody>
                    <a:bodyPr/>
                    <a:lstStyle/>
                    <a:p>
                      <a:pPr marL="0" indent="0">
                        <a:buNone/>
                      </a:pPr>
                      <a:r>
                        <a:rPr lang="en-US" sz="2000" b="1" dirty="0">
                          <a:solidFill>
                            <a:schemeClr val="tx1"/>
                          </a:solidFill>
                          <a:latin typeface="Times New Roman" panose="02020603050405020304" pitchFamily="18" charset="0"/>
                          <a:cs typeface="Times New Roman" panose="02020603050405020304" pitchFamily="18" charset="0"/>
                        </a:rPr>
                        <a:t>Strength :</a:t>
                      </a:r>
                    </a:p>
                    <a:p>
                      <a:pPr marL="342900" indent="-342900">
                        <a:buFont typeface="Arial" panose="020B0604020202020204" pitchFamily="34" charset="0"/>
                        <a:buChar char="•"/>
                      </a:pPr>
                      <a:r>
                        <a:rPr lang="en-US" sz="2000" b="0" dirty="0">
                          <a:solidFill>
                            <a:schemeClr val="tx1"/>
                          </a:solidFill>
                          <a:latin typeface="Times New Roman" panose="02020603050405020304" pitchFamily="18" charset="0"/>
                          <a:cs typeface="Times New Roman" panose="02020603050405020304" pitchFamily="18" charset="0"/>
                        </a:rPr>
                        <a:t>Good relation with suppliers .</a:t>
                      </a:r>
                    </a:p>
                    <a:p>
                      <a:pPr marL="342900" indent="-342900">
                        <a:buFont typeface="Arial" panose="020B0604020202020204" pitchFamily="34" charset="0"/>
                        <a:buChar char="•"/>
                      </a:pPr>
                      <a:r>
                        <a:rPr lang="en-US" sz="2000" b="0" dirty="0">
                          <a:solidFill>
                            <a:schemeClr val="tx1"/>
                          </a:solidFill>
                          <a:effectLst/>
                          <a:latin typeface="Times New Roman" panose="02020603050405020304" pitchFamily="18" charset="0"/>
                          <a:cs typeface="Times New Roman" panose="02020603050405020304" pitchFamily="18" charset="0"/>
                        </a:rPr>
                        <a:t>Loyal Customers</a:t>
                      </a:r>
                      <a:r>
                        <a:rPr lang="en-US" sz="2000" b="0" dirty="0">
                          <a:solidFill>
                            <a:schemeClr val="tx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b="0" dirty="0">
                          <a:solidFill>
                            <a:schemeClr val="tx1"/>
                          </a:solidFill>
                          <a:latin typeface="Times New Roman" panose="02020603050405020304" pitchFamily="18" charset="0"/>
                          <a:cs typeface="Times New Roman" panose="02020603050405020304" pitchFamily="18" charset="0"/>
                        </a:rPr>
                        <a:t>Free consultancy for customers.</a:t>
                      </a:r>
                    </a:p>
                    <a:p>
                      <a:pPr marL="342900" indent="-342900">
                        <a:buFont typeface="Arial" panose="020B0604020202020204" pitchFamily="34" charset="0"/>
                        <a:buChar char="•"/>
                      </a:pPr>
                      <a:r>
                        <a:rPr lang="en-US" sz="2000" b="0" dirty="0">
                          <a:solidFill>
                            <a:schemeClr val="tx1"/>
                          </a:solidFill>
                          <a:latin typeface="Times New Roman" panose="02020603050405020304" pitchFamily="18" charset="0"/>
                          <a:cs typeface="Times New Roman" panose="02020603050405020304" pitchFamily="18" charset="0"/>
                        </a:rPr>
                        <a:t>Trained , Qualified and experienced employees </a:t>
                      </a:r>
                      <a:endParaRPr lang="en-IN" sz="20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indent="0">
                        <a:buNone/>
                      </a:pPr>
                      <a:r>
                        <a:rPr lang="en-US" sz="2000" b="1" dirty="0">
                          <a:solidFill>
                            <a:schemeClr val="tx1"/>
                          </a:solidFill>
                          <a:latin typeface="Times New Roman" panose="02020603050405020304" pitchFamily="18" charset="0"/>
                          <a:cs typeface="Times New Roman" panose="02020603050405020304" pitchFamily="18" charset="0"/>
                        </a:rPr>
                        <a:t>Weakness :</a:t>
                      </a:r>
                    </a:p>
                    <a:p>
                      <a:pPr marL="342900" indent="-342900">
                        <a:buFont typeface="Arial" panose="020B0604020202020204" pitchFamily="34" charset="0"/>
                        <a:buChar char="•"/>
                      </a:pPr>
                      <a:r>
                        <a:rPr lang="en-US" sz="2000" b="0" dirty="0">
                          <a:solidFill>
                            <a:schemeClr val="tx1"/>
                          </a:solidFill>
                          <a:latin typeface="Times New Roman" panose="02020603050405020304" pitchFamily="18" charset="0"/>
                          <a:cs typeface="Times New Roman" panose="02020603050405020304" pitchFamily="18" charset="0"/>
                        </a:rPr>
                        <a:t>Poor Working environment.</a:t>
                      </a:r>
                    </a:p>
                    <a:p>
                      <a:pPr marL="342900" indent="-342900">
                        <a:buFont typeface="Arial" panose="020B0604020202020204" pitchFamily="34" charset="0"/>
                        <a:buChar char="•"/>
                      </a:pPr>
                      <a:r>
                        <a:rPr lang="en-US" sz="2000" b="0" dirty="0">
                          <a:solidFill>
                            <a:schemeClr val="tx1"/>
                          </a:solidFill>
                          <a:latin typeface="Times New Roman" panose="02020603050405020304" pitchFamily="18" charset="0"/>
                          <a:cs typeface="Times New Roman" panose="02020603050405020304" pitchFamily="18" charset="0"/>
                        </a:rPr>
                        <a:t>Less advertisement.</a:t>
                      </a:r>
                    </a:p>
                    <a:p>
                      <a:pPr marL="342900" indent="-342900">
                        <a:buFont typeface="Arial" panose="020B0604020202020204" pitchFamily="34" charset="0"/>
                        <a:buChar char="•"/>
                      </a:pPr>
                      <a:r>
                        <a:rPr lang="en-US" sz="2000" b="0" dirty="0">
                          <a:solidFill>
                            <a:schemeClr val="tx1"/>
                          </a:solidFill>
                          <a:effectLst/>
                          <a:latin typeface="Times New Roman" panose="02020603050405020304" pitchFamily="18" charset="0"/>
                          <a:cs typeface="Times New Roman" panose="02020603050405020304" pitchFamily="18" charset="0"/>
                        </a:rPr>
                        <a:t>Small Client List.</a:t>
                      </a:r>
                    </a:p>
                    <a:p>
                      <a:pPr marL="342900" indent="-342900">
                        <a:buFont typeface="Arial" panose="020B0604020202020204" pitchFamily="34" charset="0"/>
                        <a:buChar char="•"/>
                      </a:pPr>
                      <a:r>
                        <a:rPr lang="en-US" sz="2000" b="0" dirty="0">
                          <a:solidFill>
                            <a:schemeClr val="tx1"/>
                          </a:solidFill>
                          <a:effectLst/>
                          <a:latin typeface="Times New Roman" panose="02020603050405020304" pitchFamily="18" charset="0"/>
                          <a:cs typeface="Times New Roman" panose="02020603050405020304" pitchFamily="18" charset="0"/>
                        </a:rPr>
                        <a:t>Limited Services.</a:t>
                      </a:r>
                      <a:endParaRPr lang="en-US" sz="2000" b="0" dirty="0">
                        <a:solidFill>
                          <a:schemeClr val="tx1"/>
                        </a:solidFill>
                        <a:latin typeface="Times New Roman" panose="02020603050405020304" pitchFamily="18" charset="0"/>
                        <a:cs typeface="Times New Roman" panose="02020603050405020304" pitchFamily="18" charset="0"/>
                      </a:endParaRPr>
                    </a:p>
                    <a:p>
                      <a:endParaRPr lang="en-IN" sz="20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51140782"/>
                  </a:ext>
                </a:extLst>
              </a:tr>
              <a:tr h="2232447">
                <a:tc>
                  <a:txBody>
                    <a:bodyPr/>
                    <a:lstStyle/>
                    <a:p>
                      <a:pPr marL="0" indent="0">
                        <a:buNone/>
                      </a:pPr>
                      <a:r>
                        <a:rPr lang="en-US" sz="2000" b="1" dirty="0">
                          <a:solidFill>
                            <a:schemeClr val="tx1"/>
                          </a:solidFill>
                          <a:latin typeface="Times New Roman" panose="02020603050405020304" pitchFamily="18" charset="0"/>
                          <a:cs typeface="Times New Roman" panose="02020603050405020304" pitchFamily="18" charset="0"/>
                        </a:rPr>
                        <a:t>Opportunities :</a:t>
                      </a:r>
                    </a:p>
                    <a:p>
                      <a:pPr marL="342900" indent="-342900">
                        <a:buFont typeface="Arial" panose="020B0604020202020204" pitchFamily="34" charset="0"/>
                        <a:buChar char="•"/>
                      </a:pPr>
                      <a:r>
                        <a:rPr lang="en-US" sz="2000" b="0" dirty="0">
                          <a:solidFill>
                            <a:schemeClr val="tx1"/>
                          </a:solidFill>
                          <a:latin typeface="Times New Roman" panose="02020603050405020304" pitchFamily="18" charset="0"/>
                          <a:cs typeface="Times New Roman" panose="02020603050405020304" pitchFamily="18" charset="0"/>
                        </a:rPr>
                        <a:t>Usage of social media .</a:t>
                      </a:r>
                    </a:p>
                    <a:p>
                      <a:pPr marL="342900" indent="-342900">
                        <a:buFont typeface="Arial" panose="020B0604020202020204" pitchFamily="34" charset="0"/>
                        <a:buChar char="•"/>
                      </a:pPr>
                      <a:r>
                        <a:rPr lang="en-US" sz="2000" b="0" dirty="0">
                          <a:solidFill>
                            <a:schemeClr val="tx1"/>
                          </a:solidFill>
                          <a:latin typeface="Times New Roman" panose="02020603050405020304" pitchFamily="18" charset="0"/>
                          <a:cs typeface="Times New Roman" panose="02020603050405020304" pitchFamily="18" charset="0"/>
                        </a:rPr>
                        <a:t>Marketing Strategies reforms. </a:t>
                      </a:r>
                    </a:p>
                    <a:p>
                      <a:pPr marL="342900" indent="-342900">
                        <a:buFont typeface="Arial" panose="020B0604020202020204" pitchFamily="34" charset="0"/>
                        <a:buChar char="•"/>
                      </a:pPr>
                      <a:r>
                        <a:rPr lang="en-US" sz="2000" b="0" dirty="0">
                          <a:solidFill>
                            <a:schemeClr val="tx1"/>
                          </a:solidFill>
                          <a:latin typeface="Times New Roman" panose="02020603050405020304" pitchFamily="18" charset="0"/>
                          <a:cs typeface="Times New Roman" panose="02020603050405020304" pitchFamily="18" charset="0"/>
                        </a:rPr>
                        <a:t>Employee development.</a:t>
                      </a:r>
                    </a:p>
                  </a:txBody>
                  <a:tcPr/>
                </a:tc>
                <a:tc>
                  <a:txBody>
                    <a:bodyPr/>
                    <a:lstStyle/>
                    <a:p>
                      <a:pPr marL="0" indent="0">
                        <a:buNone/>
                      </a:pPr>
                      <a:r>
                        <a:rPr lang="en-US" sz="2000" b="1" dirty="0">
                          <a:solidFill>
                            <a:schemeClr val="tx1"/>
                          </a:solidFill>
                          <a:latin typeface="Times New Roman" panose="02020603050405020304" pitchFamily="18" charset="0"/>
                          <a:cs typeface="Times New Roman" panose="02020603050405020304" pitchFamily="18" charset="0"/>
                        </a:rPr>
                        <a:t>Threats :</a:t>
                      </a:r>
                    </a:p>
                    <a:p>
                      <a:pPr marL="342900" indent="-342900">
                        <a:buFont typeface="Arial" panose="020B0604020202020204" pitchFamily="34" charset="0"/>
                        <a:buChar char="•"/>
                      </a:pPr>
                      <a:r>
                        <a:rPr lang="en-US" sz="2000" b="0" dirty="0">
                          <a:solidFill>
                            <a:schemeClr val="tx1"/>
                          </a:solidFill>
                          <a:latin typeface="Times New Roman" panose="02020603050405020304" pitchFamily="18" charset="0"/>
                          <a:cs typeface="Times New Roman" panose="02020603050405020304" pitchFamily="18" charset="0"/>
                        </a:rPr>
                        <a:t>Tax increases </a:t>
                      </a:r>
                    </a:p>
                    <a:p>
                      <a:pPr marL="342900" indent="-342900">
                        <a:buFont typeface="Arial" panose="020B0604020202020204" pitchFamily="34" charset="0"/>
                        <a:buChar char="•"/>
                      </a:pPr>
                      <a:r>
                        <a:rPr lang="en-US" sz="2000" b="0" dirty="0">
                          <a:solidFill>
                            <a:schemeClr val="tx1"/>
                          </a:solidFill>
                          <a:latin typeface="Times New Roman" panose="02020603050405020304" pitchFamily="18" charset="0"/>
                          <a:cs typeface="Times New Roman" panose="02020603050405020304" pitchFamily="18" charset="0"/>
                        </a:rPr>
                        <a:t>Existing competitors </a:t>
                      </a:r>
                    </a:p>
                    <a:p>
                      <a:pPr marL="342900" indent="-342900">
                        <a:buFont typeface="Arial" panose="020B0604020202020204" pitchFamily="34" charset="0"/>
                        <a:buChar char="•"/>
                      </a:pPr>
                      <a:r>
                        <a:rPr lang="en-US" sz="2000" b="0" dirty="0">
                          <a:solidFill>
                            <a:schemeClr val="tx1"/>
                          </a:solidFill>
                          <a:latin typeface="Times New Roman" panose="02020603050405020304" pitchFamily="18" charset="0"/>
                          <a:cs typeface="Times New Roman" panose="02020603050405020304" pitchFamily="18" charset="0"/>
                        </a:rPr>
                        <a:t>Changes in government policies.</a:t>
                      </a:r>
                      <a:r>
                        <a:rPr lang="en-US" sz="2000" b="0" dirty="0">
                          <a:solidFill>
                            <a:schemeClr val="tx1"/>
                          </a:solidFill>
                          <a:effectLst/>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000" b="0" dirty="0">
                          <a:solidFill>
                            <a:schemeClr val="tx1"/>
                          </a:solidFill>
                          <a:effectLst/>
                          <a:latin typeface="Times New Roman" panose="02020603050405020304" pitchFamily="18" charset="0"/>
                          <a:cs typeface="Times New Roman" panose="02020603050405020304" pitchFamily="18" charset="0"/>
                        </a:rPr>
                        <a:t>Changing Regulations Supplier.</a:t>
                      </a:r>
                    </a:p>
                    <a:p>
                      <a:endParaRPr lang="en-IN" sz="20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20323909"/>
                  </a:ext>
                </a:extLst>
              </a:tr>
            </a:tbl>
          </a:graphicData>
        </a:graphic>
      </p:graphicFrame>
    </p:spTree>
    <p:extLst>
      <p:ext uri="{BB962C8B-B14F-4D97-AF65-F5344CB8AC3E}">
        <p14:creationId xmlns:p14="http://schemas.microsoft.com/office/powerpoint/2010/main" val="1063409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9E9972-C4C2-458D-B40D-F8B61D5B7FDD}"/>
              </a:ext>
            </a:extLst>
          </p:cNvPr>
          <p:cNvSpPr>
            <a:spLocks noGrp="1"/>
          </p:cNvSpPr>
          <p:nvPr>
            <p:ph idx="1"/>
          </p:nvPr>
        </p:nvSpPr>
        <p:spPr>
          <a:xfrm>
            <a:off x="181252" y="138867"/>
            <a:ext cx="11386352" cy="6563774"/>
          </a:xfrm>
        </p:spPr>
        <p:txBody>
          <a:bodyPr>
            <a:normAutofit fontScale="62500" lnSpcReduction="20000"/>
          </a:bodyPr>
          <a:lstStyle/>
          <a:p>
            <a:pPr marL="0" indent="0">
              <a:buNone/>
            </a:pPr>
            <a:r>
              <a:rPr lang="en-US" sz="4500" dirty="0"/>
              <a:t>Summary &amp; Conclusion :-</a:t>
            </a:r>
          </a:p>
          <a:p>
            <a:pPr marL="0" indent="0">
              <a:buNone/>
            </a:pPr>
            <a:endParaRPr lang="en-US" sz="4500" dirty="0"/>
          </a:p>
          <a:p>
            <a:r>
              <a:rPr lang="en-US" sz="2900" dirty="0"/>
              <a:t>Initial capital investment of </a:t>
            </a:r>
            <a:r>
              <a:rPr lang="en-US" sz="2900" dirty="0" err="1"/>
              <a:t>krushiraaj</a:t>
            </a:r>
            <a:r>
              <a:rPr lang="en-US" sz="2900" dirty="0"/>
              <a:t> </a:t>
            </a:r>
            <a:r>
              <a:rPr lang="en-US" sz="2900" dirty="0" err="1"/>
              <a:t>agro</a:t>
            </a:r>
            <a:r>
              <a:rPr lang="en-US" sz="2900" dirty="0"/>
              <a:t>-service </a:t>
            </a:r>
            <a:r>
              <a:rPr lang="en-US" sz="2900" dirty="0" err="1"/>
              <a:t>centre</a:t>
            </a:r>
            <a:r>
              <a:rPr lang="en-US" sz="2900" dirty="0"/>
              <a:t> is 17,55,300 ₹ .</a:t>
            </a:r>
          </a:p>
          <a:p>
            <a:endParaRPr lang="en-US" sz="2900" dirty="0"/>
          </a:p>
          <a:p>
            <a:r>
              <a:rPr lang="en-US" sz="2900" dirty="0"/>
              <a:t>Fixed cost and variable cost for </a:t>
            </a:r>
            <a:r>
              <a:rPr lang="en-US" sz="2900" dirty="0" err="1"/>
              <a:t>agro</a:t>
            </a:r>
            <a:r>
              <a:rPr lang="en-US" sz="2900" dirty="0"/>
              <a:t>-service </a:t>
            </a:r>
            <a:r>
              <a:rPr lang="en-US" sz="2900" dirty="0" err="1"/>
              <a:t>centre</a:t>
            </a:r>
            <a:r>
              <a:rPr lang="en-US" sz="2900" dirty="0"/>
              <a:t> is about 19,30,830 ₹ and 42,22,400 ₹ and hence ,total cost for all around year is 6153230  ₹ </a:t>
            </a:r>
          </a:p>
          <a:p>
            <a:endParaRPr lang="en-US" sz="2900" dirty="0"/>
          </a:p>
          <a:p>
            <a:r>
              <a:rPr lang="en-US" sz="2900" dirty="0"/>
              <a:t>Net Present Worth of </a:t>
            </a:r>
            <a:r>
              <a:rPr lang="en-US" sz="2900" dirty="0" err="1"/>
              <a:t>krushiraaj</a:t>
            </a:r>
            <a:r>
              <a:rPr lang="en-US" sz="2900" dirty="0"/>
              <a:t> </a:t>
            </a:r>
            <a:r>
              <a:rPr lang="en-US" sz="2900" dirty="0" err="1"/>
              <a:t>agro</a:t>
            </a:r>
            <a:r>
              <a:rPr lang="en-US" sz="2900" dirty="0"/>
              <a:t>-service </a:t>
            </a:r>
            <a:r>
              <a:rPr lang="en-US" sz="2900" dirty="0" err="1"/>
              <a:t>centre</a:t>
            </a:r>
            <a:r>
              <a:rPr lang="en-US" sz="2900" dirty="0"/>
              <a:t> is 21.01 lakh ₹ .</a:t>
            </a:r>
          </a:p>
          <a:p>
            <a:endParaRPr lang="en-US" sz="2900" dirty="0"/>
          </a:p>
          <a:p>
            <a:r>
              <a:rPr lang="en-US" sz="2900" dirty="0"/>
              <a:t>Benefit Cost Ratio is 1.09 i.e. greater than 1 which shows that the selected </a:t>
            </a:r>
            <a:r>
              <a:rPr lang="en-US" sz="2900" dirty="0" err="1"/>
              <a:t>agro</a:t>
            </a:r>
            <a:r>
              <a:rPr lang="en-US" sz="2900" dirty="0"/>
              <a:t> service </a:t>
            </a:r>
            <a:r>
              <a:rPr lang="en-US" sz="2900" dirty="0" err="1"/>
              <a:t>centre</a:t>
            </a:r>
            <a:r>
              <a:rPr lang="en-US" sz="2900" dirty="0"/>
              <a:t> is financially feasible. </a:t>
            </a:r>
          </a:p>
          <a:p>
            <a:endParaRPr lang="en-US" sz="2900" dirty="0"/>
          </a:p>
          <a:p>
            <a:r>
              <a:rPr lang="en-US" sz="2900" dirty="0">
                <a:effectLst/>
              </a:rPr>
              <a:t>Internal Rate of Return of selected </a:t>
            </a:r>
            <a:r>
              <a:rPr lang="en-US" sz="2900" dirty="0" err="1">
                <a:effectLst/>
              </a:rPr>
              <a:t>agro</a:t>
            </a:r>
            <a:r>
              <a:rPr lang="en-US" sz="2900" dirty="0">
                <a:effectLst/>
              </a:rPr>
              <a:t>-service </a:t>
            </a:r>
            <a:r>
              <a:rPr lang="en-US" sz="2900" dirty="0" err="1">
                <a:effectLst/>
              </a:rPr>
              <a:t>centre</a:t>
            </a:r>
            <a:r>
              <a:rPr lang="en-US" sz="2900" dirty="0">
                <a:effectLst/>
              </a:rPr>
              <a:t> is 53 % . (By trial and error method) IRR is greater than market interest , hence the project is financially feasible and acceptable. </a:t>
            </a:r>
          </a:p>
          <a:p>
            <a:endParaRPr lang="en-US" sz="2900" dirty="0">
              <a:effectLst/>
            </a:endParaRPr>
          </a:p>
          <a:p>
            <a:r>
              <a:rPr lang="en-US" sz="2900" dirty="0"/>
              <a:t>Pay Back Period is 1 </a:t>
            </a:r>
            <a:r>
              <a:rPr lang="en-US" sz="2900" dirty="0" err="1"/>
              <a:t>yr</a:t>
            </a:r>
            <a:r>
              <a:rPr lang="en-US" sz="2900" dirty="0"/>
              <a:t> 4 month 28 days .</a:t>
            </a:r>
          </a:p>
          <a:p>
            <a:endParaRPr lang="en-US" sz="2900" dirty="0"/>
          </a:p>
          <a:p>
            <a:r>
              <a:rPr lang="en-US" sz="2900" dirty="0" err="1"/>
              <a:t>Agro</a:t>
            </a:r>
            <a:r>
              <a:rPr lang="en-US" sz="2900" dirty="0"/>
              <a:t>-service </a:t>
            </a:r>
            <a:r>
              <a:rPr lang="en-US" sz="2900" dirty="0" err="1"/>
              <a:t>centre</a:t>
            </a:r>
            <a:r>
              <a:rPr lang="en-US" sz="2900" dirty="0"/>
              <a:t> play important role in provide consultancy services to the farmers. They provide consultancy services to farmers on different factors like seed treatment, fertilizer application , disease and pest control and different farming practices for crops.</a:t>
            </a:r>
          </a:p>
          <a:p>
            <a:endParaRPr lang="en-US" sz="2000" dirty="0"/>
          </a:p>
          <a:p>
            <a:pPr marL="0" indent="0">
              <a:buNone/>
            </a:pPr>
            <a:br>
              <a:rPr lang="en-US" b="0" i="0" dirty="0">
                <a:solidFill>
                  <a:srgbClr val="959595"/>
                </a:solidFill>
                <a:effectLst/>
                <a:latin typeface="Source Sans Pro" panose="020B0503030403020204" pitchFamily="34" charset="0"/>
              </a:rPr>
            </a:br>
            <a:endParaRPr lang="en-IN" dirty="0"/>
          </a:p>
        </p:txBody>
      </p:sp>
    </p:spTree>
    <p:extLst>
      <p:ext uri="{BB962C8B-B14F-4D97-AF65-F5344CB8AC3E}">
        <p14:creationId xmlns:p14="http://schemas.microsoft.com/office/powerpoint/2010/main" val="2198211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DD8D6-DA6A-4169-901A-31C85485BC0B}"/>
              </a:ext>
            </a:extLst>
          </p:cNvPr>
          <p:cNvSpPr>
            <a:spLocks noGrp="1"/>
          </p:cNvSpPr>
          <p:nvPr>
            <p:ph idx="1"/>
          </p:nvPr>
        </p:nvSpPr>
        <p:spPr>
          <a:xfrm>
            <a:off x="2121764" y="2769833"/>
            <a:ext cx="8291744" cy="2787589"/>
          </a:xfrm>
        </p:spPr>
        <p:txBody>
          <a:bodyPr>
            <a:noAutofit/>
          </a:bodyPr>
          <a:lstStyle/>
          <a:p>
            <a:pPr marL="0" indent="0">
              <a:buNone/>
            </a:pPr>
            <a:r>
              <a:rPr lang="en-US" sz="4800" b="1" dirty="0">
                <a:latin typeface="Times New Roman" panose="02020603050405020304" pitchFamily="18" charset="0"/>
                <a:cs typeface="Times New Roman" panose="02020603050405020304" pitchFamily="18" charset="0"/>
              </a:rPr>
              <a:t>RESULT AND DISCUSSION </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47263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0F2476-0DEF-455A-875C-5DAF725D4E80}"/>
              </a:ext>
            </a:extLst>
          </p:cNvPr>
          <p:cNvSpPr>
            <a:spLocks noGrp="1"/>
          </p:cNvSpPr>
          <p:nvPr>
            <p:ph idx="1"/>
          </p:nvPr>
        </p:nvSpPr>
        <p:spPr>
          <a:xfrm>
            <a:off x="363984" y="292963"/>
            <a:ext cx="10989816" cy="5857367"/>
          </a:xfrm>
        </p:spPr>
        <p:txBody>
          <a:bodyPr/>
          <a:lstStyle/>
          <a:p>
            <a:pPr marL="0" indent="0">
              <a:buNone/>
            </a:pPr>
            <a:r>
              <a:rPr lang="en-US" dirty="0"/>
              <a:t>Experience Gained :-</a:t>
            </a:r>
          </a:p>
          <a:p>
            <a:pPr marL="0" indent="0">
              <a:buNone/>
            </a:pPr>
            <a:endParaRPr lang="en-US" dirty="0"/>
          </a:p>
          <a:p>
            <a:r>
              <a:rPr lang="en-US" sz="2000" dirty="0"/>
              <a:t>Learnt the basics of how to manage an </a:t>
            </a:r>
            <a:r>
              <a:rPr lang="en-US" sz="2000" dirty="0" err="1"/>
              <a:t>Agro</a:t>
            </a:r>
            <a:r>
              <a:rPr lang="en-US" sz="2000" dirty="0"/>
              <a:t>-service </a:t>
            </a:r>
            <a:r>
              <a:rPr lang="en-US" sz="2000" dirty="0" err="1"/>
              <a:t>centre</a:t>
            </a:r>
            <a:r>
              <a:rPr lang="en-US" sz="2000" dirty="0"/>
              <a:t> and providing consultancy services.</a:t>
            </a:r>
          </a:p>
          <a:p>
            <a:pPr marL="0" indent="0">
              <a:buNone/>
            </a:pPr>
            <a:endParaRPr lang="en-US" sz="2000" dirty="0"/>
          </a:p>
          <a:p>
            <a:r>
              <a:rPr lang="en-US" sz="2000" dirty="0"/>
              <a:t>Learnt how to help customers or farmers also how to interact with them.</a:t>
            </a:r>
          </a:p>
          <a:p>
            <a:pPr marL="0" indent="0">
              <a:buNone/>
            </a:pPr>
            <a:endParaRPr lang="en-US" sz="2000" dirty="0"/>
          </a:p>
          <a:p>
            <a:r>
              <a:rPr lang="en-US" sz="2000" dirty="0"/>
              <a:t>Learnt about different documentation and procedure required while establishing a </a:t>
            </a:r>
            <a:r>
              <a:rPr lang="en-US" sz="2000" dirty="0" err="1"/>
              <a:t>agro</a:t>
            </a:r>
            <a:r>
              <a:rPr lang="en-US" sz="2000" dirty="0"/>
              <a:t> service </a:t>
            </a:r>
            <a:r>
              <a:rPr lang="en-US" sz="2000" dirty="0" err="1"/>
              <a:t>centre</a:t>
            </a:r>
            <a:r>
              <a:rPr lang="en-US" sz="2000" dirty="0"/>
              <a:t>.</a:t>
            </a:r>
          </a:p>
          <a:p>
            <a:pPr marL="0" indent="0">
              <a:buNone/>
            </a:pPr>
            <a:endParaRPr lang="en-US" sz="2000" dirty="0"/>
          </a:p>
          <a:p>
            <a:r>
              <a:rPr lang="en-US" sz="2000" dirty="0"/>
              <a:t>Learnt that consultancy services are important to the farm and farmer for solving their problems.</a:t>
            </a:r>
          </a:p>
          <a:p>
            <a:endParaRPr lang="en-IN" dirty="0"/>
          </a:p>
        </p:txBody>
      </p:sp>
    </p:spTree>
    <p:extLst>
      <p:ext uri="{BB962C8B-B14F-4D97-AF65-F5344CB8AC3E}">
        <p14:creationId xmlns:p14="http://schemas.microsoft.com/office/powerpoint/2010/main" val="4098509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E41E11-F33E-4217-B4BF-F49F7AFD4B92}"/>
              </a:ext>
            </a:extLst>
          </p:cNvPr>
          <p:cNvSpPr>
            <a:spLocks noGrp="1"/>
          </p:cNvSpPr>
          <p:nvPr>
            <p:ph idx="1"/>
          </p:nvPr>
        </p:nvSpPr>
        <p:spPr>
          <a:xfrm>
            <a:off x="1873188" y="2121762"/>
            <a:ext cx="9480611" cy="4407763"/>
          </a:xfrm>
        </p:spPr>
        <p:txBody>
          <a:bodyPr>
            <a:normAutofit fontScale="62500" lnSpcReduction="20000"/>
          </a:bodyPr>
          <a:lstStyle/>
          <a:p>
            <a:pPr marL="0" indent="0">
              <a:buNone/>
            </a:pPr>
            <a:r>
              <a:rPr lang="en-US" sz="4800" b="1" dirty="0">
                <a:solidFill>
                  <a:srgbClr val="C00000"/>
                </a:solidFill>
                <a:latin typeface="Times New Roman" panose="02020603050405020304" pitchFamily="18" charset="0"/>
                <a:cs typeface="Times New Roman" panose="02020603050405020304" pitchFamily="18" charset="0"/>
              </a:rPr>
              <a:t>                </a:t>
            </a:r>
            <a:r>
              <a:rPr lang="en-US" sz="4800" b="1" dirty="0" err="1">
                <a:solidFill>
                  <a:srgbClr val="C00000"/>
                </a:solidFill>
                <a:latin typeface="Times New Roman" panose="02020603050405020304" pitchFamily="18" charset="0"/>
                <a:cs typeface="Times New Roman" panose="02020603050405020304" pitchFamily="18" charset="0"/>
              </a:rPr>
              <a:t>Dr.D.Y.Patil</a:t>
            </a:r>
            <a:r>
              <a:rPr lang="en-US" sz="4800" b="1" dirty="0">
                <a:solidFill>
                  <a:srgbClr val="C00000"/>
                </a:solidFill>
                <a:latin typeface="Times New Roman" panose="02020603050405020304" pitchFamily="18" charset="0"/>
                <a:cs typeface="Times New Roman" panose="02020603050405020304" pitchFamily="18" charset="0"/>
              </a:rPr>
              <a:t> College of </a:t>
            </a:r>
          </a:p>
          <a:p>
            <a:pPr marL="0" indent="0">
              <a:buNone/>
            </a:pPr>
            <a:r>
              <a:rPr lang="en-US" sz="4800" b="1" dirty="0">
                <a:solidFill>
                  <a:srgbClr val="C00000"/>
                </a:solidFill>
                <a:latin typeface="Times New Roman" panose="02020603050405020304" pitchFamily="18" charset="0"/>
                <a:cs typeface="Times New Roman" panose="02020603050405020304" pitchFamily="18" charset="0"/>
              </a:rPr>
              <a:t>     Agriculture Business Management</a:t>
            </a:r>
          </a:p>
          <a:p>
            <a:pPr marL="0" indent="0">
              <a:buNone/>
            </a:pPr>
            <a:r>
              <a:rPr lang="en-US" sz="2800" b="1" dirty="0">
                <a:solidFill>
                  <a:schemeClr val="accent1">
                    <a:lumMod val="75000"/>
                  </a:schemeClr>
                </a:solidFill>
                <a:latin typeface="Times New Roman" panose="02020603050405020304" pitchFamily="18" charset="0"/>
                <a:cs typeface="Times New Roman" panose="02020603050405020304" pitchFamily="18" charset="0"/>
              </a:rPr>
              <a:t>(AFFILIATED TO MAHATMA PHULE KRISHI VIDYAPEETH RAHURI)</a:t>
            </a:r>
          </a:p>
          <a:p>
            <a:pPr marL="0" indent="0">
              <a:buNone/>
            </a:pPr>
            <a:r>
              <a:rPr lang="en-US" sz="4400" b="1" dirty="0">
                <a:latin typeface="Times New Roman" panose="02020603050405020304" pitchFamily="18" charset="0"/>
                <a:cs typeface="Times New Roman" panose="02020603050405020304" pitchFamily="18" charset="0"/>
              </a:rPr>
              <a:t>             </a:t>
            </a:r>
            <a:r>
              <a:rPr lang="en-US" sz="4400" b="1" dirty="0">
                <a:solidFill>
                  <a:srgbClr val="002060"/>
                </a:solidFill>
                <a:latin typeface="Times New Roman" panose="02020603050405020304" pitchFamily="18" charset="0"/>
                <a:cs typeface="Times New Roman" panose="02020603050405020304" pitchFamily="18" charset="0"/>
              </a:rPr>
              <a:t>STUDENT PROJECT WORK</a:t>
            </a:r>
          </a:p>
          <a:p>
            <a:endParaRPr lang="en-US" sz="2800" b="1" dirty="0">
              <a:solidFill>
                <a:srgbClr val="00B0F0"/>
              </a:solidFill>
              <a:latin typeface="Times New Roman" panose="02020603050405020304" pitchFamily="18" charset="0"/>
              <a:cs typeface="Times New Roman" panose="02020603050405020304" pitchFamily="18" charset="0"/>
            </a:endParaRPr>
          </a:p>
          <a:p>
            <a:r>
              <a:rPr lang="en-US" sz="2800" b="1" dirty="0">
                <a:solidFill>
                  <a:srgbClr val="C00000"/>
                </a:solidFill>
                <a:latin typeface="Times New Roman" panose="02020603050405020304" pitchFamily="18" charset="0"/>
                <a:cs typeface="Times New Roman" panose="02020603050405020304" pitchFamily="18" charset="0"/>
              </a:rPr>
              <a:t>MODULE – 4  Marketing Services for Farmers  </a:t>
            </a:r>
          </a:p>
          <a:p>
            <a:endParaRPr lang="en-US" sz="2800" b="1" dirty="0">
              <a:solidFill>
                <a:srgbClr val="00B0F0"/>
              </a:solidFill>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NAME:-Sawant </a:t>
            </a:r>
            <a:r>
              <a:rPr lang="en-US" sz="2800" b="1" dirty="0" err="1">
                <a:latin typeface="Times New Roman" panose="02020603050405020304" pitchFamily="18" charset="0"/>
                <a:cs typeface="Times New Roman" panose="02020603050405020304" pitchFamily="18" charset="0"/>
              </a:rPr>
              <a:t>Vrushali</a:t>
            </a:r>
            <a:r>
              <a:rPr lang="en-US" sz="2800" b="1" dirty="0">
                <a:latin typeface="Times New Roman" panose="02020603050405020304" pitchFamily="18" charset="0"/>
                <a:cs typeface="Times New Roman" panose="02020603050405020304" pitchFamily="18" charset="0"/>
              </a:rPr>
              <a:t> Shankar </a:t>
            </a:r>
          </a:p>
          <a:p>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REGISTRATION NO.:- ABMP-2017/63</a:t>
            </a:r>
          </a:p>
          <a:p>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CREDIT:-0+4</a:t>
            </a:r>
            <a:endParaRPr lang="en-IN"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83671EF-6621-4FEF-BF67-971159D68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90" y="139824"/>
            <a:ext cx="1757178" cy="1786420"/>
          </a:xfrm>
          <a:prstGeom prst="rect">
            <a:avLst/>
          </a:prstGeom>
        </p:spPr>
      </p:pic>
      <p:pic>
        <p:nvPicPr>
          <p:cNvPr id="6" name="Picture 5">
            <a:extLst>
              <a:ext uri="{FF2B5EF4-FFF2-40B4-BE49-F238E27FC236}">
                <a16:creationId xmlns:a16="http://schemas.microsoft.com/office/drawing/2014/main" id="{5F8AE4E1-7835-4622-8723-2AFBA0640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838" y="328474"/>
            <a:ext cx="2138223" cy="1725672"/>
          </a:xfrm>
          <a:prstGeom prst="rect">
            <a:avLst/>
          </a:prstGeom>
        </p:spPr>
      </p:pic>
    </p:spTree>
    <p:extLst>
      <p:ext uri="{BB962C8B-B14F-4D97-AF65-F5344CB8AC3E}">
        <p14:creationId xmlns:p14="http://schemas.microsoft.com/office/powerpoint/2010/main" val="3715598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1995C9-D896-406A-BA7B-69A69A57ACF1}"/>
              </a:ext>
            </a:extLst>
          </p:cNvPr>
          <p:cNvSpPr>
            <a:spLocks noGrp="1"/>
          </p:cNvSpPr>
          <p:nvPr>
            <p:ph idx="1"/>
          </p:nvPr>
        </p:nvSpPr>
        <p:spPr>
          <a:xfrm>
            <a:off x="399495" y="346228"/>
            <a:ext cx="10954305" cy="6267635"/>
          </a:xfrm>
        </p:spPr>
        <p:txBody>
          <a:bodyPr>
            <a:normAutofit fontScale="62500" lnSpcReduction="20000"/>
          </a:bodyPr>
          <a:lstStyle/>
          <a:p>
            <a:pPr marL="0" indent="0">
              <a:buNone/>
            </a:pPr>
            <a:r>
              <a:rPr lang="en-US" sz="4400" b="1" dirty="0"/>
              <a:t>Introduction :</a:t>
            </a:r>
          </a:p>
          <a:p>
            <a:pPr marL="0" indent="0">
              <a:buNone/>
            </a:pPr>
            <a:r>
              <a:rPr lang="en-US" sz="3200" i="0" dirty="0">
                <a:effectLst/>
              </a:rPr>
              <a:t>Agricultural marketing covers the services involved in moving an </a:t>
            </a:r>
            <a:r>
              <a:rPr lang="en-US" sz="3200" dirty="0"/>
              <a:t>agricultural</a:t>
            </a:r>
            <a:r>
              <a:rPr lang="en-US" sz="3200" i="0" dirty="0">
                <a:effectLst/>
              </a:rPr>
              <a:t> product from the </a:t>
            </a:r>
            <a:r>
              <a:rPr lang="en-US" sz="3200" dirty="0"/>
              <a:t>farm </a:t>
            </a:r>
            <a:r>
              <a:rPr lang="en-US" sz="3200" i="0" dirty="0">
                <a:effectLst/>
              </a:rPr>
              <a:t> to the </a:t>
            </a:r>
            <a:r>
              <a:rPr lang="en-US" sz="3200" dirty="0"/>
              <a:t>consumer</a:t>
            </a:r>
            <a:r>
              <a:rPr lang="en-US" sz="3200" i="0" dirty="0">
                <a:effectLst/>
              </a:rPr>
              <a:t>. These services involve the planning, organizing, directing and handling of agricultural produce in such a way as to satisfy farmers, intermediaries and consumers. Numerous interconnected activities are involved in doing this, such as planning production, growing and </a:t>
            </a:r>
            <a:r>
              <a:rPr lang="en-US" sz="3200" dirty="0"/>
              <a:t>harvesting </a:t>
            </a:r>
            <a:r>
              <a:rPr lang="en-US" sz="3200" i="0" dirty="0">
                <a:effectLst/>
              </a:rPr>
              <a:t>, </a:t>
            </a:r>
            <a:r>
              <a:rPr lang="en-US" sz="3200" dirty="0"/>
              <a:t>grading </a:t>
            </a:r>
            <a:r>
              <a:rPr lang="en-US" sz="3200" i="0" dirty="0">
                <a:effectLst/>
              </a:rPr>
              <a:t>, </a:t>
            </a:r>
            <a:r>
              <a:rPr lang="en-US" sz="3200" dirty="0"/>
              <a:t>packing and packaging </a:t>
            </a:r>
            <a:r>
              <a:rPr lang="en-US" sz="3200" i="0" dirty="0">
                <a:effectLst/>
              </a:rPr>
              <a:t>, transport, </a:t>
            </a:r>
            <a:r>
              <a:rPr lang="en-US" sz="3200" dirty="0"/>
              <a:t>storage</a:t>
            </a:r>
            <a:r>
              <a:rPr lang="en-US" sz="3200" i="0" dirty="0">
                <a:effectLst/>
              </a:rPr>
              <a:t>, </a:t>
            </a:r>
            <a:r>
              <a:rPr lang="en-US" sz="3200" i="0" dirty="0" err="1">
                <a:effectLst/>
              </a:rPr>
              <a:t>agro</a:t>
            </a:r>
            <a:r>
              <a:rPr lang="en-US" sz="3200" i="0" dirty="0">
                <a:effectLst/>
              </a:rPr>
              <a:t>- and </a:t>
            </a:r>
            <a:r>
              <a:rPr lang="en-US" sz="3200" dirty="0"/>
              <a:t>food processing</a:t>
            </a:r>
            <a:r>
              <a:rPr lang="en-US" sz="3200" i="0" dirty="0">
                <a:effectLst/>
              </a:rPr>
              <a:t>, provision of </a:t>
            </a:r>
            <a:r>
              <a:rPr lang="en-US" sz="3200" dirty="0"/>
              <a:t>market information</a:t>
            </a:r>
            <a:r>
              <a:rPr lang="en-US" sz="3200" i="0" dirty="0">
                <a:effectLst/>
              </a:rPr>
              <a:t>, </a:t>
            </a:r>
            <a:r>
              <a:rPr lang="en-US" sz="3200" dirty="0"/>
              <a:t>distribution</a:t>
            </a:r>
            <a:r>
              <a:rPr lang="en-US" sz="3200" i="0" dirty="0">
                <a:effectLst/>
              </a:rPr>
              <a:t>, </a:t>
            </a:r>
            <a:r>
              <a:rPr lang="en-US" sz="3200" dirty="0"/>
              <a:t>advertising</a:t>
            </a:r>
            <a:r>
              <a:rPr lang="en-US" sz="3200" i="0" dirty="0">
                <a:effectLst/>
              </a:rPr>
              <a:t> and sale. Effectively, the term encompasses the entire range of supply chain operations for agricultural products, whether conducted through </a:t>
            </a:r>
            <a:r>
              <a:rPr lang="en-US" sz="3200" i="1" dirty="0">
                <a:effectLst/>
              </a:rPr>
              <a:t>ad hoc</a:t>
            </a:r>
            <a:r>
              <a:rPr lang="en-US" sz="3200" i="0" dirty="0">
                <a:effectLst/>
              </a:rPr>
              <a:t> sales or through a more integrated chain, such as one involving </a:t>
            </a:r>
            <a:r>
              <a:rPr lang="en-US" sz="3200" dirty="0"/>
              <a:t>contract farming</a:t>
            </a:r>
            <a:r>
              <a:rPr lang="en-US" sz="3200" i="0" dirty="0">
                <a:effectLst/>
              </a:rPr>
              <a:t>.</a:t>
            </a:r>
          </a:p>
          <a:p>
            <a:pPr marL="0" indent="0" algn="l">
              <a:buNone/>
            </a:pPr>
            <a:r>
              <a:rPr lang="en-US" sz="3200" b="0" i="0" dirty="0">
                <a:effectLst/>
              </a:rPr>
              <a:t>There are a number of strategies and tactics to help you improve not just your decision-making, but execution as well. Here are the top five agriculture marketing services that we've seen boost agribusiness revenue are market share , market segmentation, email marketing , programmatic advertising , sales integration.</a:t>
            </a:r>
          </a:p>
          <a:p>
            <a:pPr marL="0" indent="0">
              <a:buNone/>
            </a:pPr>
            <a:r>
              <a:rPr lang="en-US" sz="3200" dirty="0"/>
              <a:t>There are different Marketing Services like  </a:t>
            </a:r>
            <a:r>
              <a:rPr lang="en-IN" sz="3200" b="0" i="0" dirty="0">
                <a:effectLst/>
              </a:rPr>
              <a:t>Audit and accreditation,</a:t>
            </a:r>
            <a:r>
              <a:rPr lang="en-US" sz="3200" dirty="0"/>
              <a:t>Commodity procurement ,Enforcement activity,</a:t>
            </a:r>
            <a:r>
              <a:rPr lang="en-IN" sz="3200" b="0" i="0" dirty="0">
                <a:effectLst/>
              </a:rPr>
              <a:t>Grain Inspection, Grain standardization , Grain official service provider ,</a:t>
            </a:r>
            <a:r>
              <a:rPr lang="en-IN" sz="3200" dirty="0"/>
              <a:t>Grants and opportunities ,</a:t>
            </a:r>
            <a:r>
              <a:rPr lang="en-IN" sz="3200" b="0" i="0" dirty="0">
                <a:effectLst/>
              </a:rPr>
              <a:t>lab testing and approval , </a:t>
            </a:r>
            <a:r>
              <a:rPr lang="en-IN" sz="3200" dirty="0"/>
              <a:t>Import / export certificates, Local food research and development ,</a:t>
            </a:r>
            <a:r>
              <a:rPr lang="en-IN" sz="3200" b="0" i="0" dirty="0">
                <a:effectLst/>
              </a:rPr>
              <a:t>Market and Facility Design , Market research and analysis , Organic Certification and accreditation , Perishable Agricultural Commodities Act , Pesticide Data Program , Plant Variety Protection , </a:t>
            </a:r>
            <a:r>
              <a:rPr lang="en-IN" sz="3200" dirty="0"/>
              <a:t>Quality g</a:t>
            </a:r>
            <a:r>
              <a:rPr lang="en-IN" sz="3200" b="0" i="0" dirty="0">
                <a:effectLst/>
              </a:rPr>
              <a:t>rading and inspection , Seed Testing and clearance ,</a:t>
            </a:r>
            <a:r>
              <a:rPr lang="en-IN" sz="3200" dirty="0"/>
              <a:t>Transportation research and analysis, </a:t>
            </a:r>
            <a:r>
              <a:rPr lang="en-IN" sz="3200" b="0" i="0" dirty="0">
                <a:effectLst/>
              </a:rPr>
              <a:t>Warehouse Services</a:t>
            </a:r>
            <a:endParaRPr lang="en-IN" sz="3200" dirty="0"/>
          </a:p>
          <a:p>
            <a:pPr marL="0" indent="0">
              <a:buNone/>
            </a:pPr>
            <a:endParaRPr lang="en-US" sz="3200" dirty="0"/>
          </a:p>
          <a:p>
            <a:pPr marL="0" indent="0">
              <a:buNone/>
            </a:pPr>
            <a:r>
              <a:rPr lang="en-US" sz="3200" dirty="0"/>
              <a:t>Meaning : </a:t>
            </a:r>
            <a:r>
              <a:rPr lang="en-US" sz="3200" i="0" dirty="0">
                <a:effectLst/>
              </a:rPr>
              <a:t>Marketing is the process of persuading potential consumers to buy the organization's product or service. Marketing services are the methods used in the overall marketing plan of production, pricing, promotion and distribution.</a:t>
            </a:r>
            <a:endParaRPr lang="en-US" sz="3200" dirty="0"/>
          </a:p>
          <a:p>
            <a:pPr marL="0" indent="0">
              <a:buNone/>
            </a:pPr>
            <a:endParaRPr lang="en-US" sz="3200" dirty="0"/>
          </a:p>
          <a:p>
            <a:pPr marL="0" indent="0">
              <a:buNone/>
            </a:pPr>
            <a:endParaRPr lang="en-IN" sz="3200" dirty="0"/>
          </a:p>
        </p:txBody>
      </p:sp>
    </p:spTree>
    <p:extLst>
      <p:ext uri="{BB962C8B-B14F-4D97-AF65-F5344CB8AC3E}">
        <p14:creationId xmlns:p14="http://schemas.microsoft.com/office/powerpoint/2010/main" val="1952265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B7326A-371D-4F93-95E3-DF06D42A1467}"/>
              </a:ext>
            </a:extLst>
          </p:cNvPr>
          <p:cNvSpPr>
            <a:spLocks noGrp="1"/>
          </p:cNvSpPr>
          <p:nvPr>
            <p:ph idx="1"/>
          </p:nvPr>
        </p:nvSpPr>
        <p:spPr>
          <a:xfrm>
            <a:off x="385438" y="360807"/>
            <a:ext cx="11457374" cy="6128769"/>
          </a:xfrm>
        </p:spPr>
        <p:txBody>
          <a:bodyPr>
            <a:normAutofit/>
          </a:bodyPr>
          <a:lstStyle/>
          <a:p>
            <a:pPr marL="0" indent="0" algn="l">
              <a:buNone/>
            </a:pPr>
            <a:r>
              <a:rPr lang="en-US" b="1" i="0" dirty="0">
                <a:solidFill>
                  <a:srgbClr val="222222"/>
                </a:solidFill>
                <a:effectLst/>
              </a:rPr>
              <a:t>Importance of Marketing </a:t>
            </a:r>
            <a:r>
              <a:rPr lang="en-US" b="1" dirty="0">
                <a:solidFill>
                  <a:srgbClr val="222222"/>
                </a:solidFill>
              </a:rPr>
              <a:t>S</a:t>
            </a:r>
            <a:r>
              <a:rPr lang="en-US" b="1" i="0" dirty="0">
                <a:solidFill>
                  <a:srgbClr val="222222"/>
                </a:solidFill>
                <a:effectLst/>
              </a:rPr>
              <a:t>ervices for farmers :-  </a:t>
            </a:r>
          </a:p>
          <a:p>
            <a:pPr marL="0" indent="0" algn="l">
              <a:buNone/>
            </a:pPr>
            <a:endParaRPr lang="en-US" b="1" i="0" dirty="0">
              <a:solidFill>
                <a:srgbClr val="222222"/>
              </a:solidFill>
              <a:effectLst/>
            </a:endParaRPr>
          </a:p>
          <a:p>
            <a:pPr algn="l"/>
            <a:r>
              <a:rPr lang="en-US" sz="2000" b="0" i="0" dirty="0">
                <a:solidFill>
                  <a:srgbClr val="222222"/>
                </a:solidFill>
                <a:effectLst/>
              </a:rPr>
              <a:t>Marketing services and strategies are important because they make sales easier for any farmer. When you target your ideal customer in a smarter way, you reduce the costs of marketing and increase your chances of converting leads into sales. Asking what problem you solve and why customers should choose you helps you identify the specific issues of someone ready to buy.</a:t>
            </a:r>
          </a:p>
          <a:p>
            <a:pPr algn="l"/>
            <a:endParaRPr lang="en-US" sz="2000" b="0" i="0" dirty="0">
              <a:solidFill>
                <a:srgbClr val="222222"/>
              </a:solidFill>
              <a:effectLst/>
            </a:endParaRPr>
          </a:p>
          <a:p>
            <a:pPr algn="l"/>
            <a:r>
              <a:rPr lang="en-US" sz="2000" dirty="0">
                <a:solidFill>
                  <a:srgbClr val="222222"/>
                </a:solidFill>
              </a:rPr>
              <a:t>Agricultural marketing plays an important role not only in stimulating production and consumption , but in accelerating the pace of economic development . Its dynamic functions are of primary importance in promoting economic development . For this reason it has been described as the most important multiplier of agricultural  development . Agriculture provides raw material. The widening of the market helps in increasing the demand on a continuous basis and thereby guarantees a higher income to the producer . An improved and efficient system of agricultural marketing helps in the growth of </a:t>
            </a:r>
            <a:r>
              <a:rPr lang="en-US" sz="2000" dirty="0" err="1">
                <a:solidFill>
                  <a:srgbClr val="222222"/>
                </a:solidFill>
              </a:rPr>
              <a:t>agro</a:t>
            </a:r>
            <a:r>
              <a:rPr lang="en-US" sz="2000" dirty="0">
                <a:solidFill>
                  <a:srgbClr val="222222"/>
                </a:solidFill>
              </a:rPr>
              <a:t>-based industries and stimulates the overall development process of the economy. </a:t>
            </a:r>
            <a:endParaRPr lang="en-US" sz="2000" b="0" i="0" dirty="0">
              <a:solidFill>
                <a:srgbClr val="222222"/>
              </a:solidFill>
              <a:effectLst/>
            </a:endParaRPr>
          </a:p>
          <a:p>
            <a:pPr algn="l"/>
            <a:endParaRPr lang="en-US" b="0" i="0" dirty="0">
              <a:solidFill>
                <a:srgbClr val="222222"/>
              </a:solidFill>
              <a:effectLst/>
            </a:endParaRPr>
          </a:p>
          <a:p>
            <a:pPr marL="0" indent="0">
              <a:buNone/>
            </a:pPr>
            <a:endParaRPr lang="en-IN" dirty="0"/>
          </a:p>
        </p:txBody>
      </p:sp>
    </p:spTree>
    <p:extLst>
      <p:ext uri="{BB962C8B-B14F-4D97-AF65-F5344CB8AC3E}">
        <p14:creationId xmlns:p14="http://schemas.microsoft.com/office/powerpoint/2010/main" val="21348737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A08A7-F460-45E9-8412-613A3E096D2A}"/>
              </a:ext>
            </a:extLst>
          </p:cNvPr>
          <p:cNvSpPr>
            <a:spLocks noGrp="1"/>
          </p:cNvSpPr>
          <p:nvPr>
            <p:ph idx="1"/>
          </p:nvPr>
        </p:nvSpPr>
        <p:spPr>
          <a:xfrm>
            <a:off x="408373" y="372862"/>
            <a:ext cx="10945427" cy="5804101"/>
          </a:xfrm>
        </p:spPr>
        <p:txBody>
          <a:bodyPr>
            <a:normAutofit lnSpcReduction="10000"/>
          </a:bodyPr>
          <a:lstStyle/>
          <a:p>
            <a:pPr marL="0" indent="0">
              <a:buNone/>
            </a:pPr>
            <a:r>
              <a:rPr lang="en-US" b="1" dirty="0"/>
              <a:t>Objectives </a:t>
            </a:r>
            <a:r>
              <a:rPr lang="en-US" dirty="0"/>
              <a:t>:</a:t>
            </a:r>
          </a:p>
          <a:p>
            <a:r>
              <a:rPr lang="en-IN" sz="2000" dirty="0"/>
              <a:t>To study the capital investment of marketing institute Assembling aspect of selected commodity. </a:t>
            </a:r>
          </a:p>
          <a:p>
            <a:endParaRPr lang="en-IN" sz="2000" dirty="0"/>
          </a:p>
          <a:p>
            <a:r>
              <a:rPr lang="en-IN" sz="2000" dirty="0"/>
              <a:t>To identify the appropriate packaging material, packaging size , packaging design,  Grading aspect of selected commodity.</a:t>
            </a:r>
          </a:p>
          <a:p>
            <a:endParaRPr lang="en-IN" sz="2000" dirty="0"/>
          </a:p>
          <a:p>
            <a:r>
              <a:rPr lang="en-IN" sz="2000" dirty="0"/>
              <a:t>To study the marketing channels in selected institute.</a:t>
            </a:r>
          </a:p>
          <a:p>
            <a:endParaRPr lang="en-IN" sz="2000" dirty="0"/>
          </a:p>
          <a:p>
            <a:r>
              <a:rPr lang="en-IN" sz="2000" dirty="0"/>
              <a:t>To estimate channel wise marketing cost of selected commodity.</a:t>
            </a:r>
          </a:p>
          <a:p>
            <a:endParaRPr lang="en-IN" sz="2000" dirty="0"/>
          </a:p>
          <a:p>
            <a:r>
              <a:rPr lang="en-IN" sz="2000" dirty="0"/>
              <a:t>To study the SWOT analysis.</a:t>
            </a:r>
          </a:p>
          <a:p>
            <a:endParaRPr lang="en-IN" sz="2000" dirty="0"/>
          </a:p>
          <a:p>
            <a:r>
              <a:rPr lang="en-IN" sz="2000" dirty="0"/>
              <a:t>To study the Promotional strategies of selected commodity.</a:t>
            </a:r>
          </a:p>
          <a:p>
            <a:endParaRPr lang="en-IN" sz="2000" dirty="0"/>
          </a:p>
          <a:p>
            <a:r>
              <a:rPr lang="en-IN" sz="2000" dirty="0"/>
              <a:t>To study the problems and suggestion of marketing services for farmers.</a:t>
            </a:r>
          </a:p>
        </p:txBody>
      </p:sp>
    </p:spTree>
    <p:extLst>
      <p:ext uri="{BB962C8B-B14F-4D97-AF65-F5344CB8AC3E}">
        <p14:creationId xmlns:p14="http://schemas.microsoft.com/office/powerpoint/2010/main" val="1773195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604F2-6E7A-4098-8B4A-12FF2CF7633B}"/>
              </a:ext>
            </a:extLst>
          </p:cNvPr>
          <p:cNvSpPr>
            <a:spLocks noGrp="1"/>
          </p:cNvSpPr>
          <p:nvPr>
            <p:ph idx="1"/>
          </p:nvPr>
        </p:nvSpPr>
        <p:spPr>
          <a:xfrm>
            <a:off x="337351" y="239697"/>
            <a:ext cx="11016449" cy="5937266"/>
          </a:xfrm>
        </p:spPr>
        <p:txBody>
          <a:bodyPr>
            <a:normAutofit fontScale="92500" lnSpcReduction="20000"/>
          </a:bodyPr>
          <a:lstStyle/>
          <a:p>
            <a:pPr marL="0" indent="0">
              <a:buNone/>
            </a:pPr>
            <a:r>
              <a:rPr lang="en-US" sz="3300" b="1" dirty="0"/>
              <a:t>Methodology :-</a:t>
            </a:r>
          </a:p>
          <a:p>
            <a:pPr marL="462883" indent="-462883">
              <a:buFont typeface="+mj-lt"/>
              <a:buAutoNum type="arabicPeriod"/>
            </a:pPr>
            <a:r>
              <a:rPr lang="en-US" sz="2800" dirty="0">
                <a:solidFill>
                  <a:srgbClr val="0070C0"/>
                </a:solidFill>
              </a:rPr>
              <a:t>Selection of Commodity:-</a:t>
            </a:r>
          </a:p>
          <a:p>
            <a:pPr marL="0" indent="0">
              <a:buNone/>
            </a:pPr>
            <a:r>
              <a:rPr lang="en-US" sz="2200" dirty="0"/>
              <a:t>The selected farmer cultivates various crop on the land but the following has been selected for the purpose of study,</a:t>
            </a:r>
          </a:p>
          <a:p>
            <a:pPr marL="0" indent="0">
              <a:buNone/>
            </a:pPr>
            <a:endParaRPr lang="en-US" sz="2200" dirty="0"/>
          </a:p>
          <a:p>
            <a:pPr marL="0" indent="0">
              <a:buNone/>
            </a:pPr>
            <a:r>
              <a:rPr lang="en-US" sz="2200" dirty="0"/>
              <a:t>• The crop is taken into consideration for study purpose was a seasonal crop that is onion and cucumber which he directly sales to market yard of </a:t>
            </a:r>
            <a:r>
              <a:rPr lang="en-US" sz="2200" dirty="0" err="1"/>
              <a:t>khandala</a:t>
            </a:r>
            <a:r>
              <a:rPr lang="en-US" sz="2200" dirty="0"/>
              <a:t>. </a:t>
            </a:r>
          </a:p>
          <a:p>
            <a:pPr marL="0" indent="0">
              <a:buNone/>
            </a:pPr>
            <a:endParaRPr lang="en-US" sz="2200" dirty="0"/>
          </a:p>
          <a:p>
            <a:pPr marL="0" indent="0">
              <a:buNone/>
            </a:pPr>
            <a:r>
              <a:rPr lang="en-US" sz="2200" dirty="0"/>
              <a:t>• There are cereals like jowar , bajra and wheat the farmer cultivates on the land which are sold to traders.</a:t>
            </a:r>
            <a:endParaRPr lang="en-IN" sz="2200" dirty="0"/>
          </a:p>
          <a:p>
            <a:pPr marL="0" indent="0">
              <a:buNone/>
            </a:pPr>
            <a:endParaRPr lang="en-US" sz="2200" dirty="0"/>
          </a:p>
          <a:p>
            <a:r>
              <a:rPr lang="en-US" sz="2200" dirty="0"/>
              <a:t>Address:- A/P-</a:t>
            </a:r>
            <a:r>
              <a:rPr lang="en-US" sz="2200" dirty="0" err="1"/>
              <a:t>Khandala</a:t>
            </a:r>
            <a:r>
              <a:rPr lang="en-US" sz="2200" dirty="0"/>
              <a:t>, T-</a:t>
            </a:r>
            <a:r>
              <a:rPr lang="en-US" sz="2200" dirty="0" err="1"/>
              <a:t>Khandala</a:t>
            </a:r>
            <a:r>
              <a:rPr lang="en-US" sz="2200" dirty="0"/>
              <a:t>, D-</a:t>
            </a:r>
            <a:r>
              <a:rPr lang="en-US" sz="2200" dirty="0" err="1"/>
              <a:t>Satara</a:t>
            </a:r>
            <a:r>
              <a:rPr lang="en-US" sz="2200" dirty="0"/>
              <a:t> P.C.-412802</a:t>
            </a:r>
            <a:endParaRPr lang="en-US" sz="2800" dirty="0"/>
          </a:p>
          <a:p>
            <a:endParaRPr lang="en-US" sz="2800" dirty="0"/>
          </a:p>
          <a:p>
            <a:pPr marL="0" indent="0">
              <a:buNone/>
            </a:pPr>
            <a:r>
              <a:rPr lang="en-US" sz="2800" dirty="0">
                <a:solidFill>
                  <a:srgbClr val="0070C0"/>
                </a:solidFill>
              </a:rPr>
              <a:t>2. Collection of Data:-</a:t>
            </a:r>
          </a:p>
          <a:p>
            <a:r>
              <a:rPr lang="en-US" sz="2200" dirty="0"/>
              <a:t>Primary Data:- Direct Interview through a well designed questionnaire with farmer.</a:t>
            </a:r>
          </a:p>
          <a:p>
            <a:endParaRPr lang="en-US" sz="2200" dirty="0"/>
          </a:p>
          <a:p>
            <a:r>
              <a:rPr lang="en-US" sz="2200" dirty="0"/>
              <a:t>Secondary Data:- </a:t>
            </a:r>
            <a:r>
              <a:rPr lang="en-US" sz="2200" dirty="0">
                <a:cs typeface="Times New Roman" panose="02020603050405020304" pitchFamily="18" charset="0"/>
              </a:rPr>
              <a:t>For the purpose of this study,</a:t>
            </a:r>
            <a:r>
              <a:rPr lang="en-IN" sz="2200" dirty="0">
                <a:effectLst/>
                <a:ea typeface="Calibri" panose="020F0502020204030204" pitchFamily="34" charset="0"/>
                <a:cs typeface="Mangal" panose="02040503050203030202" pitchFamily="18" charset="0"/>
              </a:rPr>
              <a:t> </a:t>
            </a:r>
            <a:r>
              <a:rPr lang="en-IN" sz="2200" dirty="0">
                <a:ea typeface="Calibri" panose="020F0502020204030204" pitchFamily="34" charset="0"/>
                <a:cs typeface="Mangal" panose="02040503050203030202" pitchFamily="18" charset="0"/>
              </a:rPr>
              <a:t>data </a:t>
            </a:r>
            <a:r>
              <a:rPr lang="en-IN" sz="2200" dirty="0">
                <a:effectLst/>
                <a:ea typeface="Calibri" panose="020F0502020204030204" pitchFamily="34" charset="0"/>
                <a:cs typeface="Mangal" panose="02040503050203030202" pitchFamily="18" charset="0"/>
              </a:rPr>
              <a:t>was collected from Internet, </a:t>
            </a:r>
            <a:r>
              <a:rPr lang="en-US" sz="2200" dirty="0"/>
              <a:t>Newspaper </a:t>
            </a:r>
            <a:r>
              <a:rPr lang="en-IN" sz="2200" dirty="0">
                <a:effectLst/>
                <a:ea typeface="Calibri" panose="020F0502020204030204" pitchFamily="34" charset="0"/>
                <a:cs typeface="Mangal" panose="02040503050203030202" pitchFamily="18" charset="0"/>
              </a:rPr>
              <a:t>etc. </a:t>
            </a:r>
          </a:p>
          <a:p>
            <a:pPr marL="0" indent="0">
              <a:buNone/>
            </a:pPr>
            <a:endParaRPr lang="en-IN" dirty="0"/>
          </a:p>
        </p:txBody>
      </p:sp>
    </p:spTree>
    <p:extLst>
      <p:ext uri="{BB962C8B-B14F-4D97-AF65-F5344CB8AC3E}">
        <p14:creationId xmlns:p14="http://schemas.microsoft.com/office/powerpoint/2010/main" val="34739401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F856D-8E81-4FDA-AA93-2436319A04B5}"/>
              </a:ext>
            </a:extLst>
          </p:cNvPr>
          <p:cNvSpPr>
            <a:spLocks noGrp="1"/>
          </p:cNvSpPr>
          <p:nvPr>
            <p:ph idx="1"/>
          </p:nvPr>
        </p:nvSpPr>
        <p:spPr>
          <a:xfrm>
            <a:off x="2370338" y="2494625"/>
            <a:ext cx="8983462" cy="3682338"/>
          </a:xfrm>
        </p:spPr>
        <p:txBody>
          <a:bodyPr>
            <a:normAutofit/>
          </a:bodyPr>
          <a:lstStyle/>
          <a:p>
            <a:pPr marL="0" indent="0">
              <a:buNone/>
            </a:pPr>
            <a:r>
              <a:rPr lang="en-US" sz="4400" b="1" dirty="0"/>
              <a:t>RESULT AND DISCUSSION</a:t>
            </a:r>
            <a:endParaRPr lang="en-IN" sz="4400" b="1" dirty="0"/>
          </a:p>
        </p:txBody>
      </p:sp>
    </p:spTree>
    <p:extLst>
      <p:ext uri="{BB962C8B-B14F-4D97-AF65-F5344CB8AC3E}">
        <p14:creationId xmlns:p14="http://schemas.microsoft.com/office/powerpoint/2010/main" val="3560618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BDE16-1B80-465F-AD10-9EE6CA4F6A40}"/>
              </a:ext>
            </a:extLst>
          </p:cNvPr>
          <p:cNvSpPr txBox="1"/>
          <p:nvPr/>
        </p:nvSpPr>
        <p:spPr>
          <a:xfrm>
            <a:off x="168677" y="111841"/>
            <a:ext cx="6826927" cy="738664"/>
          </a:xfrm>
          <a:prstGeom prst="rect">
            <a:avLst/>
          </a:prstGeom>
          <a:noFill/>
        </p:spPr>
        <p:txBody>
          <a:bodyPr wrap="square" rtlCol="0">
            <a:spAutoFit/>
          </a:bodyPr>
          <a:lstStyle/>
          <a:p>
            <a:r>
              <a:rPr lang="en-US" sz="2400" b="1" dirty="0"/>
              <a:t>Marketing institution: </a:t>
            </a:r>
          </a:p>
          <a:p>
            <a:endParaRPr lang="en-IN" dirty="0"/>
          </a:p>
        </p:txBody>
      </p:sp>
      <p:graphicFrame>
        <p:nvGraphicFramePr>
          <p:cNvPr id="5" name="Table 5">
            <a:extLst>
              <a:ext uri="{FF2B5EF4-FFF2-40B4-BE49-F238E27FC236}">
                <a16:creationId xmlns:a16="http://schemas.microsoft.com/office/drawing/2014/main" id="{DD3F13DB-DDC0-470B-BD8B-A4F2BCDC946D}"/>
              </a:ext>
            </a:extLst>
          </p:cNvPr>
          <p:cNvGraphicFramePr>
            <a:graphicFrameLocks noGrp="1"/>
          </p:cNvGraphicFramePr>
          <p:nvPr/>
        </p:nvGraphicFramePr>
        <p:xfrm>
          <a:off x="1535836" y="711119"/>
          <a:ext cx="8606408" cy="5516880"/>
        </p:xfrm>
        <a:graphic>
          <a:graphicData uri="http://schemas.openxmlformats.org/drawingml/2006/table">
            <a:tbl>
              <a:tblPr firstRow="1" bandRow="1">
                <a:tableStyleId>{91EBBBCC-DAD2-459C-BE2E-F6DE35CF9A28}</a:tableStyleId>
              </a:tblPr>
              <a:tblGrid>
                <a:gridCol w="4303204">
                  <a:extLst>
                    <a:ext uri="{9D8B030D-6E8A-4147-A177-3AD203B41FA5}">
                      <a16:colId xmlns:a16="http://schemas.microsoft.com/office/drawing/2014/main" val="854501222"/>
                    </a:ext>
                  </a:extLst>
                </a:gridCol>
                <a:gridCol w="4303204">
                  <a:extLst>
                    <a:ext uri="{9D8B030D-6E8A-4147-A177-3AD203B41FA5}">
                      <a16:colId xmlns:a16="http://schemas.microsoft.com/office/drawing/2014/main" val="2121085960"/>
                    </a:ext>
                  </a:extLst>
                </a:gridCol>
              </a:tblGrid>
              <a:tr h="466973">
                <a:tc>
                  <a:txBody>
                    <a:bodyPr/>
                    <a:lstStyle/>
                    <a:p>
                      <a:pPr marL="0" indent="0">
                        <a:buNone/>
                      </a:pPr>
                      <a:r>
                        <a:rPr lang="en-US" sz="1800" b="1" dirty="0">
                          <a:solidFill>
                            <a:srgbClr val="000000"/>
                          </a:solidFill>
                          <a:effectLst/>
                        </a:rPr>
                        <a:t>Public sector institution</a:t>
                      </a:r>
                    </a:p>
                    <a:p>
                      <a:pPr marL="0" indent="0">
                        <a:buNone/>
                      </a:pPr>
                      <a:endParaRPr lang="en-IN"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rPr>
                        <a:t>Cooperative sector institution</a:t>
                      </a:r>
                      <a:r>
                        <a:rPr lang="en-US" sz="1800" dirty="0">
                          <a:solidFill>
                            <a:srgbClr val="000000"/>
                          </a:solidFill>
                          <a:effectLst/>
                        </a:rPr>
                        <a:t> </a:t>
                      </a:r>
                      <a:endParaRPr lang="en-US" sz="1800" i="0" dirty="0">
                        <a:solidFill>
                          <a:srgbClr val="000000"/>
                        </a:solidFill>
                        <a:effectLst/>
                      </a:endParaRPr>
                    </a:p>
                  </a:txBody>
                  <a:tcPr/>
                </a:tc>
                <a:extLst>
                  <a:ext uri="{0D108BD9-81ED-4DB2-BD59-A6C34878D82A}">
                    <a16:rowId xmlns:a16="http://schemas.microsoft.com/office/drawing/2014/main" val="579222842"/>
                  </a:ext>
                </a:extLst>
              </a:tr>
              <a:tr h="4381731">
                <a:tc>
                  <a:txBody>
                    <a:bodyPr/>
                    <a:lstStyle/>
                    <a:p>
                      <a:pPr marL="285750" indent="-285750">
                        <a:buFont typeface="Arial" panose="020B0604020202020204" pitchFamily="34" charset="0"/>
                        <a:buChar char="•"/>
                      </a:pPr>
                      <a:r>
                        <a:rPr lang="en-US" sz="1800" b="0" dirty="0">
                          <a:solidFill>
                            <a:srgbClr val="000000"/>
                          </a:solidFill>
                          <a:effectLst/>
                        </a:rPr>
                        <a:t>Directorate of Marketing and Inspection (DMI)</a:t>
                      </a:r>
                    </a:p>
                    <a:p>
                      <a:pPr marL="285750" indent="-285750" algn="l">
                        <a:buFont typeface="Arial" panose="020B0604020202020204" pitchFamily="34" charset="0"/>
                        <a:buChar char="•"/>
                      </a:pPr>
                      <a:r>
                        <a:rPr lang="en-US" sz="1800" dirty="0">
                          <a:solidFill>
                            <a:srgbClr val="000000"/>
                          </a:solidFill>
                          <a:effectLst/>
                        </a:rPr>
                        <a:t>State Trading Corporation (STC)</a:t>
                      </a:r>
                    </a:p>
                    <a:p>
                      <a:pPr marL="285750" indent="-285750" algn="l">
                        <a:buFont typeface="Arial" panose="020B0604020202020204" pitchFamily="34" charset="0"/>
                        <a:buChar char="•"/>
                      </a:pPr>
                      <a:r>
                        <a:rPr lang="en-US" sz="1800" dirty="0">
                          <a:solidFill>
                            <a:srgbClr val="000000"/>
                          </a:solidFill>
                          <a:effectLst/>
                        </a:rPr>
                        <a:t>The Food Corporation of India (FCI)</a:t>
                      </a:r>
                    </a:p>
                    <a:p>
                      <a:pPr marL="285750" indent="-285750">
                        <a:buFont typeface="Arial" panose="020B0604020202020204" pitchFamily="34" charset="0"/>
                        <a:buChar char="•"/>
                      </a:pPr>
                      <a:r>
                        <a:rPr lang="en-US" sz="1800" b="0" dirty="0">
                          <a:solidFill>
                            <a:srgbClr val="000000"/>
                          </a:solidFill>
                          <a:effectLst/>
                        </a:rPr>
                        <a:t>Cotton Corporation India (CCI)</a:t>
                      </a:r>
                      <a:endParaRPr lang="en-US" sz="1800" dirty="0">
                        <a:solidFill>
                          <a:srgbClr val="000000"/>
                        </a:solidFill>
                        <a:effectLst/>
                      </a:endParaRPr>
                    </a:p>
                    <a:p>
                      <a:pPr marL="285750" indent="-285750">
                        <a:buFont typeface="Arial" panose="020B0604020202020204" pitchFamily="34" charset="0"/>
                        <a:buChar char="•"/>
                      </a:pPr>
                      <a:r>
                        <a:rPr lang="en-US" sz="1800" b="0" dirty="0">
                          <a:solidFill>
                            <a:srgbClr val="000000"/>
                          </a:solidFill>
                          <a:effectLst/>
                        </a:rPr>
                        <a:t>Jute Corporation India (JCI)</a:t>
                      </a:r>
                    </a:p>
                    <a:p>
                      <a:pPr marL="285750" indent="-285750">
                        <a:buFont typeface="Arial" panose="020B0604020202020204" pitchFamily="34" charset="0"/>
                        <a:buChar char="•"/>
                      </a:pPr>
                      <a:r>
                        <a:rPr lang="en-US" sz="1800" dirty="0">
                          <a:solidFill>
                            <a:srgbClr val="000000"/>
                          </a:solidFill>
                        </a:rPr>
                        <a:t>Warehousing corporation (CWC,SWC)</a:t>
                      </a:r>
                    </a:p>
                    <a:p>
                      <a:pPr marL="285750" indent="-285750" algn="l">
                        <a:buFont typeface="Arial" panose="020B0604020202020204" pitchFamily="34" charset="0"/>
                        <a:buChar char="•"/>
                      </a:pPr>
                      <a:r>
                        <a:rPr lang="en-US" sz="1800" b="0" dirty="0">
                          <a:solidFill>
                            <a:srgbClr val="000000"/>
                          </a:solidFill>
                          <a:effectLst/>
                        </a:rPr>
                        <a:t>Agricultural processed products and export development agency (APEDA)</a:t>
                      </a:r>
                    </a:p>
                    <a:p>
                      <a:pPr marL="285750" indent="-285750" algn="l">
                        <a:buFont typeface="Arial" panose="020B0604020202020204" pitchFamily="34" charset="0"/>
                        <a:buChar char="•"/>
                      </a:pPr>
                      <a:r>
                        <a:rPr lang="en-US" sz="1800" b="0" dirty="0">
                          <a:solidFill>
                            <a:srgbClr val="000000"/>
                          </a:solidFill>
                          <a:effectLst/>
                        </a:rPr>
                        <a:t>Marine products export development agency (MPEDA)</a:t>
                      </a:r>
                    </a:p>
                    <a:p>
                      <a:pPr marL="285750" indent="-285750" algn="l">
                        <a:buFont typeface="Arial" panose="020B0604020202020204" pitchFamily="34" charset="0"/>
                        <a:buChar char="•"/>
                      </a:pPr>
                      <a:r>
                        <a:rPr lang="en-US" sz="1800" dirty="0">
                          <a:solidFill>
                            <a:srgbClr val="000000"/>
                          </a:solidFill>
                        </a:rPr>
                        <a:t>Expert Inspection Council</a:t>
                      </a:r>
                    </a:p>
                    <a:p>
                      <a:pPr marL="285750" indent="-285750" algn="l">
                        <a:buFont typeface="Arial" panose="020B0604020202020204" pitchFamily="34" charset="0"/>
                        <a:buChar char="•"/>
                      </a:pPr>
                      <a:r>
                        <a:rPr lang="en-US" sz="1800" dirty="0">
                          <a:solidFill>
                            <a:srgbClr val="000000"/>
                          </a:solidFill>
                          <a:effectLst/>
                        </a:rPr>
                        <a:t>Silk Export Promotion Council (SEPC)</a:t>
                      </a:r>
                    </a:p>
                    <a:p>
                      <a:pPr marL="285750" indent="-285750" algn="l">
                        <a:buFont typeface="Arial" panose="020B0604020202020204" pitchFamily="34" charset="0"/>
                        <a:buChar char="•"/>
                      </a:pPr>
                      <a:r>
                        <a:rPr lang="en-US" sz="1800" dirty="0">
                          <a:solidFill>
                            <a:srgbClr val="000000"/>
                          </a:solidFill>
                          <a:effectLst/>
                        </a:rPr>
                        <a:t>Agriculture Produce Market Committee (APMC)</a:t>
                      </a:r>
                    </a:p>
                    <a:p>
                      <a:pPr marL="285750" indent="-285750" algn="l">
                        <a:buFont typeface="Arial" panose="020B0604020202020204" pitchFamily="34" charset="0"/>
                        <a:buChar char="•"/>
                      </a:pPr>
                      <a:r>
                        <a:rPr lang="en-US" sz="1800" dirty="0">
                          <a:solidFill>
                            <a:srgbClr val="000000"/>
                          </a:solidFill>
                          <a:effectLst/>
                        </a:rPr>
                        <a:t>National Council of State Agricultural Marketing Board (COSAMB)</a:t>
                      </a:r>
                    </a:p>
                    <a:p>
                      <a:endParaRPr lang="en-IN" dirty="0"/>
                    </a:p>
                  </a:txBody>
                  <a:tcPr/>
                </a:tc>
                <a:tc>
                  <a:txBody>
                    <a:bodyPr/>
                    <a:lstStyle/>
                    <a:p>
                      <a:pPr marL="285750" indent="-285750">
                        <a:buFont typeface="Arial" panose="020B0604020202020204" pitchFamily="34" charset="0"/>
                        <a:buChar char="•"/>
                      </a:pPr>
                      <a:r>
                        <a:rPr lang="en-US" sz="1800" dirty="0">
                          <a:solidFill>
                            <a:srgbClr val="000000"/>
                          </a:solidFill>
                          <a:effectLst/>
                        </a:rPr>
                        <a:t>National Cooperative Development Corporation (NCDC)</a:t>
                      </a:r>
                    </a:p>
                    <a:p>
                      <a:pPr marL="285750" indent="-285750" algn="l">
                        <a:buFont typeface="Arial" panose="020B0604020202020204" pitchFamily="34" charset="0"/>
                        <a:buChar char="•"/>
                      </a:pPr>
                      <a:r>
                        <a:rPr lang="en-US" sz="1800" b="0" dirty="0">
                          <a:solidFill>
                            <a:srgbClr val="000000"/>
                          </a:solidFill>
                          <a:effectLst/>
                        </a:rPr>
                        <a:t>National Agricultural Co-Operative Marketing Federation (NAFED)</a:t>
                      </a:r>
                    </a:p>
                    <a:p>
                      <a:pPr marL="285750" indent="-285750" algn="l">
                        <a:buFont typeface="Arial" panose="020B0604020202020204" pitchFamily="34" charset="0"/>
                        <a:buChar char="•"/>
                      </a:pPr>
                      <a:r>
                        <a:rPr lang="en-US" sz="1800" b="0" dirty="0">
                          <a:solidFill>
                            <a:srgbClr val="000000"/>
                          </a:solidFill>
                          <a:effectLst/>
                        </a:rPr>
                        <a:t>National dairy development board (NDDB)</a:t>
                      </a:r>
                    </a:p>
                    <a:p>
                      <a:pPr marL="285750" indent="-285750" algn="l">
                        <a:buFont typeface="Arial" panose="020B0604020202020204" pitchFamily="34" charset="0"/>
                        <a:buChar char="•"/>
                      </a:pPr>
                      <a:r>
                        <a:rPr lang="en-US" sz="1800" b="0" dirty="0">
                          <a:solidFill>
                            <a:srgbClr val="000000"/>
                          </a:solidFill>
                          <a:effectLst/>
                        </a:rPr>
                        <a:t>National oilseeds and vegetable oils development board (NOVOD) </a:t>
                      </a:r>
                    </a:p>
                    <a:p>
                      <a:pPr marL="285750" indent="-285750" algn="l">
                        <a:buFont typeface="Arial" panose="020B0604020202020204" pitchFamily="34" charset="0"/>
                        <a:buChar char="•"/>
                      </a:pPr>
                      <a:r>
                        <a:rPr lang="en-US" sz="1800" dirty="0">
                          <a:solidFill>
                            <a:srgbClr val="000000"/>
                          </a:solidFill>
                        </a:rPr>
                        <a:t>National Cooperative </a:t>
                      </a:r>
                      <a:r>
                        <a:rPr lang="en-US" sz="1800" b="0" dirty="0">
                          <a:solidFill>
                            <a:srgbClr val="000000"/>
                          </a:solidFill>
                          <a:effectLst/>
                        </a:rPr>
                        <a:t>Tobacco Growers Federation (NTGF)</a:t>
                      </a:r>
                    </a:p>
                    <a:p>
                      <a:pPr marL="285750" indent="-285750" algn="l">
                        <a:buFont typeface="Arial" panose="020B0604020202020204" pitchFamily="34" charset="0"/>
                        <a:buChar char="•"/>
                      </a:pPr>
                      <a:r>
                        <a:rPr lang="en-US" sz="1800" dirty="0">
                          <a:solidFill>
                            <a:srgbClr val="000000"/>
                          </a:solidFill>
                        </a:rPr>
                        <a:t>National Consumers Cooperative Federation (NCCF)</a:t>
                      </a:r>
                    </a:p>
                    <a:p>
                      <a:pPr marL="285750" indent="-285750" algn="l">
                        <a:buFont typeface="Arial" panose="020B0604020202020204" pitchFamily="34" charset="0"/>
                        <a:buChar char="•"/>
                      </a:pPr>
                      <a:r>
                        <a:rPr lang="en-US" sz="1800" b="0" dirty="0">
                          <a:solidFill>
                            <a:srgbClr val="000000"/>
                          </a:solidFill>
                          <a:effectLst/>
                        </a:rPr>
                        <a:t>Tribal Cooperative Marketing Federation (TCMF)</a:t>
                      </a:r>
                    </a:p>
                    <a:p>
                      <a:pPr marL="285750" indent="-285750">
                        <a:buFont typeface="Arial" panose="020B0604020202020204" pitchFamily="34" charset="0"/>
                        <a:buChar char="•"/>
                      </a:pPr>
                      <a:r>
                        <a:rPr lang="en-US" sz="1800" b="0" dirty="0">
                          <a:solidFill>
                            <a:srgbClr val="000000"/>
                          </a:solidFill>
                          <a:effectLst/>
                        </a:rPr>
                        <a:t>State Cooperative Marketing Federation (SCMF)</a:t>
                      </a:r>
                    </a:p>
                    <a:p>
                      <a:pPr marL="285750" indent="-285750">
                        <a:buFont typeface="Arial" panose="020B0604020202020204" pitchFamily="34" charset="0"/>
                        <a:buChar char="•"/>
                      </a:pPr>
                      <a:r>
                        <a:rPr lang="en-US" sz="1800" dirty="0">
                          <a:solidFill>
                            <a:srgbClr val="000000"/>
                          </a:solidFill>
                        </a:rPr>
                        <a:t>Primary Agricultural Cooperative Marketing Societies (PACS)</a:t>
                      </a:r>
                      <a:endParaRPr lang="en-US" sz="1800" b="0" i="0" dirty="0">
                        <a:solidFill>
                          <a:srgbClr val="000000"/>
                        </a:solidFill>
                        <a:effectLst/>
                      </a:endParaRPr>
                    </a:p>
                  </a:txBody>
                  <a:tcPr/>
                </a:tc>
                <a:extLst>
                  <a:ext uri="{0D108BD9-81ED-4DB2-BD59-A6C34878D82A}">
                    <a16:rowId xmlns:a16="http://schemas.microsoft.com/office/drawing/2014/main" val="2076490812"/>
                  </a:ext>
                </a:extLst>
              </a:tr>
            </a:tbl>
          </a:graphicData>
        </a:graphic>
      </p:graphicFrame>
    </p:spTree>
    <p:extLst>
      <p:ext uri="{BB962C8B-B14F-4D97-AF65-F5344CB8AC3E}">
        <p14:creationId xmlns:p14="http://schemas.microsoft.com/office/powerpoint/2010/main" val="30633938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7EB9E4-47C8-41A0-9206-0463F95AA7BE}"/>
              </a:ext>
            </a:extLst>
          </p:cNvPr>
          <p:cNvSpPr>
            <a:spLocks noGrp="1"/>
          </p:cNvSpPr>
          <p:nvPr>
            <p:ph idx="1"/>
          </p:nvPr>
        </p:nvSpPr>
        <p:spPr>
          <a:xfrm>
            <a:off x="328474" y="248575"/>
            <a:ext cx="11603114" cy="5901755"/>
          </a:xfrm>
        </p:spPr>
        <p:txBody>
          <a:bodyPr>
            <a:normAutofit lnSpcReduction="10000"/>
          </a:bodyPr>
          <a:lstStyle/>
          <a:p>
            <a:pPr marL="0" indent="0">
              <a:buNone/>
            </a:pPr>
            <a:r>
              <a:rPr lang="en-US" sz="3000" b="1" dirty="0"/>
              <a:t>Role and Functions of marketing institutions:</a:t>
            </a:r>
          </a:p>
          <a:p>
            <a:r>
              <a:rPr lang="en-US" sz="2000" dirty="0"/>
              <a:t>Framing rule and regulation for the protection of the interest of some sections of the population. These may relate to the grant or restrictions of monopolies, restriction on the activities of traders licensing and market regulation.</a:t>
            </a:r>
          </a:p>
          <a:p>
            <a:endParaRPr lang="en-US" sz="2000" dirty="0"/>
          </a:p>
          <a:p>
            <a:r>
              <a:rPr lang="en-US" sz="2000" dirty="0"/>
              <a:t>Establishment of organization, to provide services to the farmers for performing certain marketing functions.</a:t>
            </a:r>
          </a:p>
          <a:p>
            <a:endParaRPr lang="en-US" sz="2000" dirty="0"/>
          </a:p>
          <a:p>
            <a:r>
              <a:rPr lang="en-US" sz="2000" dirty="0"/>
              <a:t>Promotion of farmers cooperative societies for agricultural marketing and </a:t>
            </a:r>
            <a:r>
              <a:rPr lang="en-US" sz="2000" dirty="0" err="1"/>
              <a:t>agro</a:t>
            </a:r>
            <a:r>
              <a:rPr lang="en-US" sz="2000" dirty="0"/>
              <a:t> processing.</a:t>
            </a:r>
          </a:p>
          <a:p>
            <a:endParaRPr lang="en-US" sz="2000" dirty="0"/>
          </a:p>
          <a:p>
            <a:r>
              <a:rPr lang="en-US" sz="2000" dirty="0"/>
              <a:t>Creating of market infrastructure such as storage, warehousing, transportation and communication facilities, credit facility, grading and standardization.</a:t>
            </a:r>
          </a:p>
          <a:p>
            <a:endParaRPr lang="en-US" sz="2000" dirty="0"/>
          </a:p>
          <a:p>
            <a:r>
              <a:rPr lang="en-US" sz="2000" dirty="0"/>
              <a:t>Administration of prices at different levels of marketing- guaranteeing minimum support prices to producers, providing commodities at fair prices to consumers, and mixing the rates of commission charged by commission agents.</a:t>
            </a:r>
          </a:p>
          <a:p>
            <a:endParaRPr lang="en-US" sz="2000" dirty="0"/>
          </a:p>
          <a:p>
            <a:r>
              <a:rPr lang="en-US" sz="2000" dirty="0"/>
              <a:t>Influencing supply and demand by regulating import, internal procurement and distribution. </a:t>
            </a:r>
            <a:endParaRPr lang="en-IN" sz="2000" dirty="0"/>
          </a:p>
        </p:txBody>
      </p:sp>
    </p:spTree>
    <p:extLst>
      <p:ext uri="{BB962C8B-B14F-4D97-AF65-F5344CB8AC3E}">
        <p14:creationId xmlns:p14="http://schemas.microsoft.com/office/powerpoint/2010/main" val="29357292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EEDB2-ECB4-4B4D-A70E-BCBC6A717374}"/>
              </a:ext>
            </a:extLst>
          </p:cNvPr>
          <p:cNvSpPr>
            <a:spLocks noGrp="1"/>
          </p:cNvSpPr>
          <p:nvPr>
            <p:ph idx="1"/>
          </p:nvPr>
        </p:nvSpPr>
        <p:spPr>
          <a:xfrm>
            <a:off x="257452" y="275208"/>
            <a:ext cx="11096348" cy="6285390"/>
          </a:xfrm>
        </p:spPr>
        <p:txBody>
          <a:bodyPr>
            <a:normAutofit lnSpcReduction="10000"/>
          </a:bodyPr>
          <a:lstStyle/>
          <a:p>
            <a:pPr marL="0" indent="0">
              <a:buNone/>
            </a:pPr>
            <a:r>
              <a:rPr lang="en-US" sz="2600" b="1" i="0" dirty="0">
                <a:solidFill>
                  <a:srgbClr val="202124"/>
                </a:solidFill>
                <a:effectLst/>
              </a:rPr>
              <a:t>Direct selling</a:t>
            </a:r>
            <a:r>
              <a:rPr lang="en-US" sz="2600" b="1" dirty="0">
                <a:solidFill>
                  <a:srgbClr val="202124"/>
                </a:solidFill>
              </a:rPr>
              <a:t>:</a:t>
            </a:r>
          </a:p>
          <a:p>
            <a:pPr marL="0" indent="0">
              <a:buNone/>
            </a:pPr>
            <a:r>
              <a:rPr lang="en-US" sz="1900" i="0" dirty="0">
                <a:effectLst/>
              </a:rPr>
              <a:t>Direct selling is an effective way to grow a flexible, low-cost business. Direct selling involves an independent salesperson selling products or services directly to customers, often at a customer's home or workplace. Traditional direct selling methods include door-to-door sales, party plans and network marketing.</a:t>
            </a:r>
          </a:p>
          <a:p>
            <a:pPr marL="0" indent="0">
              <a:buNone/>
            </a:pPr>
            <a:r>
              <a:rPr lang="en-US" sz="2400" dirty="0"/>
              <a:t>Types :-</a:t>
            </a:r>
          </a:p>
          <a:p>
            <a:pPr algn="l">
              <a:buFont typeface="Arial" panose="020B0604020202020204" pitchFamily="34" charset="0"/>
              <a:buChar char="•"/>
            </a:pPr>
            <a:r>
              <a:rPr lang="en-US" sz="1900" i="0" dirty="0">
                <a:effectLst/>
              </a:rPr>
              <a:t>Person-to-person sales</a:t>
            </a:r>
          </a:p>
          <a:p>
            <a:pPr algn="l">
              <a:buFont typeface="Arial" panose="020B0604020202020204" pitchFamily="34" charset="0"/>
              <a:buChar char="•"/>
            </a:pPr>
            <a:r>
              <a:rPr lang="en-US" sz="1900" i="0" dirty="0">
                <a:effectLst/>
              </a:rPr>
              <a:t>Door-to-door sales </a:t>
            </a:r>
          </a:p>
          <a:p>
            <a:pPr algn="l">
              <a:buFont typeface="Arial" panose="020B0604020202020204" pitchFamily="34" charset="0"/>
              <a:buChar char="•"/>
            </a:pPr>
            <a:r>
              <a:rPr lang="en-US" sz="1900" i="0" dirty="0">
                <a:effectLst/>
              </a:rPr>
              <a:t>In-home presentations</a:t>
            </a:r>
          </a:p>
          <a:p>
            <a:pPr algn="l">
              <a:buFont typeface="Arial" panose="020B0604020202020204" pitchFamily="34" charset="0"/>
              <a:buChar char="•"/>
            </a:pPr>
            <a:r>
              <a:rPr lang="en-US" sz="1900" dirty="0"/>
              <a:t>Online</a:t>
            </a:r>
            <a:r>
              <a:rPr lang="en-US" sz="1900" i="0" dirty="0">
                <a:effectLst/>
              </a:rPr>
              <a:t> shopping venue sales network marketing</a:t>
            </a:r>
            <a:r>
              <a:rPr lang="en-US" sz="2600" i="0" dirty="0">
                <a:effectLst/>
              </a:rPr>
              <a:t> </a:t>
            </a:r>
          </a:p>
          <a:p>
            <a:pPr marL="0" indent="0">
              <a:buNone/>
            </a:pPr>
            <a:r>
              <a:rPr lang="en-US" sz="2400" b="1" i="0" dirty="0">
                <a:solidFill>
                  <a:srgbClr val="202124"/>
                </a:solidFill>
                <a:effectLst/>
              </a:rPr>
              <a:t>Indirect selling</a:t>
            </a:r>
            <a:r>
              <a:rPr lang="en-US" sz="2400" b="1" dirty="0">
                <a:solidFill>
                  <a:srgbClr val="202124"/>
                </a:solidFill>
              </a:rPr>
              <a:t>:</a:t>
            </a:r>
          </a:p>
          <a:p>
            <a:pPr marL="0" indent="0">
              <a:buNone/>
            </a:pPr>
            <a:r>
              <a:rPr lang="en-US" sz="1800" dirty="0">
                <a:effectLst/>
              </a:rPr>
              <a:t>Indirect sales are performed with the help of intermediaries. There is no personal contact between the seller and the buyer. This type of sales is a widespread practice in email marketing.</a:t>
            </a:r>
          </a:p>
          <a:p>
            <a:pPr marL="0" indent="0">
              <a:buNone/>
            </a:pPr>
            <a:r>
              <a:rPr lang="en-US" sz="2400" dirty="0"/>
              <a:t>Types :-</a:t>
            </a:r>
            <a:r>
              <a:rPr lang="en-US" sz="2400" dirty="0">
                <a:effectLst/>
              </a:rPr>
              <a:t> </a:t>
            </a:r>
          </a:p>
          <a:p>
            <a:pPr algn="l">
              <a:buFont typeface="Arial" panose="020B0604020202020204" pitchFamily="34" charset="0"/>
              <a:buChar char="•"/>
            </a:pPr>
            <a:r>
              <a:rPr lang="en-US" sz="1800" i="0" dirty="0">
                <a:effectLst/>
              </a:rPr>
              <a:t>Distribution</a:t>
            </a:r>
          </a:p>
          <a:p>
            <a:pPr algn="l">
              <a:buFont typeface="Arial" panose="020B0604020202020204" pitchFamily="34" charset="0"/>
              <a:buChar char="•"/>
            </a:pPr>
            <a:r>
              <a:rPr lang="en-US" sz="1800" i="0" dirty="0">
                <a:effectLst/>
              </a:rPr>
              <a:t>Merchandising</a:t>
            </a:r>
          </a:p>
          <a:p>
            <a:pPr algn="l">
              <a:buFont typeface="Arial" panose="020B0604020202020204" pitchFamily="34" charset="0"/>
              <a:buChar char="•"/>
            </a:pPr>
            <a:r>
              <a:rPr lang="en-US" sz="1800" i="0" dirty="0">
                <a:effectLst/>
              </a:rPr>
              <a:t>Franchising</a:t>
            </a:r>
          </a:p>
          <a:p>
            <a:pPr algn="l">
              <a:buFont typeface="Arial" panose="020B0604020202020204" pitchFamily="34" charset="0"/>
              <a:buChar char="•"/>
            </a:pPr>
            <a:r>
              <a:rPr lang="en-US" sz="1800" i="0" dirty="0">
                <a:effectLst/>
              </a:rPr>
              <a:t>Dealership</a:t>
            </a:r>
          </a:p>
          <a:p>
            <a:pPr algn="l">
              <a:buFont typeface="Arial" panose="020B0604020202020204" pitchFamily="34" charset="0"/>
              <a:buChar char="•"/>
            </a:pPr>
            <a:endParaRPr lang="en-US" sz="2600" i="0" dirty="0">
              <a:effectLst/>
            </a:endParaRPr>
          </a:p>
          <a:p>
            <a:pPr algn="l">
              <a:buFont typeface="Arial" panose="020B0604020202020204" pitchFamily="34" charset="0"/>
              <a:buChar char="•"/>
            </a:pPr>
            <a:endParaRPr lang="en-US" sz="2600" i="0" dirty="0">
              <a:effectLst/>
            </a:endParaRPr>
          </a:p>
          <a:p>
            <a:pPr marL="0" indent="0">
              <a:buNone/>
            </a:pPr>
            <a:endParaRPr lang="en-IN" dirty="0"/>
          </a:p>
        </p:txBody>
      </p:sp>
    </p:spTree>
    <p:extLst>
      <p:ext uri="{BB962C8B-B14F-4D97-AF65-F5344CB8AC3E}">
        <p14:creationId xmlns:p14="http://schemas.microsoft.com/office/powerpoint/2010/main" val="1831642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2720</TotalTime>
  <Words>11404</Words>
  <Application>Microsoft Office PowerPoint</Application>
  <PresentationFormat>Widescreen</PresentationFormat>
  <Paragraphs>2810</Paragraphs>
  <Slides>129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129</vt:i4>
      </vt:variant>
    </vt:vector>
  </HeadingPairs>
  <TitlesOfParts>
    <vt:vector size="143" baseType="lpstr">
      <vt:lpstr>Arial</vt:lpstr>
      <vt:lpstr>Avenir Next W01</vt:lpstr>
      <vt:lpstr>AvenirNextLTPro-Regular</vt:lpstr>
      <vt:lpstr>Britannic Bold</vt:lpstr>
      <vt:lpstr>Calibri</vt:lpstr>
      <vt:lpstr>Calibri Light</vt:lpstr>
      <vt:lpstr>Cambria Math</vt:lpstr>
      <vt:lpstr>Open Sans</vt:lpstr>
      <vt:lpstr>ProximaNova</vt:lpstr>
      <vt:lpstr>Source Sans Pro</vt:lpstr>
      <vt:lpstr>Symbol</vt:lpstr>
      <vt:lpstr>Times New Roman</vt:lpstr>
      <vt:lpstr>Wingdings</vt:lpstr>
      <vt:lpstr>Office Theme</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INFORMATION OF THE SOCIETY </vt:lpstr>
      <vt:lpstr>PowerPoint Presentation</vt:lpstr>
      <vt:lpstr>Organizational 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VISIT TO THE SOCIETY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 Sawant</dc:creator>
  <cp:lastModifiedBy>Shubh Sawant</cp:lastModifiedBy>
  <cp:revision>222</cp:revision>
  <dcterms:created xsi:type="dcterms:W3CDTF">2021-03-01T14:24:58Z</dcterms:created>
  <dcterms:modified xsi:type="dcterms:W3CDTF">2021-06-05T10:14:17Z</dcterms:modified>
</cp:coreProperties>
</file>